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62" r:id="rId3"/>
    <p:sldId id="277" r:id="rId4"/>
    <p:sldId id="263" r:id="rId5"/>
    <p:sldId id="275" r:id="rId6"/>
    <p:sldId id="269" r:id="rId7"/>
    <p:sldId id="267" r:id="rId8"/>
    <p:sldId id="266" r:id="rId9"/>
    <p:sldId id="276" r:id="rId10"/>
    <p:sldId id="278" r:id="rId11"/>
    <p:sldId id="271" r:id="rId12"/>
    <p:sldId id="264" r:id="rId13"/>
    <p:sldId id="280" r:id="rId14"/>
    <p:sldId id="281" r:id="rId15"/>
    <p:sldId id="282" r:id="rId16"/>
    <p:sldId id="274" r:id="rId17"/>
  </p:sldIdLst>
  <p:sldSz cx="9144000" cy="6858000" type="screen4x3"/>
  <p:notesSz cx="6797675" cy="992822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6912"/>
    <a:srgbClr val="FBD6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redný štýl 4 - zvýrazneni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660B408-B3CF-4A94-85FC-2B1E0A45F4A2}" styleName="Tmavý štýl 2 - zvýraznenie 1/zvýrazneni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Tmavý štýl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505E3EF-67EA-436B-97B2-0124C06EBD24}" styleName="Stredný štýl 4 - zvýrazneni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974" y="-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&#253;%20Soky\Desktop\Book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4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5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6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effectLst>
                <a:glow rad="127000">
                  <a:schemeClr val="bg1"/>
                </a:glow>
                <a:outerShdw blurRad="50800" dist="50800" dir="5400000" algn="ctr" rotWithShape="0">
                  <a:schemeClr val="bg1"/>
                </a:outerShdw>
              </a:effectLst>
            </c:spPr>
          </c:dPt>
          <c:dPt>
            <c:idx val="8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9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66912"/>
              </a:solidFill>
            </c:spPr>
          </c:dPt>
          <c:dPt>
            <c:idx val="14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16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7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8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9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20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21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3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24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25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26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27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28"/>
            <c:invertIfNegative val="0"/>
            <c:bubble3D val="0"/>
            <c:spPr>
              <a:solidFill>
                <a:srgbClr val="0070C0"/>
              </a:solidFill>
            </c:spPr>
          </c:dPt>
          <c:dLbls>
            <c:dLbl>
              <c:idx val="0"/>
              <c:layout>
                <c:manualLayout>
                  <c:x val="7.745777060886256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7,90%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465899309756089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9,20%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6823628178553153E-2"/>
                  <c:y val="2.3036166781847502E-3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11,00%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0790231409753026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13,00%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106720150547219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13,50%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.13227568252081698"/>
                  <c:y val="8.4464969120243214E-17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17,40%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14247181366480133"/>
                  <c:y val="8.4464969120243214E-17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18,70%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.14507714837532101"/>
                  <c:y val="2.3036166781847502E-3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18,90%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5061655028970436"/>
                  <c:y val="2.3036166781847502E-3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19,90%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394019143833437"/>
                  <c:y val="2.3036166781847502E-3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20,50%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0.15853607921651308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21,60%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.16019789979082805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21,90%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0.16889657660716939"/>
                  <c:y val="2.3036166781847502E-3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23,20%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0.17000433908025647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23,40%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0.17150179340789948"/>
                  <c:y val="2.3036166781847502E-3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23,40%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0.17260979170056578"/>
                  <c:y val="2.3036166781847502E-3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23,60%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0.17316373189200407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23,70%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layout>
                <c:manualLayout>
                  <c:x val="0.17775961967018278"/>
                  <c:y val="2.3036166781847502E-3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24,80%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layout>
                <c:manualLayout>
                  <c:x val="0.19333078648187849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26,80%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layout>
                <c:manualLayout>
                  <c:x val="0.19404897501019919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27,20%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0"/>
              <c:layout>
                <c:manualLayout>
                  <c:x val="0.1961003695292805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27,30%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layout>
                <c:manualLayout>
                  <c:x val="0.20069625730745921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28,40%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>
                <c:manualLayout>
                  <c:x val="0.23454745043661995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33,70%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3"/>
              <c:layout>
                <c:manualLayout>
                  <c:x val="0.25969996674943935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37,70%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layout>
                <c:manualLayout>
                  <c:x val="0.26634724904669937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38,90%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layout>
                <c:manualLayout>
                  <c:x val="0.27393804548016404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40,00%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6"/>
              <c:layout>
                <c:manualLayout>
                  <c:x val="0.33121897498661723"/>
                  <c:y val="2.3036166781847502E-3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49,80%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layout>
                <c:manualLayout>
                  <c:x val="0.36689635493676509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55,70%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8"/>
              <c:layout>
                <c:manualLayout>
                  <c:x val="0.38745286556161612"/>
                  <c:y val="2.3036166781847502E-3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58,60%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0%" sourceLinked="0"/>
            <c:txPr>
              <a:bodyPr/>
              <a:lstStyle/>
              <a:p>
                <a:pPr>
                  <a:defRPr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sr-Latn-R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Sheet1!$A$1:$A$29</c:f>
              <c:strCache>
                <c:ptCount val="29"/>
                <c:pt idx="0">
                  <c:v>Germany</c:v>
                </c:pt>
                <c:pt idx="1">
                  <c:v>Austria</c:v>
                </c:pt>
                <c:pt idx="2">
                  <c:v>Netherlands</c:v>
                </c:pt>
                <c:pt idx="3">
                  <c:v>Denmark</c:v>
                </c:pt>
                <c:pt idx="4">
                  <c:v>Malta</c:v>
                </c:pt>
                <c:pt idx="5">
                  <c:v>Luxembourg</c:v>
                </c:pt>
                <c:pt idx="6">
                  <c:v>Estonia</c:v>
                </c:pt>
                <c:pt idx="7">
                  <c:v>Czech Republic</c:v>
                </c:pt>
                <c:pt idx="8">
                  <c:v>Finland</c:v>
                </c:pt>
                <c:pt idx="9">
                  <c:v>United Kingdom</c:v>
                </c:pt>
                <c:pt idx="10">
                  <c:v>Slovenia</c:v>
                </c:pt>
                <c:pt idx="11">
                  <c:v>Lithuania</c:v>
                </c:pt>
                <c:pt idx="12">
                  <c:v>Latvia</c:v>
                </c:pt>
                <c:pt idx="13">
                  <c:v>EU 28 (total)</c:v>
                </c:pt>
                <c:pt idx="14">
                  <c:v>Sweden</c:v>
                </c:pt>
                <c:pt idx="15">
                  <c:v>Romania</c:v>
                </c:pt>
                <c:pt idx="16">
                  <c:v>Belgium</c:v>
                </c:pt>
                <c:pt idx="17">
                  <c:v>France</c:v>
                </c:pt>
                <c:pt idx="18">
                  <c:v>Ireland</c:v>
                </c:pt>
                <c:pt idx="19">
                  <c:v>Hungary</c:v>
                </c:pt>
                <c:pt idx="20">
                  <c:v>Poland</c:v>
                </c:pt>
                <c:pt idx="21">
                  <c:v>Bulgaria</c:v>
                </c:pt>
                <c:pt idx="22">
                  <c:v>Slovakia</c:v>
                </c:pt>
                <c:pt idx="23">
                  <c:v>Portugal</c:v>
                </c:pt>
                <c:pt idx="24">
                  <c:v>Cyprus</c:v>
                </c:pt>
                <c:pt idx="25">
                  <c:v>Italy</c:v>
                </c:pt>
                <c:pt idx="26">
                  <c:v>Croatia</c:v>
                </c:pt>
                <c:pt idx="27">
                  <c:v>Spain</c:v>
                </c:pt>
                <c:pt idx="28">
                  <c:v>Greece</c:v>
                </c:pt>
              </c:strCache>
            </c:strRef>
          </c:cat>
          <c:val>
            <c:numRef>
              <c:f>Sheet1!$B$1:$B$29</c:f>
              <c:numCache>
                <c:formatCode>General</c:formatCode>
                <c:ptCount val="29"/>
                <c:pt idx="0">
                  <c:v>7.9</c:v>
                </c:pt>
                <c:pt idx="1">
                  <c:v>9.1999999999999993</c:v>
                </c:pt>
                <c:pt idx="2">
                  <c:v>11</c:v>
                </c:pt>
                <c:pt idx="3">
                  <c:v>13</c:v>
                </c:pt>
                <c:pt idx="4">
                  <c:v>13.5</c:v>
                </c:pt>
                <c:pt idx="5">
                  <c:v>17.399999999999999</c:v>
                </c:pt>
                <c:pt idx="6">
                  <c:v>18.7</c:v>
                </c:pt>
                <c:pt idx="7">
                  <c:v>18.899999999999999</c:v>
                </c:pt>
                <c:pt idx="8">
                  <c:v>19.899999999999999</c:v>
                </c:pt>
                <c:pt idx="9">
                  <c:v>20.5</c:v>
                </c:pt>
                <c:pt idx="10">
                  <c:v>21.6</c:v>
                </c:pt>
                <c:pt idx="11">
                  <c:v>21.9</c:v>
                </c:pt>
                <c:pt idx="12">
                  <c:v>23.2</c:v>
                </c:pt>
                <c:pt idx="13">
                  <c:v>23.4</c:v>
                </c:pt>
                <c:pt idx="14">
                  <c:v>23.4</c:v>
                </c:pt>
                <c:pt idx="15">
                  <c:v>23.6</c:v>
                </c:pt>
                <c:pt idx="16">
                  <c:v>23.7</c:v>
                </c:pt>
                <c:pt idx="17">
                  <c:v>24.8</c:v>
                </c:pt>
                <c:pt idx="18">
                  <c:v>26.8</c:v>
                </c:pt>
                <c:pt idx="19">
                  <c:v>27.2</c:v>
                </c:pt>
                <c:pt idx="20">
                  <c:v>27.3</c:v>
                </c:pt>
                <c:pt idx="21">
                  <c:v>28.4</c:v>
                </c:pt>
                <c:pt idx="22">
                  <c:v>33.700000000000003</c:v>
                </c:pt>
                <c:pt idx="23">
                  <c:v>37.700000000000003</c:v>
                </c:pt>
                <c:pt idx="24">
                  <c:v>38.9</c:v>
                </c:pt>
                <c:pt idx="25">
                  <c:v>40</c:v>
                </c:pt>
                <c:pt idx="26">
                  <c:v>49.8</c:v>
                </c:pt>
                <c:pt idx="27">
                  <c:v>55.7</c:v>
                </c:pt>
                <c:pt idx="28">
                  <c:v>58.6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3035008"/>
        <c:axId val="33036544"/>
      </c:barChart>
      <c:catAx>
        <c:axId val="3303500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sr-Latn-RS"/>
          </a:p>
        </c:txPr>
        <c:crossAx val="33036544"/>
        <c:crosses val="autoZero"/>
        <c:auto val="1"/>
        <c:lblAlgn val="ctr"/>
        <c:lblOffset val="100"/>
        <c:noMultiLvlLbl val="0"/>
      </c:catAx>
      <c:valAx>
        <c:axId val="33036544"/>
        <c:scaling>
          <c:orientation val="minMax"/>
        </c:scaling>
        <c:delete val="0"/>
        <c:axPos val="b"/>
        <c:majorGridlines>
          <c:spPr>
            <a:ln w="9525"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330350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6F6A8E-C446-4131-B186-7F0BD2EC0D89}" type="doc">
      <dgm:prSet loTypeId="urn:microsoft.com/office/officeart/2005/8/layout/pyramid4" loCatId="pyramid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sk-SK"/>
        </a:p>
      </dgm:t>
    </dgm:pt>
    <dgm:pt modelId="{AD4D22FE-B403-4136-9033-5206D65FBFF5}">
      <dgm:prSet custT="1"/>
      <dgm:spPr/>
      <dgm:t>
        <a:bodyPr/>
        <a:lstStyle/>
        <a:p>
          <a:pPr rtl="0"/>
          <a:r>
            <a:rPr lang="en-GB" sz="1600" baseline="0" dirty="0" smtClean="0"/>
            <a:t>1. Policy and decision makers, public authorities at</a:t>
          </a:r>
          <a:r>
            <a:rPr lang="sk-SK" sz="1600" baseline="0" dirty="0" smtClean="0"/>
            <a:t> </a:t>
          </a:r>
          <a:r>
            <a:rPr lang="en-GB" sz="1600" baseline="0" dirty="0" smtClean="0"/>
            <a:t> national level</a:t>
          </a:r>
          <a:endParaRPr lang="sk-SK" sz="1600" dirty="0"/>
        </a:p>
      </dgm:t>
    </dgm:pt>
    <dgm:pt modelId="{2BAF6724-6453-429E-81CC-2875F4C192AC}" type="parTrans" cxnId="{DE05DF7E-BF57-4712-8220-1327DB8BA6A8}">
      <dgm:prSet/>
      <dgm:spPr/>
      <dgm:t>
        <a:bodyPr/>
        <a:lstStyle/>
        <a:p>
          <a:endParaRPr lang="sk-SK"/>
        </a:p>
      </dgm:t>
    </dgm:pt>
    <dgm:pt modelId="{6CA16942-2731-496D-80C2-F3AD0FF2A2A4}" type="sibTrans" cxnId="{DE05DF7E-BF57-4712-8220-1327DB8BA6A8}">
      <dgm:prSet/>
      <dgm:spPr/>
      <dgm:t>
        <a:bodyPr/>
        <a:lstStyle/>
        <a:p>
          <a:endParaRPr lang="sk-SK"/>
        </a:p>
      </dgm:t>
    </dgm:pt>
    <dgm:pt modelId="{AF39E874-12F7-49DA-B6A7-4DA7B32EC28A}">
      <dgm:prSet custT="1"/>
      <dgm:spPr/>
      <dgm:t>
        <a:bodyPr/>
        <a:lstStyle/>
        <a:p>
          <a:pPr rtl="0"/>
          <a:r>
            <a:rPr lang="en-GB" sz="1500" baseline="0" dirty="0" smtClean="0"/>
            <a:t>2. Chambers/associations and human resource development personnel in SMEs</a:t>
          </a:r>
          <a:endParaRPr lang="sk-SK" sz="1500" dirty="0"/>
        </a:p>
      </dgm:t>
    </dgm:pt>
    <dgm:pt modelId="{B0605A49-620C-4794-A6F4-9AAEFEAC5AC2}" type="parTrans" cxnId="{1DD31444-DAF2-4185-8631-6818569255C8}">
      <dgm:prSet/>
      <dgm:spPr/>
      <dgm:t>
        <a:bodyPr/>
        <a:lstStyle/>
        <a:p>
          <a:endParaRPr lang="sk-SK"/>
        </a:p>
      </dgm:t>
    </dgm:pt>
    <dgm:pt modelId="{3C9284FB-7E52-4767-8FEE-6314794BD2E2}" type="sibTrans" cxnId="{1DD31444-DAF2-4185-8631-6818569255C8}">
      <dgm:prSet/>
      <dgm:spPr/>
      <dgm:t>
        <a:bodyPr/>
        <a:lstStyle/>
        <a:p>
          <a:endParaRPr lang="sk-SK"/>
        </a:p>
      </dgm:t>
    </dgm:pt>
    <dgm:pt modelId="{6ABBED78-4241-413B-B8F8-35639F6A93BB}">
      <dgm:prSet custT="1"/>
      <dgm:spPr/>
      <dgm:t>
        <a:bodyPr/>
        <a:lstStyle/>
        <a:p>
          <a:pPr rtl="0"/>
          <a:r>
            <a:rPr lang="en-GB" sz="1600" baseline="0" dirty="0" smtClean="0"/>
            <a:t>3. VET students, VET providers, teachers and in-company trainers</a:t>
          </a:r>
          <a:endParaRPr lang="sk-SK" sz="1600" dirty="0"/>
        </a:p>
      </dgm:t>
    </dgm:pt>
    <dgm:pt modelId="{6B5545B6-8FA8-4C89-85F5-E6B7B11B57D1}" type="parTrans" cxnId="{1FF53404-357E-4C92-968E-CFD38A5B6778}">
      <dgm:prSet/>
      <dgm:spPr/>
      <dgm:t>
        <a:bodyPr/>
        <a:lstStyle/>
        <a:p>
          <a:endParaRPr lang="sk-SK"/>
        </a:p>
      </dgm:t>
    </dgm:pt>
    <dgm:pt modelId="{4B090560-AE54-41BA-BA04-C11EBD2AF250}" type="sibTrans" cxnId="{1FF53404-357E-4C92-968E-CFD38A5B6778}">
      <dgm:prSet/>
      <dgm:spPr/>
      <dgm:t>
        <a:bodyPr/>
        <a:lstStyle/>
        <a:p>
          <a:endParaRPr lang="sk-SK"/>
        </a:p>
      </dgm:t>
    </dgm:pt>
    <dgm:pt modelId="{4E0D81B7-CCB1-410A-8B3E-39CA6A83CDD3}">
      <dgm:prSet custT="1"/>
      <dgm:spPr/>
      <dgm:t>
        <a:bodyPr/>
        <a:lstStyle/>
        <a:p>
          <a:pPr rtl="0"/>
          <a:r>
            <a:rPr lang="en-GB" sz="1600" baseline="0" dirty="0" smtClean="0"/>
            <a:t>4. Social Partners, public employment services and other VET stakeholders</a:t>
          </a:r>
          <a:endParaRPr lang="sk-SK" sz="1600" dirty="0"/>
        </a:p>
      </dgm:t>
    </dgm:pt>
    <dgm:pt modelId="{06983A79-05DA-417B-A9AD-69FD07A02BA8}" type="parTrans" cxnId="{2E8C80E2-6F87-4EC5-90BD-4B538A5741DB}">
      <dgm:prSet/>
      <dgm:spPr/>
      <dgm:t>
        <a:bodyPr/>
        <a:lstStyle/>
        <a:p>
          <a:endParaRPr lang="sk-SK"/>
        </a:p>
      </dgm:t>
    </dgm:pt>
    <dgm:pt modelId="{F420B742-A872-4137-99FD-87AE5294720F}" type="sibTrans" cxnId="{2E8C80E2-6F87-4EC5-90BD-4B538A5741DB}">
      <dgm:prSet/>
      <dgm:spPr/>
      <dgm:t>
        <a:bodyPr/>
        <a:lstStyle/>
        <a:p>
          <a:endParaRPr lang="sk-SK"/>
        </a:p>
      </dgm:t>
    </dgm:pt>
    <dgm:pt modelId="{26BD9352-88EB-43B5-8578-C796A9B548DA}" type="pres">
      <dgm:prSet presAssocID="{406F6A8E-C446-4131-B186-7F0BD2EC0D89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8F2DE0CE-0B3E-4336-8C20-E100602C48CB}" type="pres">
      <dgm:prSet presAssocID="{406F6A8E-C446-4131-B186-7F0BD2EC0D89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FF02C9BF-EAAC-41EE-8EF9-BAFA7F7B7356}" type="pres">
      <dgm:prSet presAssocID="{406F6A8E-C446-4131-B186-7F0BD2EC0D89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E9B9A47B-2E62-421C-9BB3-5A28B63417A0}" type="pres">
      <dgm:prSet presAssocID="{406F6A8E-C446-4131-B186-7F0BD2EC0D89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19390DD6-689F-4E38-B51C-FEB8CFDD3989}" type="pres">
      <dgm:prSet presAssocID="{406F6A8E-C446-4131-B186-7F0BD2EC0D89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2E8C80E2-6F87-4EC5-90BD-4B538A5741DB}" srcId="{406F6A8E-C446-4131-B186-7F0BD2EC0D89}" destId="{4E0D81B7-CCB1-410A-8B3E-39CA6A83CDD3}" srcOrd="3" destOrd="0" parTransId="{06983A79-05DA-417B-A9AD-69FD07A02BA8}" sibTransId="{F420B742-A872-4137-99FD-87AE5294720F}"/>
    <dgm:cxn modelId="{6FD1062C-10D9-4280-9FB1-28EB26007C05}" type="presOf" srcId="{AF39E874-12F7-49DA-B6A7-4DA7B32EC28A}" destId="{FF02C9BF-EAAC-41EE-8EF9-BAFA7F7B7356}" srcOrd="0" destOrd="0" presId="urn:microsoft.com/office/officeart/2005/8/layout/pyramid4"/>
    <dgm:cxn modelId="{748341A0-B589-40B5-B2AB-6794D0E9EDB3}" type="presOf" srcId="{6ABBED78-4241-413B-B8F8-35639F6A93BB}" destId="{E9B9A47B-2E62-421C-9BB3-5A28B63417A0}" srcOrd="0" destOrd="0" presId="urn:microsoft.com/office/officeart/2005/8/layout/pyramid4"/>
    <dgm:cxn modelId="{DE05DF7E-BF57-4712-8220-1327DB8BA6A8}" srcId="{406F6A8E-C446-4131-B186-7F0BD2EC0D89}" destId="{AD4D22FE-B403-4136-9033-5206D65FBFF5}" srcOrd="0" destOrd="0" parTransId="{2BAF6724-6453-429E-81CC-2875F4C192AC}" sibTransId="{6CA16942-2731-496D-80C2-F3AD0FF2A2A4}"/>
    <dgm:cxn modelId="{AB824EC7-62F1-4C24-91E9-E65B9C0DB7E6}" type="presOf" srcId="{AD4D22FE-B403-4136-9033-5206D65FBFF5}" destId="{8F2DE0CE-0B3E-4336-8C20-E100602C48CB}" srcOrd="0" destOrd="0" presId="urn:microsoft.com/office/officeart/2005/8/layout/pyramid4"/>
    <dgm:cxn modelId="{1FF53404-357E-4C92-968E-CFD38A5B6778}" srcId="{406F6A8E-C446-4131-B186-7F0BD2EC0D89}" destId="{6ABBED78-4241-413B-B8F8-35639F6A93BB}" srcOrd="2" destOrd="0" parTransId="{6B5545B6-8FA8-4C89-85F5-E6B7B11B57D1}" sibTransId="{4B090560-AE54-41BA-BA04-C11EBD2AF250}"/>
    <dgm:cxn modelId="{1DD31444-DAF2-4185-8631-6818569255C8}" srcId="{406F6A8E-C446-4131-B186-7F0BD2EC0D89}" destId="{AF39E874-12F7-49DA-B6A7-4DA7B32EC28A}" srcOrd="1" destOrd="0" parTransId="{B0605A49-620C-4794-A6F4-9AAEFEAC5AC2}" sibTransId="{3C9284FB-7E52-4767-8FEE-6314794BD2E2}"/>
    <dgm:cxn modelId="{25F7A75C-F3E5-4855-9121-B8ADFB9922B5}" type="presOf" srcId="{406F6A8E-C446-4131-B186-7F0BD2EC0D89}" destId="{26BD9352-88EB-43B5-8578-C796A9B548DA}" srcOrd="0" destOrd="0" presId="urn:microsoft.com/office/officeart/2005/8/layout/pyramid4"/>
    <dgm:cxn modelId="{F4443FE3-85D6-46B7-A31F-DB5A43476902}" type="presOf" srcId="{4E0D81B7-CCB1-410A-8B3E-39CA6A83CDD3}" destId="{19390DD6-689F-4E38-B51C-FEB8CFDD3989}" srcOrd="0" destOrd="0" presId="urn:microsoft.com/office/officeart/2005/8/layout/pyramid4"/>
    <dgm:cxn modelId="{5E5D0A0C-3CE6-4045-BFB5-E5AAE62F413E}" type="presParOf" srcId="{26BD9352-88EB-43B5-8578-C796A9B548DA}" destId="{8F2DE0CE-0B3E-4336-8C20-E100602C48CB}" srcOrd="0" destOrd="0" presId="urn:microsoft.com/office/officeart/2005/8/layout/pyramid4"/>
    <dgm:cxn modelId="{4D46487D-BE4A-4E60-94B8-D9491180A815}" type="presParOf" srcId="{26BD9352-88EB-43B5-8578-C796A9B548DA}" destId="{FF02C9BF-EAAC-41EE-8EF9-BAFA7F7B7356}" srcOrd="1" destOrd="0" presId="urn:microsoft.com/office/officeart/2005/8/layout/pyramid4"/>
    <dgm:cxn modelId="{7D64FE54-314E-4DF3-82BC-4BC45456CD9D}" type="presParOf" srcId="{26BD9352-88EB-43B5-8578-C796A9B548DA}" destId="{E9B9A47B-2E62-421C-9BB3-5A28B63417A0}" srcOrd="2" destOrd="0" presId="urn:microsoft.com/office/officeart/2005/8/layout/pyramid4"/>
    <dgm:cxn modelId="{645613EA-3BF1-43C4-A139-76201F1B2C7F}" type="presParOf" srcId="{26BD9352-88EB-43B5-8578-C796A9B548DA}" destId="{19390DD6-689F-4E38-B51C-FEB8CFDD3989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2DE0CE-0B3E-4336-8C20-E100602C48CB}">
      <dsp:nvSpPr>
        <dsp:cNvPr id="0" name=""/>
        <dsp:cNvSpPr/>
      </dsp:nvSpPr>
      <dsp:spPr>
        <a:xfrm>
          <a:off x="2923169" y="0"/>
          <a:ext cx="3010644" cy="3010644"/>
        </a:xfrm>
        <a:prstGeom prst="triangl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baseline="0" dirty="0" smtClean="0"/>
            <a:t>1. Policy and decision makers, public authorities at</a:t>
          </a:r>
          <a:r>
            <a:rPr lang="sk-SK" sz="1600" kern="1200" baseline="0" dirty="0" smtClean="0"/>
            <a:t> </a:t>
          </a:r>
          <a:r>
            <a:rPr lang="en-GB" sz="1600" kern="1200" baseline="0" dirty="0" smtClean="0"/>
            <a:t> national level</a:t>
          </a:r>
          <a:endParaRPr lang="sk-SK" sz="1600" kern="1200" dirty="0"/>
        </a:p>
      </dsp:txBody>
      <dsp:txXfrm>
        <a:off x="3675830" y="1505322"/>
        <a:ext cx="1505322" cy="1505322"/>
      </dsp:txXfrm>
    </dsp:sp>
    <dsp:sp modelId="{FF02C9BF-EAAC-41EE-8EF9-BAFA7F7B7356}">
      <dsp:nvSpPr>
        <dsp:cNvPr id="0" name=""/>
        <dsp:cNvSpPr/>
      </dsp:nvSpPr>
      <dsp:spPr>
        <a:xfrm>
          <a:off x="1417847" y="3010644"/>
          <a:ext cx="3010644" cy="3010644"/>
        </a:xfrm>
        <a:prstGeom prst="triangl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baseline="0" dirty="0" smtClean="0"/>
            <a:t>2. Chambers/associations and human resource development personnel in SMEs</a:t>
          </a:r>
          <a:endParaRPr lang="sk-SK" sz="1500" kern="1200" dirty="0"/>
        </a:p>
      </dsp:txBody>
      <dsp:txXfrm>
        <a:off x="2170508" y="4515966"/>
        <a:ext cx="1505322" cy="1505322"/>
      </dsp:txXfrm>
    </dsp:sp>
    <dsp:sp modelId="{E9B9A47B-2E62-421C-9BB3-5A28B63417A0}">
      <dsp:nvSpPr>
        <dsp:cNvPr id="0" name=""/>
        <dsp:cNvSpPr/>
      </dsp:nvSpPr>
      <dsp:spPr>
        <a:xfrm rot="10800000">
          <a:off x="2923169" y="3010644"/>
          <a:ext cx="3010644" cy="3010644"/>
        </a:xfrm>
        <a:prstGeom prst="triangl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baseline="0" dirty="0" smtClean="0"/>
            <a:t>3. VET students, VET providers, teachers and in-company trainers</a:t>
          </a:r>
          <a:endParaRPr lang="sk-SK" sz="1600" kern="1200" dirty="0"/>
        </a:p>
      </dsp:txBody>
      <dsp:txXfrm rot="10800000">
        <a:off x="3675830" y="3010644"/>
        <a:ext cx="1505322" cy="1505322"/>
      </dsp:txXfrm>
    </dsp:sp>
    <dsp:sp modelId="{19390DD6-689F-4E38-B51C-FEB8CFDD3989}">
      <dsp:nvSpPr>
        <dsp:cNvPr id="0" name=""/>
        <dsp:cNvSpPr/>
      </dsp:nvSpPr>
      <dsp:spPr>
        <a:xfrm>
          <a:off x="4428491" y="3010644"/>
          <a:ext cx="3010644" cy="3010644"/>
        </a:xfrm>
        <a:prstGeom prst="triangl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baseline="0" dirty="0" smtClean="0"/>
            <a:t>4. Social Partners, public employment services and other VET stakeholders</a:t>
          </a:r>
          <a:endParaRPr lang="sk-SK" sz="1600" kern="1200" dirty="0"/>
        </a:p>
      </dsp:txBody>
      <dsp:txXfrm>
        <a:off x="5181152" y="4515966"/>
        <a:ext cx="1505322" cy="15053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2000">
                <a:latin typeface="Calibri" panose="020F0502020204030204" pitchFamily="34" charset="0"/>
              </a:defRPr>
            </a:lvl1pPr>
          </a:lstStyle>
          <a:p>
            <a:r>
              <a:rPr lang="sk-SK" dirty="0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dirty="0" smtClean="0"/>
              <a:t>Upravte štýl predlohy podnadpisov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D89B3-F3BF-42C7-82B7-94B9B4F47B4C}" type="datetimeFigureOut">
              <a:rPr lang="sk-SK" smtClean="0"/>
              <a:t>9. 11. 2015</a:t>
            </a:fld>
            <a:endParaRPr lang="sk-SK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43435F-EFFF-40CE-A514-9BE7042DDEBF}" type="slidenum">
              <a:rPr lang="sk-SK" smtClean="0"/>
              <a:t>‹#›</a:t>
            </a:fld>
            <a:endParaRPr lang="sk-SK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D89B3-F3BF-42C7-82B7-94B9B4F47B4C}" type="datetimeFigureOut">
              <a:rPr lang="sk-SK" smtClean="0"/>
              <a:t>9. 11. 2015</a:t>
            </a:fld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435F-EFFF-40CE-A514-9BE7042DDEBF}" type="slidenum">
              <a:rPr lang="sk-SK" smtClean="0"/>
              <a:t>‹#›</a:t>
            </a:fld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D89B3-F3BF-42C7-82B7-94B9B4F47B4C}" type="datetimeFigureOut">
              <a:rPr lang="sk-SK" smtClean="0"/>
              <a:t>9. 11. 2015</a:t>
            </a:fld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435F-EFFF-40CE-A514-9BE7042DDEBF}" type="slidenum">
              <a:rPr lang="sk-SK" smtClean="0"/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2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sk-SK" sz="2400" b="1" i="1" dirty="0" smtClean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D89B3-F3BF-42C7-82B7-94B9B4F47B4C}" type="datetimeFigureOut">
              <a:rPr lang="sk-SK" smtClean="0"/>
              <a:t>9. 11. 2015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435F-EFFF-40CE-A514-9BE7042DDEBF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524820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zloženie obsah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D89B3-F3BF-42C7-82B7-94B9B4F47B4C}" type="datetimeFigureOut">
              <a:rPr lang="sk-SK" smtClean="0"/>
              <a:t>9. 11. 2015</a:t>
            </a:fld>
            <a:endParaRPr lang="sk-SK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435F-EFFF-40CE-A514-9BE7042DDEBF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4218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D89B3-F3BF-42C7-82B7-94B9B4F47B4C}" type="datetimeFigureOut">
              <a:rPr lang="sk-SK" smtClean="0"/>
              <a:t>9. 11. 2015</a:t>
            </a:fld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435F-EFFF-40CE-A514-9BE7042DDEBF}" type="slidenum">
              <a:rPr lang="sk-SK" smtClean="0"/>
              <a:t>‹#›</a:t>
            </a:fld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D89B3-F3BF-42C7-82B7-94B9B4F47B4C}" type="datetimeFigureOut">
              <a:rPr lang="sk-SK" smtClean="0"/>
              <a:t>9. 11. 2015</a:t>
            </a:fld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435F-EFFF-40CE-A514-9BE7042DDEBF}" type="slidenum">
              <a:rPr lang="sk-SK" smtClean="0"/>
              <a:t>‹#›</a:t>
            </a:fld>
            <a:endParaRPr lang="sk-SK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D89B3-F3BF-42C7-82B7-94B9B4F47B4C}" type="datetimeFigureOut">
              <a:rPr lang="sk-SK" smtClean="0"/>
              <a:t>9. 11. 2015</a:t>
            </a:fld>
            <a:endParaRPr lang="sk-S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435F-EFFF-40CE-A514-9BE7042DDEBF}" type="slidenum">
              <a:rPr lang="sk-SK" smtClean="0"/>
              <a:t>‹#›</a:t>
            </a:fld>
            <a:endParaRPr lang="sk-SK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D89B3-F3BF-42C7-82B7-94B9B4F47B4C}" type="datetimeFigureOut">
              <a:rPr lang="sk-SK" smtClean="0"/>
              <a:t>9. 11. 2015</a:t>
            </a:fld>
            <a:endParaRPr lang="sk-SK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435F-EFFF-40CE-A514-9BE7042DDEBF}" type="slidenum">
              <a:rPr lang="sk-SK" smtClean="0"/>
              <a:t>‹#›</a:t>
            </a:fld>
            <a:endParaRPr lang="sk-SK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D89B3-F3BF-42C7-82B7-94B9B4F47B4C}" type="datetimeFigureOut">
              <a:rPr lang="sk-SK" smtClean="0"/>
              <a:t>9. 11. 2015</a:t>
            </a:fld>
            <a:endParaRPr lang="sk-S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435F-EFFF-40CE-A514-9BE7042DDEBF}" type="slidenum">
              <a:rPr lang="sk-SK" smtClean="0"/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D89B3-F3BF-42C7-82B7-94B9B4F47B4C}" type="datetimeFigureOut">
              <a:rPr lang="sk-SK" smtClean="0"/>
              <a:t>9. 11. 2015</a:t>
            </a:fld>
            <a:endParaRPr lang="sk-SK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435F-EFFF-40CE-A514-9BE7042DDEBF}" type="slidenum">
              <a:rPr lang="sk-SK" smtClean="0"/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D89B3-F3BF-42C7-82B7-94B9B4F47B4C}" type="datetimeFigureOut">
              <a:rPr lang="sk-SK" smtClean="0"/>
              <a:t>9. 11. 2015</a:t>
            </a:fld>
            <a:endParaRPr lang="sk-S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435F-EFFF-40CE-A514-9BE7042DDEBF}" type="slidenum">
              <a:rPr lang="sk-SK" smtClean="0"/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dirty="0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D89B3-F3BF-42C7-82B7-94B9B4F47B4C}" type="datetimeFigureOut">
              <a:rPr lang="sk-SK" smtClean="0"/>
              <a:t>9. 11. 2015</a:t>
            </a:fld>
            <a:endParaRPr lang="sk-S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435F-EFFF-40CE-A514-9BE7042DDEBF}" type="slidenum">
              <a:rPr lang="sk-SK" smtClean="0"/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64D89B3-F3BF-42C7-82B7-94B9B4F47B4C}" type="datetimeFigureOut">
              <a:rPr lang="sk-SK" smtClean="0"/>
              <a:t>9. 11. 2015</a:t>
            </a:fld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sk-S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043435F-EFFF-40CE-A514-9BE7042DDEBF}" type="slidenum">
              <a:rPr lang="sk-SK" smtClean="0"/>
              <a:t>‹#›</a:t>
            </a:fld>
            <a:endParaRPr lang="sk-SK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3" descr="C:\Users\PC\Desktop\soft-white-backgrounds-wallpapers.jpg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97" y="-10384"/>
            <a:ext cx="9169321" cy="6868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:\Users\PC\Desktop\logo MSVVAS SR.png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902" y="6246000"/>
            <a:ext cx="1822732" cy="6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5" descr="C:\Users\PC\Desktop\EU flag-Erasmus+_vect_POS.png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631" y="6246000"/>
            <a:ext cx="2145409" cy="6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Malý Soky\Desktop\logo PA7 DS.jpg"/>
          <p:cNvPicPr>
            <a:picLocks noChangeAspect="1" noChangeArrowheads="1"/>
          </p:cNvPicPr>
          <p:nvPr userDrawn="1"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2712" y="6106782"/>
            <a:ext cx="1800000" cy="736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660" r:id="rId1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640960" cy="6048672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sk-SK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8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8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8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b="1" dirty="0">
                <a:solidFill>
                  <a:schemeClr val="tx1"/>
                </a:solidFill>
                <a:latin typeface="Calibri" panose="020F0502020204030204" pitchFamily="34" charset="0"/>
              </a:rPr>
              <a:t>National Authorities for Apprenticeships: </a:t>
            </a:r>
            <a:endParaRPr lang="sk-SK" sz="2800" b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sk-SK" sz="2800" b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en-GB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</a:t>
            </a:r>
            <a:r>
              <a:rPr lang="en-GB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endParaRPr lang="sk-SK" sz="28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Elements</a:t>
            </a:r>
            <a:r>
              <a:rPr lang="sk-SK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</a:t>
            </a:r>
            <a:r>
              <a:rPr lang="en-GB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Dual </a:t>
            </a:r>
            <a:r>
              <a:rPr lang="en-GB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VET </a:t>
            </a:r>
            <a:r>
              <a:rPr lang="sk-SK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sk-SK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Slovak </a:t>
            </a:r>
            <a:r>
              <a:rPr lang="en-GB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Republic</a:t>
            </a:r>
            <a:endParaRPr lang="sk-SK" sz="28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overview</a:t>
            </a:r>
            <a:endParaRPr lang="sk-SK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C:\Users\Malý Soky\Desktop\Logo INT VET\logo-horizontaln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162" y="260648"/>
            <a:ext cx="4320000" cy="1484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101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620688"/>
            <a:ext cx="8784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project is  based on the following milestones</a:t>
            </a:r>
            <a:r>
              <a:rPr lang="en-GB" sz="2400" b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sk-SK" sz="2400" b="1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uľ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225970"/>
              </p:ext>
            </p:extLst>
          </p:nvPr>
        </p:nvGraphicFramePr>
        <p:xfrm>
          <a:off x="251519" y="1397000"/>
          <a:ext cx="8712969" cy="4696295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648073"/>
                <a:gridCol w="7272808"/>
                <a:gridCol w="792088"/>
              </a:tblGrid>
              <a:tr h="939259">
                <a:tc>
                  <a:txBody>
                    <a:bodyPr/>
                    <a:lstStyle/>
                    <a:p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 1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analysis and a result report based on the analysis of the labour market</a:t>
                      </a:r>
                      <a:r>
                        <a:rPr lang="sk-SK" sz="18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needs</a:t>
                      </a:r>
                      <a:endParaRPr lang="sk-SK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WP 3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39259">
                <a:tc>
                  <a:txBody>
                    <a:bodyPr/>
                    <a:lstStyle/>
                    <a:p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 2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sk-SK" sz="1800" b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analysis and review of new Slovakian TVET law and implications for technical apprenticeships</a:t>
                      </a:r>
                      <a:r>
                        <a:rPr lang="sk-SK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 well as the analysis and review of Slovak VET pilot schemes including recommendations</a:t>
                      </a:r>
                      <a:endParaRPr lang="sk-SK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WP 4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39259">
                <a:tc>
                  <a:txBody>
                    <a:bodyPr/>
                    <a:lstStyle/>
                    <a:p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 3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 action plan to setup a Danube Academy for Dual Education for technical apprenticeships in</a:t>
                      </a:r>
                      <a:r>
                        <a:rPr lang="sk-SK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Slovak Republic as a centre of excellence and to mobilise the industry</a:t>
                      </a:r>
                      <a:endParaRPr lang="sk-SK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WP 4</a:t>
                      </a:r>
                    </a:p>
                    <a:p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39259">
                <a:tc>
                  <a:txBody>
                    <a:bodyPr/>
                    <a:lstStyle/>
                    <a:p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 4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training concept and pilot trainings of TVET personnel such as teachers and instructors</a:t>
                      </a:r>
                      <a:endParaRPr lang="sk-SK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WP 4</a:t>
                      </a:r>
                    </a:p>
                    <a:p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39259">
                <a:tc>
                  <a:txBody>
                    <a:bodyPr/>
                    <a:lstStyle/>
                    <a:p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 5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development of a Community of Practice for apprenticeships to gain a sustainable exchange</a:t>
                      </a:r>
                      <a:r>
                        <a:rPr lang="sk-SK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experience</a:t>
                      </a:r>
                      <a:endParaRPr lang="sk-SK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WP 4</a:t>
                      </a:r>
                    </a:p>
                    <a:p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445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79512" y="620688"/>
            <a:ext cx="8856984" cy="5616624"/>
          </a:xfrm>
        </p:spPr>
        <p:txBody>
          <a:bodyPr>
            <a:normAutofit/>
          </a:bodyPr>
          <a:lstStyle/>
          <a:p>
            <a:pPr algn="l"/>
            <a:r>
              <a:rPr lang="en-GB" sz="2400" b="1" u="sng" dirty="0">
                <a:solidFill>
                  <a:srgbClr val="00B050"/>
                </a:solidFill>
                <a:latin typeface="Calibri" panose="020F0502020204030204" pitchFamily="34" charset="0"/>
              </a:rPr>
              <a:t>Time plan </a:t>
            </a:r>
            <a:endParaRPr lang="sk-SK" sz="2400" u="sng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algn="l"/>
            <a:r>
              <a:rPr lang="en-GB" sz="2000" b="1" i="1" dirty="0">
                <a:solidFill>
                  <a:schemeClr val="tx1"/>
                </a:solidFill>
                <a:latin typeface="Calibri" panose="020F0502020204030204" pitchFamily="34" charset="0"/>
              </a:rPr>
              <a:t>Project Duration 1.10. 2014 – 30.9.2016 </a:t>
            </a:r>
            <a:endParaRPr lang="sk-SK" sz="2000" b="1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" name="Tabuľ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260360"/>
              </p:ext>
            </p:extLst>
          </p:nvPr>
        </p:nvGraphicFramePr>
        <p:xfrm>
          <a:off x="323528" y="1556792"/>
          <a:ext cx="8568954" cy="4407466"/>
        </p:xfrm>
        <a:graphic>
          <a:graphicData uri="http://schemas.openxmlformats.org/drawingml/2006/table">
            <a:tbl>
              <a:tblPr/>
              <a:tblGrid>
                <a:gridCol w="1240752"/>
                <a:gridCol w="407122"/>
                <a:gridCol w="407122"/>
                <a:gridCol w="407122"/>
                <a:gridCol w="271415"/>
                <a:gridCol w="271415"/>
                <a:gridCol w="271415"/>
                <a:gridCol w="271415"/>
                <a:gridCol w="271415"/>
                <a:gridCol w="271415"/>
                <a:gridCol w="271415"/>
                <a:gridCol w="271415"/>
                <a:gridCol w="271415"/>
                <a:gridCol w="407122"/>
                <a:gridCol w="407122"/>
                <a:gridCol w="407122"/>
                <a:gridCol w="271415"/>
                <a:gridCol w="271415"/>
                <a:gridCol w="271415"/>
                <a:gridCol w="271415"/>
                <a:gridCol w="271415"/>
                <a:gridCol w="271415"/>
                <a:gridCol w="271415"/>
                <a:gridCol w="271415"/>
                <a:gridCol w="271415"/>
              </a:tblGrid>
              <a:tr h="321737"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306417"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06417"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06417">
                <a:tc>
                  <a:txBody>
                    <a:bodyPr/>
                    <a:lstStyle/>
                    <a:p>
                      <a:pPr algn="l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WP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06417">
                <a:tc>
                  <a:txBody>
                    <a:bodyPr/>
                    <a:lstStyle/>
                    <a:p>
                      <a:pPr algn="l" fontAlgn="b"/>
                      <a:r>
                        <a:rPr lang="sk-S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417">
                <a:tc>
                  <a:txBody>
                    <a:bodyPr/>
                    <a:lstStyle/>
                    <a:p>
                      <a:pPr algn="l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WP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06417">
                <a:tc>
                  <a:txBody>
                    <a:bodyPr/>
                    <a:lstStyle/>
                    <a:p>
                      <a:pPr algn="l" fontAlgn="b"/>
                      <a:r>
                        <a:rPr lang="sk-S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417">
                <a:tc>
                  <a:txBody>
                    <a:bodyPr/>
                    <a:lstStyle/>
                    <a:p>
                      <a:pPr algn="l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WP 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06417">
                <a:tc>
                  <a:txBody>
                    <a:bodyPr/>
                    <a:lstStyle/>
                    <a:p>
                      <a:pPr algn="l" fontAlgn="b"/>
                      <a:r>
                        <a:rPr lang="sk-S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417">
                <a:tc>
                  <a:txBody>
                    <a:bodyPr/>
                    <a:lstStyle/>
                    <a:p>
                      <a:pPr algn="l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WP 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06417">
                <a:tc>
                  <a:txBody>
                    <a:bodyPr/>
                    <a:lstStyle/>
                    <a:p>
                      <a:pPr algn="l" fontAlgn="b"/>
                      <a:r>
                        <a:rPr lang="sk-S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417">
                <a:tc>
                  <a:txBody>
                    <a:bodyPr/>
                    <a:lstStyle/>
                    <a:p>
                      <a:pPr algn="l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WP 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06417">
                <a:tc>
                  <a:txBody>
                    <a:bodyPr/>
                    <a:lstStyle/>
                    <a:p>
                      <a:pPr algn="l" fontAlgn="b"/>
                      <a:r>
                        <a:rPr lang="sk-S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37">
                <a:tc>
                  <a:txBody>
                    <a:bodyPr/>
                    <a:lstStyle/>
                    <a:p>
                      <a:pPr algn="l" fontAlgn="b"/>
                      <a:r>
                        <a:rPr lang="sk-SK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WP 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42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2520280" cy="576064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sk-SK" sz="2400" b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 </a:t>
            </a:r>
            <a:r>
              <a:rPr lang="sk-SK" sz="24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539552" y="1412776"/>
            <a:ext cx="82089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Identification of Labour Market Needs for Vocational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Education and Training (VET) in the Slovak Republic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Work Package 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Target:	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72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industrial companies (technical focus)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Period: 	February/March 2015 </a:t>
            </a:r>
          </a:p>
          <a:p>
            <a:endParaRPr lang="sk-SK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feil nach rechts 3"/>
          <p:cNvSpPr>
            <a:spLocks noChangeArrowheads="1"/>
          </p:cNvSpPr>
          <p:nvPr/>
        </p:nvSpPr>
        <p:spPr bwMode="auto">
          <a:xfrm rot="5400000">
            <a:off x="4175694" y="4141768"/>
            <a:ext cx="936625" cy="649288"/>
          </a:xfrm>
          <a:prstGeom prst="rightArrow">
            <a:avLst>
              <a:gd name="adj1" fmla="val 50000"/>
              <a:gd name="adj2" fmla="val 55838"/>
            </a:avLst>
          </a:prstGeom>
          <a:solidFill>
            <a:srgbClr val="00388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defTabSz="449263"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1pPr>
            <a:lvl2pPr marL="742950" indent="-285750" defTabSz="449263"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2pPr>
            <a:lvl3pPr marL="1143000" indent="-228600" defTabSz="449263"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3pPr>
            <a:lvl4pPr marL="1600200" indent="-228600" defTabSz="449263"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4pPr>
            <a:lvl5pPr marL="2057400" indent="-228600" defTabSz="449263"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ctr">
              <a:lnSpc>
                <a:spcPct val="87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sk-SK" altLang="sk-SK">
              <a:solidFill>
                <a:schemeClr val="bg1"/>
              </a:solidFill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755576" y="5157192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Prioritization of professions and supporting </a:t>
            </a:r>
          </a:p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the reform of the Slovak VET system</a:t>
            </a:r>
          </a:p>
        </p:txBody>
      </p:sp>
    </p:spTree>
    <p:extLst>
      <p:ext uri="{BB962C8B-B14F-4D97-AF65-F5344CB8AC3E}">
        <p14:creationId xmlns:p14="http://schemas.microsoft.com/office/powerpoint/2010/main" val="261198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258416" y="1052736"/>
            <a:ext cx="4391997" cy="576064"/>
          </a:xfrm>
        </p:spPr>
        <p:txBody>
          <a:bodyPr>
            <a:normAutofit/>
          </a:bodyPr>
          <a:lstStyle/>
          <a:p>
            <a:pPr algn="l"/>
            <a:r>
              <a:rPr lang="en-GB" altLang="sk-SK" sz="20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Companies by sectors</a:t>
            </a:r>
          </a:p>
          <a:p>
            <a:pPr algn="l"/>
            <a:endParaRPr lang="sk-SK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522" y="1628800"/>
            <a:ext cx="6142037" cy="468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BlokTextu 3"/>
          <p:cNvSpPr txBox="1"/>
          <p:nvPr/>
        </p:nvSpPr>
        <p:spPr>
          <a:xfrm>
            <a:off x="258416" y="347464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sk-SK" sz="24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company details</a:t>
            </a:r>
            <a:endParaRPr lang="sk-SK" sz="2400" b="1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89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79512" y="836712"/>
            <a:ext cx="8640960" cy="432048"/>
          </a:xfrm>
        </p:spPr>
        <p:txBody>
          <a:bodyPr>
            <a:normAutofit/>
          </a:bodyPr>
          <a:lstStyle/>
          <a:p>
            <a:pPr algn="l"/>
            <a:r>
              <a:rPr lang="en-GB" altLang="sk-SK" sz="18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Ranking of the most in-demand vocations</a:t>
            </a:r>
          </a:p>
          <a:p>
            <a:pPr algn="l"/>
            <a:endParaRPr lang="sk-SK" sz="1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BlokTextu 2"/>
          <p:cNvSpPr txBox="1"/>
          <p:nvPr/>
        </p:nvSpPr>
        <p:spPr>
          <a:xfrm>
            <a:off x="179512" y="116632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sk-SK" sz="24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Labour force education and composition</a:t>
            </a:r>
            <a:endParaRPr lang="sk-SK" sz="2400" b="1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556792"/>
            <a:ext cx="4535487" cy="450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784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23528" y="908720"/>
            <a:ext cx="8568952" cy="5040560"/>
          </a:xfrm>
        </p:spPr>
        <p:txBody>
          <a:bodyPr>
            <a:noAutofit/>
          </a:bodyPr>
          <a:lstStyle/>
          <a:p>
            <a:pPr algn="just"/>
            <a:r>
              <a:rPr lang="en-US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 </a:t>
            </a: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aim 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Danube Academy (DA) should be </a:t>
            </a: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 of teachers of technical subjects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focus on the  7 professions resulting from the survey made by DSIHK 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endParaRPr lang="sk-SK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k-SK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virtual </a:t>
            </a: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 of competence </a:t>
            </a:r>
            <a:r>
              <a:rPr lang="en-US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centers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relevant  training </a:t>
            </a: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programmes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teachers of the  Danube countries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qualification center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teachers 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consultations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companies and schools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 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 study </a:t>
            </a:r>
            <a:r>
              <a:rPr lang="en-US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programs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 on  experience of DSIHK and WKO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networking </a:t>
            </a: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schools and companies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more  </a:t>
            </a: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pilot schools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to transfer their 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over the country or even in the other countries of the Danube region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 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platform of chambers  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life-long </a:t>
            </a: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teachers, instructors and teachers for training (to teach new applications)  in order to secure the competiveness of the companies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organize </a:t>
            </a: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 practice exchange within the Danube region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also through mobility of teachers for training, instructors, teachers and students</a:t>
            </a:r>
          </a:p>
          <a:p>
            <a:pPr algn="just"/>
            <a:endParaRPr lang="sk-SK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16632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Concept of the Danube Academy for Dual </a:t>
            </a:r>
            <a:r>
              <a:rPr lang="en-US" sz="2400" b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Education</a:t>
            </a:r>
            <a:r>
              <a:rPr lang="sk-SK" sz="2400" b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b="1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87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79512" y="1340768"/>
            <a:ext cx="8856984" cy="4680520"/>
          </a:xfrm>
        </p:spPr>
        <p:txBody>
          <a:bodyPr>
            <a:normAutofit/>
          </a:bodyPr>
          <a:lstStyle/>
          <a:p>
            <a:endParaRPr lang="sk-SK" sz="3600" b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r>
              <a:rPr lang="en-GB" sz="3600" b="1" dirty="0" smtClean="0">
                <a:solidFill>
                  <a:srgbClr val="00B050"/>
                </a:solidFill>
                <a:latin typeface="Calibri" panose="020F0502020204030204" pitchFamily="34" charset="0"/>
              </a:rPr>
              <a:t>Thank </a:t>
            </a:r>
            <a:r>
              <a:rPr lang="en-GB" sz="3600" b="1" dirty="0">
                <a:solidFill>
                  <a:srgbClr val="00B050"/>
                </a:solidFill>
                <a:latin typeface="Calibri" panose="020F0502020204030204" pitchFamily="34" charset="0"/>
              </a:rPr>
              <a:t>you for your </a:t>
            </a:r>
            <a:r>
              <a:rPr lang="en-GB" sz="3600" b="1" dirty="0" smtClean="0">
                <a:solidFill>
                  <a:srgbClr val="00B050"/>
                </a:solidFill>
                <a:latin typeface="Calibri" panose="020F0502020204030204" pitchFamily="34" charset="0"/>
              </a:rPr>
              <a:t>attention</a:t>
            </a:r>
            <a:r>
              <a:rPr lang="sk-SK" sz="3600" b="1" dirty="0" smtClean="0">
                <a:solidFill>
                  <a:srgbClr val="00B050"/>
                </a:solidFill>
                <a:latin typeface="Calibri" panose="020F0502020204030204" pitchFamily="34" charset="0"/>
              </a:rPr>
              <a:t>!</a:t>
            </a:r>
          </a:p>
          <a:p>
            <a:endParaRPr lang="sk-SK" sz="2000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Bild 1" descr="C:\Users\Praktikant\Desktop\eu_flag_co_funded_pos_[rgb]_righ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432293"/>
            <a:ext cx="21907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C:\Users\Malý Soky\Desktop\Logo INT VET\logo-horizontaln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162" y="260648"/>
            <a:ext cx="4320000" cy="1484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095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261543" y="692696"/>
            <a:ext cx="8856984" cy="4752528"/>
          </a:xfrm>
        </p:spPr>
        <p:txBody>
          <a:bodyPr>
            <a:normAutofit lnSpcReduction="10000"/>
          </a:bodyPr>
          <a:lstStyle/>
          <a:p>
            <a:pPr algn="just"/>
            <a:endParaRPr lang="sk-SK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20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background – Flagship project of the  Danube Strategy</a:t>
            </a:r>
            <a:endParaRPr lang="sk-SK" sz="2000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k-SK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Cooperation </a:t>
            </a: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Priority Areas 7 and </a:t>
            </a:r>
            <a:r>
              <a:rPr lang="en-GB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sk-SK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k-SK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June </a:t>
            </a:r>
            <a:r>
              <a:rPr lang="en-GB" sz="1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</a:t>
            </a:r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visit of Minister Peter Friedrich in Slovakia – </a:t>
            </a: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Memorandum</a:t>
            </a:r>
            <a:r>
              <a:rPr lang="sk-SK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cooperatio</a:t>
            </a:r>
            <a:r>
              <a:rPr lang="sk-SK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field of introduction of Dual Education</a:t>
            </a:r>
            <a:endParaRPr lang="sk-SK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sk-SK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Cooperation </a:t>
            </a: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r>
              <a:rPr lang="en-GB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Austria:</a:t>
            </a: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Memorandum of Understanding (MESR </a:t>
            </a: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sk-SK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WKO)</a:t>
            </a:r>
            <a:endParaRPr lang="sk-SK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k-SK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submission: </a:t>
            </a:r>
            <a:endParaRPr lang="sk-SK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June </a:t>
            </a:r>
            <a:r>
              <a:rPr lang="en-GB" sz="1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</a:t>
            </a:r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Erasmus+Programme – Call for proposals EACEA 13/2014“ National Authorities for Apprenticeships“</a:t>
            </a:r>
            <a:endParaRPr lang="sk-SK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1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2014 </a:t>
            </a:r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Notification letter from the Education, Audiovisual and Culture Executive Agency of the EC</a:t>
            </a:r>
            <a:endParaRPr lang="sk-SK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17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99985" y="-20757"/>
            <a:ext cx="9073008" cy="67125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GB" sz="24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</a:t>
            </a:r>
            <a:r>
              <a:rPr lang="en-GB" sz="2400" b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Partners</a:t>
            </a:r>
            <a:r>
              <a:rPr lang="sk-SK" sz="2400" b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sk-SK" sz="24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sk-SK" sz="2000" b="1" u="sng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sk-SK" sz="20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962614"/>
              </p:ext>
            </p:extLst>
          </p:nvPr>
        </p:nvGraphicFramePr>
        <p:xfrm>
          <a:off x="272975" y="692696"/>
          <a:ext cx="8568951" cy="286512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944238"/>
                <a:gridCol w="6984134"/>
                <a:gridCol w="640579"/>
              </a:tblGrid>
              <a:tr h="370840">
                <a:tc>
                  <a:txBody>
                    <a:bodyPr/>
                    <a:lstStyle/>
                    <a:p>
                      <a:r>
                        <a:rPr lang="sk-SK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 1</a:t>
                      </a:r>
                      <a:endParaRPr lang="sk-SK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Ministry of Education, Science, Research and Sport of the Slovak Republic</a:t>
                      </a:r>
                      <a:endParaRPr lang="sk-SK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</a:t>
                      </a:r>
                      <a:endParaRPr lang="sk-SK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 2</a:t>
                      </a:r>
                      <a:endParaRPr lang="sk-SK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State Institute </a:t>
                      </a:r>
                      <a:r>
                        <a:rPr lang="sk-SK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n-GB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VET</a:t>
                      </a:r>
                      <a:endParaRPr lang="sk-SK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</a:t>
                      </a:r>
                      <a:endParaRPr lang="sk-SK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 3</a:t>
                      </a:r>
                      <a:endParaRPr lang="sk-SK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Ministry of Finance and Economics  </a:t>
                      </a:r>
                      <a:r>
                        <a:rPr lang="en-US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Baden-Württemberg</a:t>
                      </a:r>
                      <a:endParaRPr lang="sk-SK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endParaRPr lang="sk-SK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 4</a:t>
                      </a:r>
                      <a:endParaRPr lang="sk-SK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Landesakademie für Fortbildung und Personalentwicklung</a:t>
                      </a:r>
                      <a:endParaRPr lang="sk-SK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</a:t>
                      </a:r>
                      <a:endParaRPr lang="sk-SK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 5</a:t>
                      </a:r>
                      <a:endParaRPr lang="sk-SK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Wirtschftskammer Österreich</a:t>
                      </a:r>
                      <a:endParaRPr lang="sk-SK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</a:t>
                      </a:r>
                      <a:endParaRPr lang="sk-SK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 6</a:t>
                      </a:r>
                      <a:endParaRPr lang="sk-SK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German-Slovak </a:t>
                      </a:r>
                      <a:r>
                        <a:rPr lang="en-GB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Chamber of Industry and Commerce</a:t>
                      </a:r>
                      <a:endParaRPr lang="sk-SK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</a:t>
                      </a:r>
                      <a:endParaRPr lang="sk-SK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 7</a:t>
                      </a:r>
                      <a:endParaRPr lang="sk-SK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Bundesinstitut für Berufsbildung</a:t>
                      </a:r>
                      <a:endParaRPr lang="sk-SK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</a:t>
                      </a:r>
                      <a:endParaRPr lang="sk-SK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BlokTextu 4"/>
          <p:cNvSpPr txBox="1"/>
          <p:nvPr/>
        </p:nvSpPr>
        <p:spPr>
          <a:xfrm>
            <a:off x="228262" y="3616722"/>
            <a:ext cx="77048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Associated Partners</a:t>
            </a:r>
            <a:r>
              <a:rPr lang="sk-SK" sz="24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sk-SK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dirty="0"/>
          </a:p>
        </p:txBody>
      </p:sp>
      <p:graphicFrame>
        <p:nvGraphicFramePr>
          <p:cNvPr id="6" name="Tabuľ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726292"/>
              </p:ext>
            </p:extLst>
          </p:nvPr>
        </p:nvGraphicFramePr>
        <p:xfrm>
          <a:off x="255826" y="4149080"/>
          <a:ext cx="8568953" cy="74168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012193"/>
                <a:gridCol w="6908688"/>
                <a:gridCol w="648072"/>
              </a:tblGrid>
              <a:tr h="370840">
                <a:tc>
                  <a:txBody>
                    <a:bodyPr/>
                    <a:lstStyle/>
                    <a:p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 1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Volkswagen Slovakia, a.s.</a:t>
                      </a:r>
                      <a:endParaRPr lang="sk-SK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 2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Bundesministerium fur Wissenschaft, Forschung und Wirtschaft</a:t>
                      </a:r>
                      <a:endParaRPr lang="sk-SK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Obdĺžnik 7"/>
          <p:cNvSpPr/>
          <p:nvPr/>
        </p:nvSpPr>
        <p:spPr>
          <a:xfrm>
            <a:off x="1494377" y="5301208"/>
            <a:ext cx="35283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otal </a:t>
            </a:r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osts</a:t>
            </a:r>
            <a: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sk-SK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312 717,41 €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  <a:t>EU grant:</a:t>
            </a:r>
            <a:r>
              <a:rPr lang="sk-SK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234 538,06 €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ofinancing:</a:t>
            </a:r>
            <a:r>
              <a:rPr lang="sk-SK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</a:t>
            </a:r>
            <a:r>
              <a:rPr lang="sk-SK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78 179,35 €</a:t>
            </a:r>
            <a:endParaRPr lang="en-US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BlokTextu 8"/>
          <p:cNvSpPr txBox="1"/>
          <p:nvPr/>
        </p:nvSpPr>
        <p:spPr>
          <a:xfrm>
            <a:off x="239321" y="5250596"/>
            <a:ext cx="1368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</a:t>
            </a:r>
            <a:r>
              <a:rPr lang="sk-SK" sz="24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sk-SK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4496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179512" y="0"/>
            <a:ext cx="8712968" cy="1080120"/>
          </a:xfrm>
        </p:spPr>
        <p:txBody>
          <a:bodyPr>
            <a:normAutofit/>
          </a:bodyPr>
          <a:lstStyle/>
          <a:p>
            <a:pPr algn="l"/>
            <a:r>
              <a:rPr lang="en-US" sz="2800" b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Unemployment rate of under 25 years old</a:t>
            </a:r>
            <a:endParaRPr lang="sk-SK" sz="2800" b="1" u="sng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(2013, EU – 28 countries, Eurostat</a:t>
            </a:r>
            <a:r>
              <a:rPr lang="sk-SK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1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2918327"/>
              </p:ext>
            </p:extLst>
          </p:nvPr>
        </p:nvGraphicFramePr>
        <p:xfrm>
          <a:off x="179512" y="836712"/>
          <a:ext cx="8481060" cy="5513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7842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79512" y="548680"/>
            <a:ext cx="8784976" cy="571080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GB" sz="20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Lessons </a:t>
            </a:r>
            <a:r>
              <a:rPr lang="en-GB" sz="20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learned from the first initiatives of apprenticeship schemes started in Slovakia in cooperation with German and Austrian partners</a:t>
            </a:r>
            <a:r>
              <a:rPr lang="en-GB" sz="20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sk-SK" sz="2000" b="1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sk-SK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 to motivate Slovak companies to invest in human resources and </a:t>
            </a: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sk-SK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become</a:t>
            </a:r>
            <a:r>
              <a:rPr lang="sk-SK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active </a:t>
            </a:r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sk-SK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apprenticeship </a:t>
            </a: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schemes</a:t>
            </a:r>
            <a:r>
              <a:rPr lang="sk-SK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sk-SK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uncertainty regarding the regulatory framework for apprenticeship </a:t>
            </a: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models</a:t>
            </a:r>
            <a:r>
              <a:rPr lang="sk-SK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sk-SK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lack of adequately qualified teachers and in-company </a:t>
            </a: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trainer</a:t>
            </a:r>
            <a:r>
              <a:rPr lang="sk-SK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sk-SK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 </a:t>
            </a:r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reputation of TVET careers.</a:t>
            </a:r>
            <a:endParaRPr lang="sk-SK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 </a:t>
            </a:r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challenges  should be addressed by the our  project, while our ambition is to transfer </a:t>
            </a: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</a:t>
            </a:r>
            <a:r>
              <a:rPr lang="sk-SK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</a:t>
            </a:r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to other countries of the Danube region which are facing the same problems as Slovakia</a:t>
            </a:r>
            <a:endParaRPr lang="sk-SK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264941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29636" y="3429000"/>
            <a:ext cx="8856984" cy="2520280"/>
          </a:xfrm>
        </p:spPr>
        <p:txBody>
          <a:bodyPr>
            <a:norm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Promote </a:t>
            </a:r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national VET system reform</a:t>
            </a:r>
            <a:endParaRPr lang="sk-SK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Set-up </a:t>
            </a: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a competence center for dual VET (Danube Academy)</a:t>
            </a:r>
            <a:endParaRPr lang="sk-SK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Mobilize </a:t>
            </a:r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SMEs and companies for dual apprenticeships</a:t>
            </a:r>
            <a:endParaRPr lang="sk-SK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 </a:t>
            </a:r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experience exchange for apprenticeships</a:t>
            </a:r>
            <a:endParaRPr lang="sk-SK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323528" y="2420888"/>
            <a:ext cx="72728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Aims and objectives</a:t>
            </a:r>
            <a:endParaRPr lang="sk-SK" sz="24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dirty="0"/>
          </a:p>
        </p:txBody>
      </p:sp>
      <p:pic>
        <p:nvPicPr>
          <p:cNvPr id="5" name="Picture 3" descr="C:\Users\Malý Soky\Desktop\Logo INT VET\logo-horizontaln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162" y="260648"/>
            <a:ext cx="4320000" cy="1484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166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892424396"/>
              </p:ext>
            </p:extLst>
          </p:nvPr>
        </p:nvGraphicFramePr>
        <p:xfrm>
          <a:off x="179512" y="0"/>
          <a:ext cx="8856984" cy="602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BlokTextu 3"/>
          <p:cNvSpPr txBox="1"/>
          <p:nvPr/>
        </p:nvSpPr>
        <p:spPr>
          <a:xfrm>
            <a:off x="179512" y="836712"/>
            <a:ext cx="7128792" cy="577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Target groups</a:t>
            </a:r>
            <a:endParaRPr lang="sk-SK" sz="2400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37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261379" y="1196752"/>
            <a:ext cx="8703109" cy="50405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GB" sz="2000" dirty="0">
                <a:solidFill>
                  <a:schemeClr val="tx1"/>
                </a:solidFill>
              </a:rPr>
              <a:t> </a:t>
            </a:r>
            <a:endParaRPr lang="sk-SK" sz="20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sk-SK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Fostering </a:t>
            </a:r>
            <a:r>
              <a:rPr lang="en-GB" sz="1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national VET system reform</a:t>
            </a:r>
            <a:endParaRPr lang="sk-SK" sz="18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sk-SK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>
              <a:lnSpc>
                <a:spcPct val="150000"/>
              </a:lnSpc>
            </a:pPr>
            <a:r>
              <a:rPr lang="sk-SK" sz="1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Establishment </a:t>
            </a:r>
            <a:r>
              <a:rPr lang="en-GB" sz="1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a Competence Centre for dual VET (Danube </a:t>
            </a:r>
            <a:r>
              <a:rPr lang="sk-SK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Academy</a:t>
            </a:r>
            <a:r>
              <a:rPr lang="en-GB" sz="1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sk-SK" sz="18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sk-SK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>
              <a:lnSpc>
                <a:spcPct val="150000"/>
              </a:lnSpc>
            </a:pPr>
            <a:r>
              <a:rPr lang="sk-SK" sz="1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sz="1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stronger and sustainable mobilisation of SMEs and companies for </a:t>
            </a:r>
            <a:r>
              <a:rPr lang="sk-SK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dual</a:t>
            </a:r>
            <a:r>
              <a:rPr lang="sk-SK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apprenticeships</a:t>
            </a:r>
            <a:endParaRPr lang="sk-SK" sz="18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sk-SK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>
              <a:lnSpc>
                <a:spcPct val="150000"/>
              </a:lnSpc>
            </a:pPr>
            <a:r>
              <a:rPr lang="sk-SK" sz="1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GB" sz="1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ongoing experience exchange for apprenticeships</a:t>
            </a:r>
            <a:endParaRPr lang="sk-SK" sz="18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sk-SK" sz="20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179512" y="836712"/>
            <a:ext cx="8784976" cy="577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4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Expected impact</a:t>
            </a:r>
            <a:endParaRPr lang="sk-SK" sz="2400" b="1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Šípka doprava 5"/>
          <p:cNvSpPr/>
          <p:nvPr/>
        </p:nvSpPr>
        <p:spPr>
          <a:xfrm>
            <a:off x="214510" y="1700808"/>
            <a:ext cx="978408" cy="484632"/>
          </a:xfrm>
          <a:prstGeom prst="righ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Šípka doprava 6"/>
          <p:cNvSpPr/>
          <p:nvPr/>
        </p:nvSpPr>
        <p:spPr>
          <a:xfrm>
            <a:off x="212366" y="2672526"/>
            <a:ext cx="978408" cy="484632"/>
          </a:xfrm>
          <a:prstGeom prst="righ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Šípka doprava 7"/>
          <p:cNvSpPr/>
          <p:nvPr/>
        </p:nvSpPr>
        <p:spPr>
          <a:xfrm>
            <a:off x="212366" y="4005064"/>
            <a:ext cx="978408" cy="484632"/>
          </a:xfrm>
          <a:prstGeom prst="righ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9" name="Šípka doprava 8"/>
          <p:cNvSpPr/>
          <p:nvPr/>
        </p:nvSpPr>
        <p:spPr>
          <a:xfrm>
            <a:off x="232416" y="5373216"/>
            <a:ext cx="978408" cy="484632"/>
          </a:xfrm>
          <a:prstGeom prst="righ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2402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79512" y="836712"/>
            <a:ext cx="8856984" cy="1800200"/>
          </a:xfrm>
        </p:spPr>
        <p:txBody>
          <a:bodyPr>
            <a:normAutofit/>
          </a:bodyPr>
          <a:lstStyle/>
          <a:p>
            <a:pPr algn="l"/>
            <a:r>
              <a:rPr lang="en-GB" sz="24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packages  and WP leaders </a:t>
            </a:r>
            <a:endParaRPr lang="sk-SK" sz="2400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000" b="1" dirty="0"/>
              <a:t> </a:t>
            </a:r>
            <a:endParaRPr lang="sk-SK" sz="2000" dirty="0"/>
          </a:p>
          <a:p>
            <a:pPr algn="l"/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project is structured in 6 work packages:</a:t>
            </a:r>
            <a:endParaRPr lang="sk-SK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sk-SK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sk-SK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sk-SK" sz="2000" dirty="0">
              <a:latin typeface="Calibri" panose="020F0502020204030204" pitchFamily="34" charset="0"/>
            </a:endParaRPr>
          </a:p>
        </p:txBody>
      </p:sp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499542"/>
              </p:ext>
            </p:extLst>
          </p:nvPr>
        </p:nvGraphicFramePr>
        <p:xfrm>
          <a:off x="467544" y="2348880"/>
          <a:ext cx="8208912" cy="339239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080120"/>
                <a:gridCol w="6336704"/>
                <a:gridCol w="792088"/>
              </a:tblGrid>
              <a:tr h="528058">
                <a:tc>
                  <a:txBody>
                    <a:bodyPr/>
                    <a:lstStyle/>
                    <a:p>
                      <a:pPr algn="ctr"/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WP 1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 Management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 1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28058">
                <a:tc>
                  <a:txBody>
                    <a:bodyPr/>
                    <a:lstStyle/>
                    <a:p>
                      <a:pPr algn="ctr"/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WP 2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Quality Monitoring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 4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28058">
                <a:tc>
                  <a:txBody>
                    <a:bodyPr/>
                    <a:lstStyle/>
                    <a:p>
                      <a:pPr algn="ctr"/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WP 3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Identification of labour market needs for technical apprenticeships in</a:t>
                      </a:r>
                      <a:r>
                        <a:rPr lang="sk-SK" sz="18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k-SK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en-GB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 Slovak</a:t>
                      </a:r>
                      <a:r>
                        <a:rPr lang="sk-SK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Republic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 6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28058">
                <a:tc>
                  <a:txBody>
                    <a:bodyPr/>
                    <a:lstStyle/>
                    <a:p>
                      <a:pPr algn="ctr"/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WP 4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Development and implementation of dual technical apprenticeships in</a:t>
                      </a:r>
                      <a:r>
                        <a:rPr lang="sk-SK" sz="18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Slovak</a:t>
                      </a:r>
                      <a:r>
                        <a:rPr lang="sk-SK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Republic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 1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28058">
                <a:tc>
                  <a:txBody>
                    <a:bodyPr/>
                    <a:lstStyle/>
                    <a:p>
                      <a:pPr algn="ctr"/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WP 5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r>
                        <a:rPr lang="en-GB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issemination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 2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28058">
                <a:tc>
                  <a:txBody>
                    <a:bodyPr/>
                    <a:lstStyle/>
                    <a:p>
                      <a:pPr algn="ctr"/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WP 6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Exploitation and sustainability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 3</a:t>
                      </a:r>
                      <a:endParaRPr lang="sk-SK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457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íva">
  <a:themeElements>
    <a:clrScheme name="Exekutíva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íva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ív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883</TotalTime>
  <Words>869</Words>
  <Application>Microsoft Office PowerPoint</Application>
  <PresentationFormat>On-screen Show (4:3)</PresentationFormat>
  <Paragraphs>511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Exekutíva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PC</dc:creator>
  <cp:lastModifiedBy>pc2012</cp:lastModifiedBy>
  <cp:revision>106</cp:revision>
  <cp:lastPrinted>2015-06-01T14:37:51Z</cp:lastPrinted>
  <dcterms:created xsi:type="dcterms:W3CDTF">2015-01-11T20:41:07Z</dcterms:created>
  <dcterms:modified xsi:type="dcterms:W3CDTF">2015-11-09T13:42:22Z</dcterms:modified>
</cp:coreProperties>
</file>