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96" r:id="rId3"/>
    <p:sldId id="263" r:id="rId4"/>
    <p:sldId id="339" r:id="rId5"/>
    <p:sldId id="340" r:id="rId6"/>
    <p:sldId id="330" r:id="rId7"/>
    <p:sldId id="313" r:id="rId8"/>
    <p:sldId id="331" r:id="rId9"/>
    <p:sldId id="314" r:id="rId10"/>
    <p:sldId id="336" r:id="rId11"/>
    <p:sldId id="338" r:id="rId12"/>
    <p:sldId id="337" r:id="rId13"/>
  </p:sldIdLst>
  <p:sldSz cx="9144000" cy="6858000" type="screen4x3"/>
  <p:notesSz cx="67833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nes Marinkovic" initials="I.M.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redný štýl 2 - zvýrazneni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Stredný štý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79" autoAdjust="0"/>
    <p:restoredTop sz="70950" autoAdjust="0"/>
  </p:normalViewPr>
  <p:slideViewPr>
    <p:cSldViewPr>
      <p:cViewPr varScale="1">
        <p:scale>
          <a:sx n="48" d="100"/>
          <a:sy n="48" d="100"/>
        </p:scale>
        <p:origin x="1640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0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1750" y="0"/>
            <a:ext cx="29400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A9B8B-42A3-46B0-91FE-AD56FF4C4232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00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1750" y="9428163"/>
            <a:ext cx="29400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E8EAE4-2927-426A-91B4-D199E09F9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479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946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2350" y="0"/>
            <a:ext cx="293946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AA70AC-2051-491B-B106-076890D125A5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339" y="4715153"/>
            <a:ext cx="542671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3946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2350" y="9428583"/>
            <a:ext cx="293946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F45AC-65DF-4954-A287-379741837F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397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54EE0-E513-470F-9468-2CBB67BF1D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1977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54EE0-E513-470F-9468-2CBB67BF1D0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455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tx1"/>
                </a:solidFill>
              </a:rPr>
              <a:t>Increase </a:t>
            </a:r>
            <a:r>
              <a:rPr lang="hu-HU" b="1" dirty="0">
                <a:solidFill>
                  <a:schemeClr val="tx1"/>
                </a:solidFill>
              </a:rPr>
              <a:t>competences </a:t>
            </a:r>
            <a:r>
              <a:rPr lang="hu-HU" dirty="0">
                <a:solidFill>
                  <a:schemeClr val="tx1"/>
                </a:solidFill>
              </a:rPr>
              <a:t>in the implementation of research, social and technological innovation projects</a:t>
            </a:r>
            <a:endParaRPr lang="en-GB" dirty="0">
              <a:solidFill>
                <a:schemeClr val="tx1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tx1"/>
                </a:solidFill>
              </a:rPr>
              <a:t>Increase </a:t>
            </a:r>
            <a:r>
              <a:rPr lang="hu-HU" b="1" dirty="0">
                <a:solidFill>
                  <a:schemeClr val="tx1"/>
                </a:solidFill>
              </a:rPr>
              <a:t>employability</a:t>
            </a:r>
            <a:r>
              <a:rPr lang="hu-HU" dirty="0">
                <a:solidFill>
                  <a:schemeClr val="tx1"/>
                </a:solidFill>
              </a:rPr>
              <a:t> of young graduates as project managers in these kinds of projects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tx1"/>
                </a:solidFill>
              </a:rPr>
              <a:t>Develop </a:t>
            </a:r>
            <a:r>
              <a:rPr lang="hu-HU" b="1" dirty="0">
                <a:solidFill>
                  <a:schemeClr val="tx1"/>
                </a:solidFill>
              </a:rPr>
              <a:t>strategies</a:t>
            </a:r>
            <a:r>
              <a:rPr lang="hu-HU" dirty="0">
                <a:solidFill>
                  <a:schemeClr val="tx1"/>
                </a:solidFill>
              </a:rPr>
              <a:t> to improve research, social and technological innovation project participation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54EE0-E513-470F-9468-2CBB67BF1D0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197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54EE0-E513-470F-9468-2CBB67BF1D0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0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54EE0-E513-470F-9468-2CBB67BF1D0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314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54EE0-E513-470F-9468-2CBB67BF1D0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4033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54EE0-E513-470F-9468-2CBB67BF1D0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308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54EE0-E513-470F-9468-2CBB67BF1D0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2380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chemeClr val="tx1"/>
                </a:solidFill>
              </a:rPr>
              <a:t>Strengthen project administration capacities in scientific organisations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chemeClr val="tx1"/>
                </a:solidFill>
              </a:rPr>
              <a:t>Consider citizen</a:t>
            </a:r>
            <a:r>
              <a:rPr lang="hu-HU" i="1" dirty="0">
                <a:solidFill>
                  <a:schemeClr val="tx1"/>
                </a:solidFill>
              </a:rPr>
              <a:t>-driven innovation in community problem-solving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i="1" dirty="0">
                <a:solidFill>
                  <a:schemeClr val="tx1"/>
                </a:solidFill>
              </a:rPr>
              <a:t>Improve administrations’ capacities for project management and evaluation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b="1" i="1" dirty="0">
                <a:solidFill>
                  <a:schemeClr val="tx1"/>
                </a:solidFill>
              </a:rPr>
              <a:t>Improve link between theory and practice in project management training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i="1" dirty="0">
                <a:solidFill>
                  <a:schemeClr val="tx1"/>
                </a:solidFill>
              </a:rPr>
              <a:t>Increase mobility of researchers and </a:t>
            </a:r>
            <a:r>
              <a:rPr lang="hu-HU" b="1" i="1" dirty="0">
                <a:solidFill>
                  <a:schemeClr val="tx1"/>
                </a:solidFill>
              </a:rPr>
              <a:t>engage in networking with policy and scientific stakeholders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b="1" i="1" dirty="0">
                <a:solidFill>
                  <a:schemeClr val="tx1"/>
                </a:solidFill>
              </a:rPr>
              <a:t>Increase visibility of research performance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i="1" dirty="0">
                <a:solidFill>
                  <a:schemeClr val="tx1"/>
                </a:solidFill>
              </a:rPr>
              <a:t>Promote and enhance links between industry and science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hu-HU" dirty="0">
              <a:solidFill>
                <a:schemeClr val="tx1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hu-HU" dirty="0">
              <a:solidFill>
                <a:schemeClr val="tx1"/>
              </a:solidFill>
            </a:endParaRPr>
          </a:p>
          <a:p>
            <a:pPr algn="just"/>
            <a:endParaRPr lang="hu-HU" b="1" dirty="0">
              <a:solidFill>
                <a:schemeClr val="tx1"/>
              </a:solidFill>
            </a:endParaRPr>
          </a:p>
          <a:p>
            <a:pPr marL="114300" algn="just"/>
            <a:endParaRPr lang="hu-HU" dirty="0">
              <a:solidFill>
                <a:schemeClr val="tx1"/>
              </a:solidFill>
            </a:endParaRPr>
          </a:p>
          <a:p>
            <a:pPr algn="l"/>
            <a:endParaRPr lang="de-DE" dirty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54EE0-E513-470F-9468-2CBB67BF1D0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038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54EE0-E513-470F-9468-2CBB67BF1D0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03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558D4-1DE4-4541-8829-61AF038123EA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87066-9349-4FB2-8CC2-A688018E0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785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558D4-1DE4-4541-8829-61AF038123EA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87066-9349-4FB2-8CC2-A688018E0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801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558D4-1DE4-4541-8829-61AF038123EA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87066-9349-4FB2-8CC2-A688018E0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062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558D4-1DE4-4541-8829-61AF038123EA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87066-9349-4FB2-8CC2-A688018E0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357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558D4-1DE4-4541-8829-61AF038123EA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87066-9349-4FB2-8CC2-A688018E0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260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558D4-1DE4-4541-8829-61AF038123EA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87066-9349-4FB2-8CC2-A688018E0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1051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558D4-1DE4-4541-8829-61AF038123EA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87066-9349-4FB2-8CC2-A688018E0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975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558D4-1DE4-4541-8829-61AF038123EA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87066-9349-4FB2-8CC2-A688018E0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801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558D4-1DE4-4541-8829-61AF038123EA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87066-9349-4FB2-8CC2-A688018E0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813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558D4-1DE4-4541-8829-61AF038123EA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87066-9349-4FB2-8CC2-A688018E0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558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558D4-1DE4-4541-8829-61AF038123EA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87066-9349-4FB2-8CC2-A688018E0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299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558D4-1DE4-4541-8829-61AF038123EA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87066-9349-4FB2-8CC2-A688018E0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88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szudi@zsi.at" TargetMode="External"/><Relationship Id="rId2" Type="http://schemas.openxmlformats.org/officeDocument/2006/relationships/hyperlink" Target="http://www.interreg-danube.eu/excellence-in-resti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resti.academy/" TargetMode="Externa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zsi.at/de/object/news/6279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311134"/>
            <a:ext cx="7772400" cy="3462508"/>
          </a:xfr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br>
              <a:rPr lang="en-GB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hu-H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hu-H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de-DE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de-DE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Excellence in Research, Social and </a:t>
            </a:r>
            <a:r>
              <a:rPr lang="hu-HU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Technological</a:t>
            </a:r>
            <a:r>
              <a:rPr lang="hu-H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</a:t>
            </a:r>
            <a:b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 for Danube Flagship Label</a:t>
            </a:r>
            <a:br>
              <a:rPr lang="hu-H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dirty="0"/>
            </a:br>
            <a:endParaRPr lang="en-GB" b="1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818656" cy="365125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23</a:t>
            </a:r>
            <a:r>
              <a:rPr lang="en-US" baseline="30000" dirty="0">
                <a:solidFill>
                  <a:schemeClr val="tx1"/>
                </a:solidFill>
              </a:rPr>
              <a:t>rd</a:t>
            </a:r>
            <a:r>
              <a:rPr lang="en-US" dirty="0">
                <a:solidFill>
                  <a:schemeClr val="tx1"/>
                </a:solidFill>
              </a:rPr>
              <a:t> SG meeting of Priority Area 7</a:t>
            </a:r>
          </a:p>
          <a:p>
            <a:r>
              <a:rPr lang="en-GB" dirty="0">
                <a:solidFill>
                  <a:schemeClr val="tx1"/>
                </a:solidFill>
              </a:rPr>
              <a:t>22 June 2022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Excellence-in-</a:t>
            </a:r>
            <a:r>
              <a:rPr lang="en-US" dirty="0" err="1">
                <a:solidFill>
                  <a:schemeClr val="tx1"/>
                </a:solidFill>
              </a:rPr>
              <a:t>ReSTI</a:t>
            </a:r>
            <a:r>
              <a:rPr lang="en-US" dirty="0">
                <a:solidFill>
                  <a:schemeClr val="tx1"/>
                </a:solidFill>
              </a:rPr>
              <a:t> is co-funded by European Union funds (ERDF, IPA)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7BCA-4EC5-455F-B02C-E766C0008790}" type="slidenum">
              <a:rPr lang="en-GB" smtClean="0"/>
              <a:t>1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05" y="168583"/>
            <a:ext cx="2897095" cy="1108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Untertitel 9"/>
          <p:cNvSpPr>
            <a:spLocks noGrp="1"/>
          </p:cNvSpPr>
          <p:nvPr>
            <p:ph type="subTitle" idx="1"/>
          </p:nvPr>
        </p:nvSpPr>
        <p:spPr>
          <a:xfrm>
            <a:off x="685800" y="4807949"/>
            <a:ext cx="8001000" cy="1285347"/>
          </a:xfrm>
        </p:spPr>
        <p:txBody>
          <a:bodyPr>
            <a:normAutofit fontScale="92500" lnSpcReduction="20000"/>
          </a:bodyPr>
          <a:lstStyle/>
          <a:p>
            <a:r>
              <a:rPr lang="en-GB" sz="2800" b="1" dirty="0" err="1">
                <a:solidFill>
                  <a:schemeClr val="tx1"/>
                </a:solidFill>
              </a:rPr>
              <a:t>Gábor</a:t>
            </a:r>
            <a:r>
              <a:rPr lang="en-GB" sz="2800" b="1" dirty="0">
                <a:solidFill>
                  <a:schemeClr val="tx1"/>
                </a:solidFill>
              </a:rPr>
              <a:t> </a:t>
            </a:r>
            <a:r>
              <a:rPr lang="en-GB" sz="2800" b="1" dirty="0" err="1">
                <a:solidFill>
                  <a:schemeClr val="tx1"/>
                </a:solidFill>
              </a:rPr>
              <a:t>Szüdi</a:t>
            </a:r>
            <a:endParaRPr lang="en-GB" sz="2800" b="1" dirty="0">
              <a:solidFill>
                <a:schemeClr val="tx1"/>
              </a:solidFill>
            </a:endParaRPr>
          </a:p>
          <a:p>
            <a:r>
              <a:rPr lang="en-GB" sz="2800" dirty="0">
                <a:solidFill>
                  <a:schemeClr val="tx1"/>
                </a:solidFill>
              </a:rPr>
              <a:t>Centre for Social Innovation</a:t>
            </a:r>
          </a:p>
          <a:p>
            <a:r>
              <a:rPr lang="en-GB" sz="2800" dirty="0">
                <a:solidFill>
                  <a:schemeClr val="tx1"/>
                </a:solidFill>
              </a:rPr>
              <a:t>Vienna, Austria</a:t>
            </a:r>
            <a:endParaRPr lang="hu-HU" sz="2800" dirty="0">
              <a:solidFill>
                <a:schemeClr val="tx1"/>
              </a:solidFill>
            </a:endParaRPr>
          </a:p>
          <a:p>
            <a:endParaRPr lang="en-US" sz="2800" dirty="0">
              <a:solidFill>
                <a:schemeClr val="tx1"/>
              </a:solidFill>
            </a:endParaRPr>
          </a:p>
          <a:p>
            <a:endParaRPr lang="de-DE" sz="2400" dirty="0"/>
          </a:p>
        </p:txBody>
      </p:sp>
      <p:sp>
        <p:nvSpPr>
          <p:cNvPr id="4" name="Obdĺžnik 3">
            <a:extLst>
              <a:ext uri="{FF2B5EF4-FFF2-40B4-BE49-F238E27FC236}">
                <a16:creationId xmlns:a16="http://schemas.microsoft.com/office/drawing/2014/main" id="{131B6D8D-4F06-0CBF-BFCB-1B809733C7B3}"/>
              </a:ext>
            </a:extLst>
          </p:cNvPr>
          <p:cNvSpPr/>
          <p:nvPr/>
        </p:nvSpPr>
        <p:spPr>
          <a:xfrm>
            <a:off x="8388424" y="6356350"/>
            <a:ext cx="298376" cy="365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28" name="Picture 4" descr="Danube Strategy Flagships - EUSDR - Danube Strategy Point">
            <a:extLst>
              <a:ext uri="{FF2B5EF4-FFF2-40B4-BE49-F238E27FC236}">
                <a16:creationId xmlns:a16="http://schemas.microsoft.com/office/drawing/2014/main" id="{E7072DCD-9149-6800-3A56-DE3B07395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937" y="4373518"/>
            <a:ext cx="3015863" cy="251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665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419" y="4532140"/>
            <a:ext cx="2470542" cy="2293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Excellence-in-</a:t>
            </a:r>
            <a:r>
              <a:rPr lang="en-US" dirty="0" err="1"/>
              <a:t>ReSTI</a:t>
            </a:r>
            <a:r>
              <a:rPr lang="en-US" dirty="0"/>
              <a:t> is co-funded by European Union funds (ERDF, IPA)</a:t>
            </a:r>
            <a:endParaRPr lang="en-GB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7BCA-4EC5-455F-B02C-E766C0008790}" type="slidenum">
              <a:rPr lang="en-GB" smtClean="0"/>
              <a:t>10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5"/>
            <a:ext cx="2987824" cy="1142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Untertitel 9"/>
          <p:cNvSpPr>
            <a:spLocks noGrp="1"/>
          </p:cNvSpPr>
          <p:nvPr>
            <p:ph type="subTitle" idx="1"/>
          </p:nvPr>
        </p:nvSpPr>
        <p:spPr>
          <a:xfrm>
            <a:off x="395536" y="1336180"/>
            <a:ext cx="8424936" cy="4973140"/>
          </a:xfrm>
        </p:spPr>
        <p:txBody>
          <a:bodyPr>
            <a:normAutofit/>
          </a:bodyPr>
          <a:lstStyle/>
          <a:p>
            <a:endParaRPr lang="en-GB" sz="26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b="1" dirty="0">
                <a:solidFill>
                  <a:schemeClr val="tx1"/>
                </a:solidFill>
              </a:rPr>
              <a:t>Sustainability and durability: </a:t>
            </a:r>
            <a:r>
              <a:rPr lang="hu-HU" dirty="0">
                <a:solidFill>
                  <a:schemeClr val="tx1"/>
                </a:solidFill>
              </a:rPr>
              <a:t>the online learning modules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hu-HU" dirty="0">
                <a:solidFill>
                  <a:schemeClr val="tx1"/>
                </a:solidFill>
              </a:rPr>
              <a:t>as well as the FAQ on Infodesk</a:t>
            </a:r>
            <a:r>
              <a:rPr lang="en-US" dirty="0">
                <a:solidFill>
                  <a:schemeClr val="tx1"/>
                </a:solidFill>
              </a:rPr>
              <a:t>)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are </a:t>
            </a:r>
            <a:r>
              <a:rPr lang="hu-HU" dirty="0">
                <a:solidFill>
                  <a:schemeClr val="tx1"/>
                </a:solidFill>
              </a:rPr>
              <a:t>available </a:t>
            </a:r>
            <a:r>
              <a:rPr lang="en-US" dirty="0">
                <a:solidFill>
                  <a:schemeClr val="tx1"/>
                </a:solidFill>
              </a:rPr>
              <a:t>for all interested stakeholders</a:t>
            </a:r>
            <a:endParaRPr lang="hu-HU" dirty="0">
              <a:solidFill>
                <a:schemeClr val="tx1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b="1" dirty="0">
                <a:solidFill>
                  <a:schemeClr val="tx1"/>
                </a:solidFill>
              </a:rPr>
              <a:t>Strategy and roadmap </a:t>
            </a:r>
            <a:r>
              <a:rPr lang="en-US" dirty="0">
                <a:solidFill>
                  <a:schemeClr val="tx1"/>
                </a:solidFill>
              </a:rPr>
              <a:t>can be consulted </a:t>
            </a:r>
            <a:r>
              <a:rPr lang="hu-HU" dirty="0">
                <a:solidFill>
                  <a:schemeClr val="tx1"/>
                </a:solidFill>
              </a:rPr>
              <a:t>on how to improve PM skills for ReSTI projects</a:t>
            </a:r>
            <a:endParaRPr lang="hu-HU" b="1" dirty="0">
              <a:solidFill>
                <a:schemeClr val="tx1"/>
              </a:solidFill>
            </a:endParaRPr>
          </a:p>
          <a:p>
            <a:pPr marL="114300" algn="just"/>
            <a:endParaRPr lang="hu-HU" dirty="0">
              <a:solidFill>
                <a:schemeClr val="tx1"/>
              </a:solidFill>
            </a:endParaRPr>
          </a:p>
          <a:p>
            <a:pPr algn="l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3469803" y="32630"/>
            <a:ext cx="6166793" cy="1012700"/>
          </a:xfrm>
        </p:spPr>
        <p:txBody>
          <a:bodyPr>
            <a:normAutofit/>
          </a:bodyPr>
          <a:lstStyle/>
          <a:p>
            <a:r>
              <a:rPr lang="hu-HU" b="1" dirty="0">
                <a:solidFill>
                  <a:schemeClr val="accent1"/>
                </a:solidFill>
              </a:rPr>
              <a:t>Long-</a:t>
            </a:r>
            <a:r>
              <a:rPr lang="hu-HU" b="1" dirty="0" err="1">
                <a:solidFill>
                  <a:schemeClr val="accent1"/>
                </a:solidFill>
              </a:rPr>
              <a:t>term</a:t>
            </a:r>
            <a:r>
              <a:rPr lang="hu-HU" b="1" dirty="0">
                <a:solidFill>
                  <a:schemeClr val="accent1"/>
                </a:solidFill>
              </a:rPr>
              <a:t> </a:t>
            </a:r>
            <a:r>
              <a:rPr lang="hu-HU" b="1" dirty="0" err="1">
                <a:solidFill>
                  <a:schemeClr val="accent1"/>
                </a:solidFill>
              </a:rPr>
              <a:t>impact</a:t>
            </a:r>
            <a:endParaRPr lang="de-DE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490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419" y="4532140"/>
            <a:ext cx="2470542" cy="2293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Excellence-in-</a:t>
            </a:r>
            <a:r>
              <a:rPr lang="en-US" dirty="0" err="1"/>
              <a:t>ReSTI</a:t>
            </a:r>
            <a:r>
              <a:rPr lang="en-US" dirty="0"/>
              <a:t> is co-funded by European Union funds (ERDF, IPA)</a:t>
            </a:r>
            <a:endParaRPr lang="en-GB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7BCA-4EC5-455F-B02C-E766C0008790}" type="slidenum">
              <a:rPr lang="en-GB" smtClean="0"/>
              <a:t>11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5"/>
            <a:ext cx="2987824" cy="1142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Untertitel 9"/>
          <p:cNvSpPr>
            <a:spLocks noGrp="1"/>
          </p:cNvSpPr>
          <p:nvPr>
            <p:ph type="subTitle" idx="1"/>
          </p:nvPr>
        </p:nvSpPr>
        <p:spPr>
          <a:xfrm>
            <a:off x="395536" y="1336180"/>
            <a:ext cx="8424936" cy="4973140"/>
          </a:xfrm>
        </p:spPr>
        <p:txBody>
          <a:bodyPr>
            <a:normAutofit/>
          </a:bodyPr>
          <a:lstStyle/>
          <a:p>
            <a:endParaRPr lang="en-GB" sz="26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Enhanced visibility </a:t>
            </a:r>
            <a:r>
              <a:rPr lang="en-US" dirty="0">
                <a:solidFill>
                  <a:schemeClr val="tx1"/>
                </a:solidFill>
              </a:rPr>
              <a:t>for the topic and the concrete training </a:t>
            </a:r>
            <a:r>
              <a:rPr lang="en-US" dirty="0" err="1">
                <a:solidFill>
                  <a:schemeClr val="tx1"/>
                </a:solidFill>
              </a:rPr>
              <a:t>programme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Better usage </a:t>
            </a:r>
            <a:r>
              <a:rPr lang="en-US" dirty="0">
                <a:solidFill>
                  <a:schemeClr val="tx1"/>
                </a:solidFill>
              </a:rPr>
              <a:t>of the trainings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Capitalization </a:t>
            </a:r>
            <a:r>
              <a:rPr lang="en-US" dirty="0">
                <a:solidFill>
                  <a:schemeClr val="tx1"/>
                </a:solidFill>
              </a:rPr>
              <a:t>with ongoing and future projects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Utilization </a:t>
            </a:r>
            <a:r>
              <a:rPr lang="en-US" dirty="0">
                <a:solidFill>
                  <a:schemeClr val="tx1"/>
                </a:solidFill>
              </a:rPr>
              <a:t>of possible further support (new projects/initiatives) to update and finetune training materials</a:t>
            </a:r>
            <a:endParaRPr lang="hu-HU" dirty="0">
              <a:solidFill>
                <a:schemeClr val="tx1"/>
              </a:solidFill>
            </a:endParaRPr>
          </a:p>
          <a:p>
            <a:pPr algn="l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3469803" y="156803"/>
            <a:ext cx="6166793" cy="10127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Why to be labelled</a:t>
            </a:r>
            <a:endParaRPr lang="de-DE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559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11560" y="1628800"/>
            <a:ext cx="8229600" cy="4950101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hu-HU" dirty="0"/>
          </a:p>
          <a:p>
            <a:pPr marL="0" indent="0" algn="ctr">
              <a:buNone/>
            </a:pPr>
            <a:r>
              <a:rPr lang="hu-HU" sz="5200" dirty="0" err="1">
                <a:solidFill>
                  <a:schemeClr val="tx2"/>
                </a:solidFill>
              </a:rPr>
              <a:t>Thank</a:t>
            </a:r>
            <a:r>
              <a:rPr lang="hu-HU" sz="5200" dirty="0">
                <a:solidFill>
                  <a:schemeClr val="tx2"/>
                </a:solidFill>
              </a:rPr>
              <a:t> </a:t>
            </a:r>
            <a:r>
              <a:rPr lang="hu-HU" sz="5200" dirty="0" err="1">
                <a:solidFill>
                  <a:schemeClr val="tx2"/>
                </a:solidFill>
              </a:rPr>
              <a:t>you</a:t>
            </a:r>
            <a:r>
              <a:rPr lang="hu-HU" sz="5200" dirty="0">
                <a:solidFill>
                  <a:schemeClr val="tx2"/>
                </a:solidFill>
              </a:rPr>
              <a:t> </a:t>
            </a:r>
            <a:r>
              <a:rPr lang="hu-HU" sz="5200" dirty="0" err="1">
                <a:solidFill>
                  <a:schemeClr val="tx2"/>
                </a:solidFill>
              </a:rPr>
              <a:t>for</a:t>
            </a:r>
            <a:r>
              <a:rPr lang="hu-HU" sz="5200" dirty="0">
                <a:solidFill>
                  <a:schemeClr val="tx2"/>
                </a:solidFill>
              </a:rPr>
              <a:t> </a:t>
            </a:r>
            <a:r>
              <a:rPr lang="hu-HU" sz="5200" dirty="0" err="1">
                <a:solidFill>
                  <a:schemeClr val="tx2"/>
                </a:solidFill>
              </a:rPr>
              <a:t>your</a:t>
            </a:r>
            <a:r>
              <a:rPr lang="hu-HU" sz="5200" dirty="0">
                <a:solidFill>
                  <a:schemeClr val="tx2"/>
                </a:solidFill>
              </a:rPr>
              <a:t> </a:t>
            </a:r>
            <a:r>
              <a:rPr lang="hu-HU" sz="5200" dirty="0" err="1">
                <a:solidFill>
                  <a:schemeClr val="tx2"/>
                </a:solidFill>
              </a:rPr>
              <a:t>attention</a:t>
            </a:r>
            <a:r>
              <a:rPr lang="en-US" sz="5200" dirty="0">
                <a:solidFill>
                  <a:schemeClr val="tx2"/>
                </a:solidFill>
              </a:rPr>
              <a:t> and consideration</a:t>
            </a:r>
            <a:r>
              <a:rPr lang="hu-HU" sz="5200" dirty="0">
                <a:solidFill>
                  <a:schemeClr val="tx2"/>
                </a:solidFill>
              </a:rPr>
              <a:t>!</a:t>
            </a:r>
          </a:p>
          <a:p>
            <a:pPr marL="0" indent="0" algn="ctr">
              <a:buNone/>
            </a:pPr>
            <a:endParaRPr lang="hu-HU" sz="44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hu-HU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hu-HU" u="sng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hu-HU" u="sng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hu-HU" u="sng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chemeClr val="tx2"/>
                </a:solidFill>
              </a:rPr>
              <a:t>More information:</a:t>
            </a:r>
          </a:p>
          <a:p>
            <a:pPr marL="0" indent="0" algn="ctr">
              <a:buNone/>
            </a:pPr>
            <a:r>
              <a:rPr lang="hu-HU" u="sng" dirty="0">
                <a:solidFill>
                  <a:schemeClr val="tx2"/>
                </a:solidFill>
                <a:hlinkClick r:id="rId2"/>
              </a:rPr>
              <a:t>http://www.interreg-danube.eu/excellence-in-resti</a:t>
            </a:r>
            <a:endParaRPr lang="en-US" u="sng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en-US" u="sng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chemeClr val="tx2"/>
                </a:solidFill>
              </a:rPr>
              <a:t>Contact person:</a:t>
            </a:r>
            <a:endParaRPr lang="hu-HU" u="sng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hu-HU" u="sng" dirty="0">
                <a:solidFill>
                  <a:schemeClr val="tx2"/>
                </a:solidFill>
                <a:hlinkClick r:id="rId3"/>
              </a:rPr>
              <a:t>szudi@zsi.at</a:t>
            </a:r>
            <a:r>
              <a:rPr lang="en-US" u="sng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7710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42910" y="112022"/>
            <a:ext cx="8229600" cy="1143000"/>
          </a:xfrm>
        </p:spPr>
        <p:txBody>
          <a:bodyPr/>
          <a:lstStyle/>
          <a:p>
            <a:pPr algn="r"/>
            <a:r>
              <a:rPr lang="hu-HU" b="1" dirty="0">
                <a:solidFill>
                  <a:schemeClr val="accent1"/>
                </a:solidFill>
              </a:rPr>
              <a:t>Project </a:t>
            </a:r>
            <a:r>
              <a:rPr lang="en-US" b="1" dirty="0">
                <a:solidFill>
                  <a:schemeClr val="accent1"/>
                </a:solidFill>
              </a:rPr>
              <a:t>introduction</a:t>
            </a:r>
            <a:endParaRPr lang="en-US" dirty="0"/>
          </a:p>
        </p:txBody>
      </p:sp>
      <p:sp>
        <p:nvSpPr>
          <p:cNvPr id="38" name="Obdĺžnik 37"/>
          <p:cNvSpPr/>
          <p:nvPr/>
        </p:nvSpPr>
        <p:spPr>
          <a:xfrm>
            <a:off x="5372146" y="4242475"/>
            <a:ext cx="11314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>
                <a:solidFill>
                  <a:schemeClr val="bg1"/>
                </a:solidFill>
              </a:rPr>
              <a:t>UB (WP2)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457200" y="1417589"/>
            <a:ext cx="7839690" cy="895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479"/>
              </a:spcBef>
            </a:pPr>
            <a:r>
              <a:rPr lang="en-US" sz="2400" b="1" spc="-1" dirty="0">
                <a:solidFill>
                  <a:srgbClr val="000000"/>
                </a:solidFill>
                <a:ea typeface="DejaVu Sans"/>
              </a:rPr>
              <a:t>Duration: </a:t>
            </a:r>
            <a:r>
              <a:rPr lang="en-US" sz="2400" b="1" spc="-1" dirty="0">
                <a:solidFill>
                  <a:schemeClr val="tx2"/>
                </a:solidFill>
                <a:ea typeface="DejaVu Sans"/>
              </a:rPr>
              <a:t>February 2017 – October 2019 </a:t>
            </a:r>
            <a:r>
              <a:rPr lang="en-US" sz="2400" b="1" spc="-1" dirty="0">
                <a:solidFill>
                  <a:schemeClr val="accent1"/>
                </a:solidFill>
                <a:ea typeface="DejaVu Sans"/>
              </a:rPr>
              <a:t>	</a:t>
            </a:r>
          </a:p>
          <a:p>
            <a:pPr>
              <a:lnSpc>
                <a:spcPct val="100000"/>
              </a:lnSpc>
              <a:spcBef>
                <a:spcPts val="479"/>
              </a:spcBef>
            </a:pPr>
            <a:r>
              <a:rPr lang="en-US" sz="2400" b="1" spc="-1" dirty="0">
                <a:solidFill>
                  <a:srgbClr val="000000"/>
                </a:solidFill>
                <a:ea typeface="DejaVu Sans"/>
              </a:rPr>
              <a:t>Budget: </a:t>
            </a:r>
            <a:r>
              <a:rPr lang="en-US" sz="2400" b="1" spc="-1" dirty="0">
                <a:solidFill>
                  <a:schemeClr val="tx2"/>
                </a:solidFill>
                <a:ea typeface="DejaVu Sans"/>
              </a:rPr>
              <a:t>1 910 711 € </a:t>
            </a:r>
            <a:r>
              <a:rPr lang="en-US" sz="2400" spc="-1" dirty="0">
                <a:solidFill>
                  <a:schemeClr val="tx2"/>
                </a:solidFill>
                <a:ea typeface="DejaVu Sans"/>
              </a:rPr>
              <a:t>	</a:t>
            </a:r>
            <a:r>
              <a:rPr lang="en-US" sz="2400" spc="-1" dirty="0">
                <a:solidFill>
                  <a:srgbClr val="000000"/>
                </a:solidFill>
                <a:ea typeface="DejaVu Sans"/>
              </a:rPr>
              <a:t>	</a:t>
            </a:r>
            <a:r>
              <a:rPr lang="en-US" sz="2400" b="1" spc="-1" dirty="0">
                <a:solidFill>
                  <a:schemeClr val="tx2"/>
                </a:solidFill>
                <a:ea typeface="DejaVu Sans"/>
              </a:rPr>
              <a:t>11 partners from 9 countries</a:t>
            </a:r>
            <a:endParaRPr lang="en-US" sz="2400" b="1" spc="-1" dirty="0">
              <a:solidFill>
                <a:schemeClr val="tx2"/>
              </a:solidFill>
              <a:latin typeface="Arial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5"/>
            <a:ext cx="2987824" cy="1142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ázok 11">
            <a:extLst>
              <a:ext uri="{FF2B5EF4-FFF2-40B4-BE49-F238E27FC236}">
                <a16:creationId xmlns:a16="http://schemas.microsoft.com/office/drawing/2014/main" id="{5F761F44-F346-03B1-EBA8-6B79013994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180" b="2739"/>
          <a:stretch/>
        </p:blipFill>
        <p:spPr>
          <a:xfrm>
            <a:off x="837865" y="2341041"/>
            <a:ext cx="7839690" cy="4472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743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419" y="4532140"/>
            <a:ext cx="2470542" cy="2293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Excellence-in-</a:t>
            </a:r>
            <a:r>
              <a:rPr lang="en-US" dirty="0" err="1"/>
              <a:t>ReSTI</a:t>
            </a:r>
            <a:r>
              <a:rPr lang="en-US" dirty="0"/>
              <a:t> is co-funded by European Union funds (ERDF, IPA)</a:t>
            </a:r>
            <a:endParaRPr lang="en-GB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7BCA-4EC5-455F-B02C-E766C0008790}" type="slidenum">
              <a:rPr lang="en-GB" smtClean="0"/>
              <a:t>3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5"/>
            <a:ext cx="2987824" cy="1142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Untertitel 9"/>
          <p:cNvSpPr>
            <a:spLocks noGrp="1"/>
          </p:cNvSpPr>
          <p:nvPr>
            <p:ph type="subTitle" idx="1"/>
          </p:nvPr>
        </p:nvSpPr>
        <p:spPr>
          <a:xfrm>
            <a:off x="117848" y="1714792"/>
            <a:ext cx="8702624" cy="4824536"/>
          </a:xfrm>
        </p:spPr>
        <p:txBody>
          <a:bodyPr>
            <a:norm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tx1"/>
                </a:solidFill>
              </a:rPr>
              <a:t>The management of </a:t>
            </a:r>
            <a:r>
              <a:rPr lang="hu-HU" b="1" dirty="0" err="1">
                <a:solidFill>
                  <a:schemeClr val="tx1"/>
                </a:solidFill>
              </a:rPr>
              <a:t>research</a:t>
            </a:r>
            <a:r>
              <a:rPr lang="hu-HU" b="1" dirty="0">
                <a:solidFill>
                  <a:schemeClr val="tx1"/>
                </a:solidFill>
              </a:rPr>
              <a:t>, </a:t>
            </a:r>
            <a:r>
              <a:rPr lang="hu-HU" b="1" dirty="0" err="1">
                <a:solidFill>
                  <a:schemeClr val="tx1"/>
                </a:solidFill>
              </a:rPr>
              <a:t>social</a:t>
            </a:r>
            <a:r>
              <a:rPr lang="hu-HU" b="1" dirty="0">
                <a:solidFill>
                  <a:schemeClr val="tx1"/>
                </a:solidFill>
              </a:rPr>
              <a:t> and </a:t>
            </a:r>
            <a:r>
              <a:rPr lang="hu-HU" b="1" dirty="0" err="1">
                <a:solidFill>
                  <a:schemeClr val="tx1"/>
                </a:solidFill>
              </a:rPr>
              <a:t>technological</a:t>
            </a:r>
            <a:r>
              <a:rPr lang="hu-HU" b="1" dirty="0">
                <a:solidFill>
                  <a:schemeClr val="tx1"/>
                </a:solidFill>
              </a:rPr>
              <a:t> </a:t>
            </a:r>
            <a:r>
              <a:rPr lang="hu-HU" b="1" dirty="0" err="1">
                <a:solidFill>
                  <a:schemeClr val="tx1"/>
                </a:solidFill>
              </a:rPr>
              <a:t>innovation</a:t>
            </a:r>
            <a:r>
              <a:rPr lang="hu-HU" b="1" dirty="0">
                <a:solidFill>
                  <a:schemeClr val="tx1"/>
                </a:solidFill>
              </a:rPr>
              <a:t> </a:t>
            </a:r>
            <a:r>
              <a:rPr lang="hu-HU" b="1" dirty="0" err="1">
                <a:solidFill>
                  <a:schemeClr val="tx1"/>
                </a:solidFill>
              </a:rPr>
              <a:t>projects</a:t>
            </a:r>
            <a:r>
              <a:rPr lang="hu-HU" b="1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needs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b="1" dirty="0" err="1">
                <a:solidFill>
                  <a:schemeClr val="tx1"/>
                </a:solidFill>
              </a:rPr>
              <a:t>specific</a:t>
            </a:r>
            <a:r>
              <a:rPr lang="hu-HU" b="1" dirty="0">
                <a:solidFill>
                  <a:schemeClr val="tx1"/>
                </a:solidFill>
              </a:rPr>
              <a:t> </a:t>
            </a:r>
            <a:r>
              <a:rPr lang="hu-HU" b="1" dirty="0" err="1">
                <a:solidFill>
                  <a:schemeClr val="tx1"/>
                </a:solidFill>
              </a:rPr>
              <a:t>skills</a:t>
            </a:r>
            <a:r>
              <a:rPr lang="hu-HU" b="1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that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are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lacking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in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the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Danube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R</a:t>
            </a:r>
            <a:r>
              <a:rPr lang="hu-HU" dirty="0" err="1">
                <a:solidFill>
                  <a:schemeClr val="tx1"/>
                </a:solidFill>
              </a:rPr>
              <a:t>egion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endParaRPr lang="hu-HU" dirty="0">
              <a:solidFill>
                <a:schemeClr val="tx1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tx1"/>
                </a:solidFill>
              </a:rPr>
              <a:t>Project </a:t>
            </a:r>
            <a:r>
              <a:rPr lang="hu-HU" dirty="0" err="1">
                <a:solidFill>
                  <a:schemeClr val="tx1"/>
                </a:solidFill>
              </a:rPr>
              <a:t>offers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specific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support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hu-HU" dirty="0" err="1">
                <a:solidFill>
                  <a:schemeClr val="tx1"/>
                </a:solidFill>
              </a:rPr>
              <a:t>through</a:t>
            </a:r>
            <a:r>
              <a:rPr lang="hu-HU" dirty="0">
                <a:solidFill>
                  <a:schemeClr val="tx1"/>
                </a:solidFill>
              </a:rPr>
              <a:t> an </a:t>
            </a:r>
            <a:r>
              <a:rPr lang="hu-HU" dirty="0" err="1">
                <a:solidFill>
                  <a:schemeClr val="tx1"/>
                </a:solidFill>
              </a:rPr>
              <a:t>innovative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e-</a:t>
            </a:r>
            <a:r>
              <a:rPr lang="en-GB" b="1" dirty="0">
                <a:solidFill>
                  <a:schemeClr val="tx1"/>
                </a:solidFill>
              </a:rPr>
              <a:t>learning programme </a:t>
            </a:r>
            <a:r>
              <a:rPr lang="en-GB" dirty="0">
                <a:solidFill>
                  <a:schemeClr val="tx1"/>
                </a:solidFill>
              </a:rPr>
              <a:t>and a</a:t>
            </a:r>
            <a:r>
              <a:rPr lang="hu-HU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complementary easy-to-use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b="1" dirty="0">
                <a:solidFill>
                  <a:schemeClr val="tx1"/>
                </a:solidFill>
              </a:rPr>
              <a:t>Infodesk service</a:t>
            </a:r>
            <a:endParaRPr lang="de-DE" b="1" dirty="0">
              <a:solidFill>
                <a:srgbClr val="FF0000"/>
              </a:solidFill>
            </a:endParaRPr>
          </a:p>
          <a:p>
            <a:pPr algn="l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3785870" y="101509"/>
            <a:ext cx="5817097" cy="10127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P</a:t>
            </a:r>
            <a:r>
              <a:rPr lang="hu-HU" b="1" dirty="0" err="1">
                <a:solidFill>
                  <a:schemeClr val="accent1"/>
                </a:solidFill>
              </a:rPr>
              <a:t>roject</a:t>
            </a:r>
            <a:r>
              <a:rPr lang="hu-HU" b="1" dirty="0">
                <a:solidFill>
                  <a:schemeClr val="accent1"/>
                </a:solidFill>
              </a:rPr>
              <a:t> </a:t>
            </a:r>
            <a:r>
              <a:rPr lang="hu-HU" b="1" dirty="0" err="1">
                <a:solidFill>
                  <a:schemeClr val="accent1"/>
                </a:solidFill>
              </a:rPr>
              <a:t>rationale</a:t>
            </a:r>
            <a:endParaRPr lang="de-DE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623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419" y="4532140"/>
            <a:ext cx="2470542" cy="2293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Excellence-in-</a:t>
            </a:r>
            <a:r>
              <a:rPr lang="en-US" dirty="0" err="1"/>
              <a:t>ReSTI</a:t>
            </a:r>
            <a:r>
              <a:rPr lang="en-US" dirty="0"/>
              <a:t> is co-funded by European Union funds (ERDF, IPA)</a:t>
            </a:r>
            <a:endParaRPr lang="en-GB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7BCA-4EC5-455F-B02C-E766C0008790}" type="slidenum">
              <a:rPr lang="en-GB" smtClean="0"/>
              <a:t>4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5"/>
            <a:ext cx="2987824" cy="1142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Untertitel 9"/>
          <p:cNvSpPr>
            <a:spLocks noGrp="1"/>
          </p:cNvSpPr>
          <p:nvPr>
            <p:ph type="subTitle" idx="1"/>
          </p:nvPr>
        </p:nvSpPr>
        <p:spPr>
          <a:xfrm>
            <a:off x="262535" y="1198841"/>
            <a:ext cx="8618930" cy="4795663"/>
          </a:xfrm>
        </p:spPr>
        <p:txBody>
          <a:bodyPr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2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PA7 actions:</a:t>
            </a:r>
            <a:endParaRPr lang="sk-SK" sz="26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ACTION 1: To promote coordination of national, regional and EU funds to stimulate excellence in R&amp;I, in research areas specific for </a:t>
            </a:r>
            <a:r>
              <a:rPr lang="en-US" sz="2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</a:t>
            </a:r>
            <a:endParaRPr lang="sk-SK" sz="26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ACTION 2: To promote participation of DR countries in EU R&amp;I Programmes, in particular in Horizon Europe</a:t>
            </a:r>
            <a:endParaRPr lang="sk-SK" sz="26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ACTION 3: To strengthen cooperation among universities, research organisations and SMEs</a:t>
            </a:r>
            <a:endParaRPr lang="sk-SK" sz="26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ACTION 4: To increase awareness and visibility of science and innovation in the </a:t>
            </a:r>
            <a:r>
              <a:rPr lang="en-US" sz="2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</a:t>
            </a:r>
            <a:endParaRPr lang="sk-SK" sz="26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3124200" y="186141"/>
            <a:ext cx="6166793" cy="10127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accent1"/>
                </a:solidFill>
              </a:rPr>
              <a:t>Contribution to the EUSDR Action Plan</a:t>
            </a:r>
            <a:endParaRPr lang="de-DE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984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419" y="4532140"/>
            <a:ext cx="2470542" cy="2293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Excellence-in-</a:t>
            </a:r>
            <a:r>
              <a:rPr lang="en-US" dirty="0" err="1"/>
              <a:t>ReSTI</a:t>
            </a:r>
            <a:r>
              <a:rPr lang="en-US" dirty="0"/>
              <a:t> is co-funded by European Union funds (ERDF, IPA)</a:t>
            </a:r>
            <a:endParaRPr lang="en-GB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7BCA-4EC5-455F-B02C-E766C0008790}" type="slidenum">
              <a:rPr lang="en-GB" smtClean="0"/>
              <a:t>5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5"/>
            <a:ext cx="2987824" cy="1142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Untertitel 9"/>
          <p:cNvSpPr>
            <a:spLocks noGrp="1"/>
          </p:cNvSpPr>
          <p:nvPr>
            <p:ph type="subTitle" idx="1"/>
          </p:nvPr>
        </p:nvSpPr>
        <p:spPr>
          <a:xfrm>
            <a:off x="201542" y="1368499"/>
            <a:ext cx="8618930" cy="4795663"/>
          </a:xfrm>
        </p:spPr>
        <p:txBody>
          <a:bodyPr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2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PA7 targets:</a:t>
            </a:r>
            <a:endParaRPr lang="sk-SK" sz="2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•"/>
            </a:pPr>
            <a:r>
              <a:rPr lang="sr-Latn-RS" sz="2800" dirty="0">
                <a:solidFill>
                  <a:schemeClr val="tx1"/>
                </a:solidFill>
                <a:effectLst/>
                <a:latin typeface="Calibri (body)"/>
                <a:ea typeface="Calibri" panose="020F0502020204030204" pitchFamily="34" charset="0"/>
                <a:cs typeface="Times New Roman" panose="02020603050405020304" pitchFamily="18" charset="0"/>
              </a:rPr>
              <a:t>To support education, research and ICT in the </a:t>
            </a:r>
            <a:r>
              <a:rPr lang="en-US" sz="2800" dirty="0">
                <a:solidFill>
                  <a:schemeClr val="tx1"/>
                </a:solidFill>
                <a:effectLst/>
                <a:latin typeface="Calibri (body)"/>
                <a:ea typeface="Calibri" panose="020F0502020204030204" pitchFamily="34" charset="0"/>
                <a:cs typeface="Times New Roman" panose="02020603050405020304" pitchFamily="18" charset="0"/>
              </a:rPr>
              <a:t>DR </a:t>
            </a:r>
            <a:r>
              <a:rPr lang="sr-Latn-RS" sz="2800" dirty="0">
                <a:solidFill>
                  <a:schemeClr val="tx1"/>
                </a:solidFill>
                <a:effectLst/>
                <a:latin typeface="Calibri (body)"/>
                <a:ea typeface="Calibri" panose="020F0502020204030204" pitchFamily="34" charset="0"/>
                <a:cs typeface="Times New Roman" panose="02020603050405020304" pitchFamily="18" charset="0"/>
              </a:rPr>
              <a:t>by improvement of framework conditions for building a knowledge society </a:t>
            </a:r>
            <a:endParaRPr lang="en-US" sz="2800" dirty="0">
              <a:solidFill>
                <a:schemeClr val="tx1"/>
              </a:solidFill>
              <a:latin typeface="Calibri (body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•"/>
            </a:pPr>
            <a:r>
              <a:rPr lang="sr-Latn-RS" sz="2800" dirty="0">
                <a:solidFill>
                  <a:schemeClr val="tx1"/>
                </a:solidFill>
                <a:effectLst/>
                <a:latin typeface="Calibri (body)"/>
                <a:ea typeface="Calibri" panose="020F0502020204030204" pitchFamily="34" charset="0"/>
                <a:cs typeface="Times New Roman" panose="02020603050405020304" pitchFamily="18" charset="0"/>
              </a:rPr>
              <a:t>To contribute to an increasing level and quality of network activities, strengthening the existing links and fostering new cooperation in the </a:t>
            </a:r>
            <a:r>
              <a:rPr lang="en-US" sz="2800" dirty="0">
                <a:solidFill>
                  <a:schemeClr val="tx1"/>
                </a:solidFill>
                <a:effectLst/>
                <a:latin typeface="Calibri (body)"/>
                <a:ea typeface="Calibri" panose="020F0502020204030204" pitchFamily="34" charset="0"/>
                <a:cs typeface="Times New Roman" panose="02020603050405020304" pitchFamily="18" charset="0"/>
              </a:rPr>
              <a:t>DR</a:t>
            </a:r>
            <a:endParaRPr lang="sk-SK" sz="2800" dirty="0">
              <a:solidFill>
                <a:schemeClr val="tx1"/>
              </a:solidFill>
              <a:effectLst/>
              <a:latin typeface="Calibri (body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•"/>
            </a:pPr>
            <a:r>
              <a:rPr lang="sr-Latn-RS" sz="2800" dirty="0">
                <a:solidFill>
                  <a:schemeClr val="tx1"/>
                </a:solidFill>
                <a:effectLst/>
                <a:latin typeface="Calibri (body)"/>
                <a:ea typeface="Calibri" panose="020F0502020204030204" pitchFamily="34" charset="0"/>
                <a:cs typeface="Times New Roman" panose="02020603050405020304" pitchFamily="18" charset="0"/>
              </a:rPr>
              <a:t>To strengthen the realization of the European Research Area in the </a:t>
            </a:r>
            <a:r>
              <a:rPr lang="en-US" sz="2800" dirty="0">
                <a:solidFill>
                  <a:schemeClr val="tx1"/>
                </a:solidFill>
                <a:effectLst/>
                <a:latin typeface="Calibri (body)"/>
                <a:ea typeface="Calibri" panose="020F0502020204030204" pitchFamily="34" charset="0"/>
                <a:cs typeface="Times New Roman" panose="02020603050405020304" pitchFamily="18" charset="0"/>
              </a:rPr>
              <a:t>DR</a:t>
            </a:r>
            <a:endParaRPr lang="sk-SK" sz="2800" dirty="0">
              <a:solidFill>
                <a:schemeClr val="tx1"/>
              </a:solidFill>
              <a:effectLst/>
              <a:latin typeface="Calibri (body)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3124200" y="186141"/>
            <a:ext cx="6166793" cy="10127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accent1"/>
                </a:solidFill>
              </a:rPr>
              <a:t>Contribution to the EUSDR Action Plan</a:t>
            </a:r>
            <a:endParaRPr lang="de-DE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766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419" y="4532140"/>
            <a:ext cx="2470542" cy="2293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Excellence-in-</a:t>
            </a:r>
            <a:r>
              <a:rPr lang="en-US" dirty="0" err="1"/>
              <a:t>ReSTI</a:t>
            </a:r>
            <a:r>
              <a:rPr lang="en-US" dirty="0"/>
              <a:t> is co-funded by European Union funds (ERDF, IPA)</a:t>
            </a:r>
            <a:endParaRPr lang="en-GB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7BCA-4EC5-455F-B02C-E766C0008790}" type="slidenum">
              <a:rPr lang="en-GB" smtClean="0"/>
              <a:t>6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5"/>
            <a:ext cx="2987824" cy="1142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Untertitel 9"/>
          <p:cNvSpPr>
            <a:spLocks noGrp="1"/>
          </p:cNvSpPr>
          <p:nvPr>
            <p:ph type="subTitle" idx="1"/>
          </p:nvPr>
        </p:nvSpPr>
        <p:spPr>
          <a:xfrm>
            <a:off x="0" y="1571509"/>
            <a:ext cx="8928992" cy="4973140"/>
          </a:xfrm>
        </p:spPr>
        <p:txBody>
          <a:bodyPr>
            <a:normAutofit fontScale="92500"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Target group: </a:t>
            </a:r>
            <a:r>
              <a:rPr lang="en-GB" dirty="0">
                <a:solidFill>
                  <a:schemeClr val="tx1"/>
                </a:solidFill>
              </a:rPr>
              <a:t>young graduates and </a:t>
            </a:r>
            <a:r>
              <a:rPr lang="hu-HU" dirty="0" err="1">
                <a:solidFill>
                  <a:schemeClr val="tx1"/>
                </a:solidFill>
              </a:rPr>
              <a:t>early-stage</a:t>
            </a:r>
            <a:r>
              <a:rPr lang="en-GB" dirty="0">
                <a:solidFill>
                  <a:schemeClr val="tx1"/>
                </a:solidFill>
              </a:rPr>
              <a:t> project managers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Content: </a:t>
            </a:r>
            <a:r>
              <a:rPr lang="en-GB" dirty="0">
                <a:solidFill>
                  <a:schemeClr val="tx1"/>
                </a:solidFill>
              </a:rPr>
              <a:t>five modules addressing </a:t>
            </a:r>
            <a:r>
              <a:rPr lang="hu-HU" dirty="0">
                <a:solidFill>
                  <a:schemeClr val="tx1"/>
                </a:solidFill>
              </a:rPr>
              <a:t>(1) </a:t>
            </a:r>
            <a:r>
              <a:rPr lang="en-GB" b="1" dirty="0">
                <a:solidFill>
                  <a:schemeClr val="tx1"/>
                </a:solidFill>
              </a:rPr>
              <a:t>EU policies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hu-HU" dirty="0">
                <a:solidFill>
                  <a:schemeClr val="tx1"/>
                </a:solidFill>
              </a:rPr>
              <a:t>(2) </a:t>
            </a:r>
            <a:r>
              <a:rPr lang="en-GB" b="1" dirty="0">
                <a:solidFill>
                  <a:schemeClr val="tx1"/>
                </a:solidFill>
              </a:rPr>
              <a:t>project design</a:t>
            </a:r>
            <a:r>
              <a:rPr lang="hu-HU" dirty="0">
                <a:solidFill>
                  <a:schemeClr val="tx1"/>
                </a:solidFill>
              </a:rPr>
              <a:t>, (3) </a:t>
            </a:r>
            <a:r>
              <a:rPr lang="hu-HU" b="1" dirty="0">
                <a:solidFill>
                  <a:schemeClr val="tx1"/>
                </a:solidFill>
              </a:rPr>
              <a:t>project</a:t>
            </a:r>
            <a:r>
              <a:rPr lang="en-GB" b="1" dirty="0">
                <a:solidFill>
                  <a:schemeClr val="tx1"/>
                </a:solidFill>
              </a:rPr>
              <a:t> management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hu-HU" dirty="0">
                <a:solidFill>
                  <a:schemeClr val="tx1"/>
                </a:solidFill>
              </a:rPr>
              <a:t>(4) </a:t>
            </a:r>
            <a:r>
              <a:rPr lang="en-GB" b="1" dirty="0">
                <a:solidFill>
                  <a:schemeClr val="tx1"/>
                </a:solidFill>
              </a:rPr>
              <a:t>social</a:t>
            </a:r>
            <a:r>
              <a:rPr lang="hu-HU" b="1" dirty="0">
                <a:solidFill>
                  <a:schemeClr val="tx1"/>
                </a:solidFill>
              </a:rPr>
              <a:t> innovation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hu-HU" dirty="0">
                <a:solidFill>
                  <a:schemeClr val="tx1"/>
                </a:solidFill>
              </a:rPr>
              <a:t>(5) </a:t>
            </a:r>
            <a:r>
              <a:rPr lang="en-GB" b="1" dirty="0">
                <a:solidFill>
                  <a:schemeClr val="tx1"/>
                </a:solidFill>
              </a:rPr>
              <a:t>business innovation</a:t>
            </a:r>
            <a:endParaRPr lang="hu-HU" b="1" dirty="0">
              <a:solidFill>
                <a:schemeClr val="tx1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The pilot training: </a:t>
            </a:r>
            <a:r>
              <a:rPr lang="en-US" dirty="0">
                <a:solidFill>
                  <a:schemeClr val="tx1"/>
                </a:solidFill>
              </a:rPr>
              <a:t>10/2018-07/2019 in a blended format (i.e. 3 physical meetings, 20 online courses) with 25 funded &amp; 55 non-funded participants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Training materials: </a:t>
            </a:r>
            <a:r>
              <a:rPr lang="en-US" dirty="0">
                <a:solidFill>
                  <a:schemeClr val="tx1"/>
                </a:solidFill>
              </a:rPr>
              <a:t>available at </a:t>
            </a:r>
            <a:r>
              <a:rPr lang="en-US" b="1" dirty="0">
                <a:solidFill>
                  <a:schemeClr val="tx1"/>
                </a:solidFill>
                <a:hlinkClick r:id="rId5"/>
              </a:rPr>
              <a:t>http://resti.academy</a:t>
            </a:r>
            <a:r>
              <a:rPr lang="en-US" b="1" dirty="0">
                <a:solidFill>
                  <a:schemeClr val="tx1"/>
                </a:solidFill>
              </a:rPr>
              <a:t>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tx1"/>
              </a:solidFill>
            </a:endParaRPr>
          </a:p>
          <a:p>
            <a:pPr algn="l"/>
            <a:endParaRPr lang="hu-HU" dirty="0">
              <a:solidFill>
                <a:schemeClr val="tx1"/>
              </a:solidFill>
            </a:endParaRPr>
          </a:p>
          <a:p>
            <a:pPr algn="l"/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3779912" y="200128"/>
            <a:ext cx="6166793" cy="10127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Online trainings</a:t>
            </a:r>
            <a:endParaRPr lang="de-DE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511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419" y="4532140"/>
            <a:ext cx="2470542" cy="2293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Excellence-in-</a:t>
            </a:r>
            <a:r>
              <a:rPr lang="en-US" dirty="0" err="1"/>
              <a:t>ReSTI</a:t>
            </a:r>
            <a:r>
              <a:rPr lang="en-US" dirty="0"/>
              <a:t> is co-funded by European Union funds (ERDF, IPA)</a:t>
            </a:r>
            <a:endParaRPr lang="en-GB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7BCA-4EC5-455F-B02C-E766C0008790}" type="slidenum">
              <a:rPr lang="en-GB" smtClean="0"/>
              <a:t>7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5"/>
            <a:ext cx="2987824" cy="1142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Untertitel 9"/>
          <p:cNvSpPr>
            <a:spLocks noGrp="1"/>
          </p:cNvSpPr>
          <p:nvPr>
            <p:ph type="subTitle" idx="1"/>
          </p:nvPr>
        </p:nvSpPr>
        <p:spPr>
          <a:xfrm>
            <a:off x="430142" y="1176302"/>
            <a:ext cx="8424936" cy="4973140"/>
          </a:xfrm>
        </p:spPr>
        <p:txBody>
          <a:bodyPr>
            <a:normAutofit/>
          </a:bodyPr>
          <a:lstStyle/>
          <a:p>
            <a:pPr algn="l"/>
            <a:endParaRPr lang="hu-HU" dirty="0">
              <a:solidFill>
                <a:schemeClr val="tx1"/>
              </a:solidFill>
            </a:endParaRPr>
          </a:p>
          <a:p>
            <a:pPr algn="l"/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3851920" y="104114"/>
            <a:ext cx="6166793" cy="1012700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accent1"/>
                </a:solidFill>
              </a:rPr>
              <a:t>ReSTI</a:t>
            </a:r>
            <a:r>
              <a:rPr lang="en-US" b="1" dirty="0">
                <a:solidFill>
                  <a:schemeClr val="accent1"/>
                </a:solidFill>
              </a:rPr>
              <a:t> Academy</a:t>
            </a:r>
            <a:endParaRPr lang="hu-HU" sz="4400" b="1" dirty="0">
              <a:solidFill>
                <a:schemeClr val="tx1"/>
              </a:solidFill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 rotWithShape="1">
          <a:blip r:embed="rId5"/>
          <a:srcRect l="2750" t="13583" r="5113" b="5179"/>
          <a:stretch/>
        </p:blipFill>
        <p:spPr>
          <a:xfrm>
            <a:off x="69250" y="1336180"/>
            <a:ext cx="9005500" cy="4464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83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419" y="4532140"/>
            <a:ext cx="2470542" cy="2293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Excellence-in-</a:t>
            </a:r>
            <a:r>
              <a:rPr lang="en-US" dirty="0" err="1"/>
              <a:t>ReSTI</a:t>
            </a:r>
            <a:r>
              <a:rPr lang="en-US" dirty="0"/>
              <a:t> is co-funded by European Union funds (ERDF, IPA)</a:t>
            </a:r>
            <a:endParaRPr lang="en-GB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7BCA-4EC5-455F-B02C-E766C0008790}" type="slidenum">
              <a:rPr lang="en-GB" smtClean="0"/>
              <a:t>8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5"/>
            <a:ext cx="2987824" cy="1142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Untertitel 9"/>
          <p:cNvSpPr>
            <a:spLocks noGrp="1"/>
          </p:cNvSpPr>
          <p:nvPr>
            <p:ph type="subTitle" idx="1"/>
          </p:nvPr>
        </p:nvSpPr>
        <p:spPr>
          <a:xfrm>
            <a:off x="395536" y="1058415"/>
            <a:ext cx="8424936" cy="5250905"/>
          </a:xfrm>
        </p:spPr>
        <p:txBody>
          <a:bodyPr>
            <a:normAutofit/>
          </a:bodyPr>
          <a:lstStyle/>
          <a:p>
            <a:pPr marL="114300"/>
            <a:r>
              <a:rPr lang="hu-HU" b="1" dirty="0" err="1">
                <a:solidFill>
                  <a:schemeClr val="tx1"/>
                </a:solidFill>
              </a:rPr>
              <a:t>ReSTI</a:t>
            </a:r>
            <a:r>
              <a:rPr lang="hu-HU" b="1" dirty="0">
                <a:solidFill>
                  <a:schemeClr val="tx1"/>
                </a:solidFill>
              </a:rPr>
              <a:t> 5-door </a:t>
            </a:r>
            <a:r>
              <a:rPr lang="hu-HU" b="1" dirty="0" err="1">
                <a:solidFill>
                  <a:schemeClr val="tx1"/>
                </a:solidFill>
              </a:rPr>
              <a:t>approach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3923928" y="45715"/>
            <a:ext cx="6166793" cy="1012700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accent1"/>
                </a:solidFill>
              </a:rPr>
              <a:t>ReSTI</a:t>
            </a:r>
            <a:r>
              <a:rPr lang="en-US" b="1" dirty="0">
                <a:solidFill>
                  <a:schemeClr val="accent1"/>
                </a:solidFill>
              </a:rPr>
              <a:t> Academy</a:t>
            </a:r>
            <a:endParaRPr lang="de-DE" b="1" dirty="0">
              <a:solidFill>
                <a:schemeClr val="accent1"/>
              </a:solidFill>
            </a:endParaRPr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05"/>
          <a:stretch/>
        </p:blipFill>
        <p:spPr>
          <a:xfrm>
            <a:off x="1960308" y="1793350"/>
            <a:ext cx="4732830" cy="4773995"/>
          </a:xfrm>
          <a:prstGeom prst="rect">
            <a:avLst/>
          </a:prstGeom>
        </p:spPr>
      </p:pic>
      <p:sp>
        <p:nvSpPr>
          <p:cNvPr id="12" name="BlokTextu 11">
            <a:extLst>
              <a:ext uri="{FF2B5EF4-FFF2-40B4-BE49-F238E27FC236}">
                <a16:creationId xmlns:a16="http://schemas.microsoft.com/office/drawing/2014/main" id="{8323C089-4631-76E4-7908-C76652049B2F}"/>
              </a:ext>
            </a:extLst>
          </p:cNvPr>
          <p:cNvSpPr txBox="1"/>
          <p:nvPr/>
        </p:nvSpPr>
        <p:spPr>
          <a:xfrm rot="21038113">
            <a:off x="4815068" y="1853063"/>
            <a:ext cx="458452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algn="just"/>
            <a:r>
              <a:rPr lang="hu-HU" sz="2000" b="1" dirty="0" err="1">
                <a:solidFill>
                  <a:schemeClr val="tx2"/>
                </a:solidFill>
              </a:rPr>
              <a:t>course</a:t>
            </a:r>
            <a:r>
              <a:rPr lang="hu-HU" sz="2000" b="1" dirty="0">
                <a:solidFill>
                  <a:schemeClr val="tx2"/>
                </a:solidFill>
              </a:rPr>
              <a:t> </a:t>
            </a:r>
            <a:r>
              <a:rPr lang="hu-HU" sz="2000" b="1" dirty="0" err="1">
                <a:solidFill>
                  <a:schemeClr val="tx2"/>
                </a:solidFill>
              </a:rPr>
              <a:t>content</a:t>
            </a:r>
            <a:r>
              <a:rPr lang="hu-HU" sz="2000" b="1" dirty="0">
                <a:solidFill>
                  <a:schemeClr val="tx2"/>
                </a:solidFill>
              </a:rPr>
              <a:t> </a:t>
            </a:r>
            <a:endParaRPr lang="en-US" sz="2000" b="1" dirty="0">
              <a:solidFill>
                <a:schemeClr val="tx2"/>
              </a:solidFill>
            </a:endParaRPr>
          </a:p>
          <a:p>
            <a:pPr marL="114300" algn="just"/>
            <a:r>
              <a:rPr lang="en-US" sz="2000" b="1" dirty="0">
                <a:solidFill>
                  <a:schemeClr val="tx2"/>
                </a:solidFill>
              </a:rPr>
              <a:t>     </a:t>
            </a:r>
            <a:r>
              <a:rPr lang="hu-HU" sz="2000" b="1" dirty="0" err="1">
                <a:solidFill>
                  <a:schemeClr val="tx2"/>
                </a:solidFill>
              </a:rPr>
              <a:t>resources</a:t>
            </a:r>
            <a:endParaRPr lang="hu-HU" sz="2000" b="1" dirty="0">
              <a:solidFill>
                <a:schemeClr val="tx2"/>
              </a:solidFill>
            </a:endParaRPr>
          </a:p>
        </p:txBody>
      </p:sp>
      <p:sp>
        <p:nvSpPr>
          <p:cNvPr id="14" name="BlokTextu 13">
            <a:extLst>
              <a:ext uri="{FF2B5EF4-FFF2-40B4-BE49-F238E27FC236}">
                <a16:creationId xmlns:a16="http://schemas.microsoft.com/office/drawing/2014/main" id="{485BA142-014C-43BD-4ECA-758447FD58C3}"/>
              </a:ext>
            </a:extLst>
          </p:cNvPr>
          <p:cNvSpPr txBox="1"/>
          <p:nvPr/>
        </p:nvSpPr>
        <p:spPr>
          <a:xfrm rot="20490935">
            <a:off x="50307" y="3647189"/>
            <a:ext cx="240005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2000" b="1" dirty="0" err="1">
                <a:solidFill>
                  <a:schemeClr val="tx2"/>
                </a:solidFill>
              </a:rPr>
              <a:t>interactive</a:t>
            </a:r>
            <a:r>
              <a:rPr lang="hu-HU" sz="2000" b="1" dirty="0">
                <a:solidFill>
                  <a:schemeClr val="tx2"/>
                </a:solidFill>
              </a:rPr>
              <a:t> </a:t>
            </a:r>
            <a:r>
              <a:rPr lang="hu-HU" sz="2000" b="1" dirty="0" err="1">
                <a:solidFill>
                  <a:schemeClr val="tx2"/>
                </a:solidFill>
              </a:rPr>
              <a:t>activities</a:t>
            </a:r>
            <a:r>
              <a:rPr lang="hu-HU" sz="2000" b="1" dirty="0">
                <a:solidFill>
                  <a:schemeClr val="tx2"/>
                </a:solidFill>
              </a:rPr>
              <a:t> </a:t>
            </a:r>
            <a:endParaRPr lang="en-US" sz="2000" b="1" dirty="0">
              <a:solidFill>
                <a:schemeClr val="tx2"/>
              </a:solidFill>
            </a:endParaRPr>
          </a:p>
          <a:p>
            <a:r>
              <a:rPr lang="en-US" sz="2000" b="1" dirty="0">
                <a:solidFill>
                  <a:schemeClr val="tx2"/>
                </a:solidFill>
              </a:rPr>
              <a:t>           </a:t>
            </a:r>
            <a:r>
              <a:rPr lang="hu-HU" sz="2000" b="1" dirty="0" err="1">
                <a:solidFill>
                  <a:schemeClr val="tx2"/>
                </a:solidFill>
              </a:rPr>
              <a:t>with</a:t>
            </a:r>
            <a:r>
              <a:rPr lang="hu-HU" sz="2000" b="1" dirty="0">
                <a:solidFill>
                  <a:schemeClr val="tx2"/>
                </a:solidFill>
              </a:rPr>
              <a:t> </a:t>
            </a:r>
            <a:r>
              <a:rPr lang="hu-HU" sz="2000" b="1" dirty="0" err="1">
                <a:solidFill>
                  <a:schemeClr val="tx2"/>
                </a:solidFill>
              </a:rPr>
              <a:t>others</a:t>
            </a:r>
            <a:endParaRPr lang="sk-SK" sz="2000" b="1" dirty="0">
              <a:solidFill>
                <a:schemeClr val="tx2"/>
              </a:solidFill>
            </a:endParaRPr>
          </a:p>
        </p:txBody>
      </p:sp>
      <p:sp>
        <p:nvSpPr>
          <p:cNvPr id="16" name="BlokTextu 15">
            <a:extLst>
              <a:ext uri="{FF2B5EF4-FFF2-40B4-BE49-F238E27FC236}">
                <a16:creationId xmlns:a16="http://schemas.microsoft.com/office/drawing/2014/main" id="{B5E4D200-99D1-957B-6D76-B27E52BE7DD1}"/>
              </a:ext>
            </a:extLst>
          </p:cNvPr>
          <p:cNvSpPr txBox="1"/>
          <p:nvPr/>
        </p:nvSpPr>
        <p:spPr>
          <a:xfrm rot="20938216">
            <a:off x="6421187" y="2774494"/>
            <a:ext cx="473483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2000" b="1">
                <a:solidFill>
                  <a:schemeClr val="tx2"/>
                </a:solidFill>
              </a:rPr>
              <a:t>test your knowledge </a:t>
            </a:r>
            <a:endParaRPr lang="en-US" sz="2000" b="1">
              <a:solidFill>
                <a:schemeClr val="tx2"/>
              </a:solidFill>
            </a:endParaRPr>
          </a:p>
          <a:p>
            <a:r>
              <a:rPr lang="en-US" sz="2000" b="1">
                <a:solidFill>
                  <a:schemeClr val="tx2"/>
                </a:solidFill>
              </a:rPr>
              <a:t>   </a:t>
            </a:r>
            <a:r>
              <a:rPr lang="hu-HU" sz="2000" b="1">
                <a:solidFill>
                  <a:schemeClr val="tx2"/>
                </a:solidFill>
              </a:rPr>
              <a:t>and skills acquired</a:t>
            </a:r>
            <a:endParaRPr lang="sk-SK" sz="2000" b="1" dirty="0">
              <a:solidFill>
                <a:schemeClr val="tx2"/>
              </a:solidFill>
            </a:endParaRPr>
          </a:p>
        </p:txBody>
      </p:sp>
      <p:sp>
        <p:nvSpPr>
          <p:cNvPr id="18" name="BlokTextu 17">
            <a:extLst>
              <a:ext uri="{FF2B5EF4-FFF2-40B4-BE49-F238E27FC236}">
                <a16:creationId xmlns:a16="http://schemas.microsoft.com/office/drawing/2014/main" id="{61E7027E-1182-3B5E-7675-16449E32A7DC}"/>
              </a:ext>
            </a:extLst>
          </p:cNvPr>
          <p:cNvSpPr txBox="1"/>
          <p:nvPr/>
        </p:nvSpPr>
        <p:spPr>
          <a:xfrm rot="21033431">
            <a:off x="175343" y="5118117"/>
            <a:ext cx="56304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algn="just"/>
            <a:r>
              <a:rPr lang="hu-HU" sz="1800" b="1" dirty="0" err="1">
                <a:solidFill>
                  <a:schemeClr val="tx2"/>
                </a:solidFill>
              </a:rPr>
              <a:t>playful</a:t>
            </a:r>
            <a:r>
              <a:rPr lang="hu-HU" sz="1800" b="1" dirty="0">
                <a:solidFill>
                  <a:schemeClr val="tx2"/>
                </a:solidFill>
              </a:rPr>
              <a:t> </a:t>
            </a:r>
            <a:r>
              <a:rPr lang="hu-HU" sz="1800" b="1" dirty="0" err="1">
                <a:solidFill>
                  <a:schemeClr val="tx2"/>
                </a:solidFill>
              </a:rPr>
              <a:t>activities</a:t>
            </a:r>
            <a:r>
              <a:rPr lang="hu-HU" sz="1800" b="1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&amp;</a:t>
            </a:r>
            <a:r>
              <a:rPr lang="hu-HU" sz="1800" b="1" dirty="0">
                <a:solidFill>
                  <a:schemeClr val="tx2"/>
                </a:solidFill>
              </a:rPr>
              <a:t> game</a:t>
            </a:r>
          </a:p>
        </p:txBody>
      </p:sp>
      <p:sp>
        <p:nvSpPr>
          <p:cNvPr id="20" name="BlokTextu 19">
            <a:extLst>
              <a:ext uri="{FF2B5EF4-FFF2-40B4-BE49-F238E27FC236}">
                <a16:creationId xmlns:a16="http://schemas.microsoft.com/office/drawing/2014/main" id="{A8D47577-F089-4269-C7BF-70C9A69CBB3E}"/>
              </a:ext>
            </a:extLst>
          </p:cNvPr>
          <p:cNvSpPr txBox="1"/>
          <p:nvPr/>
        </p:nvSpPr>
        <p:spPr>
          <a:xfrm rot="20853913">
            <a:off x="5943587" y="4433807"/>
            <a:ext cx="56304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</a:rPr>
              <a:t>   </a:t>
            </a:r>
            <a:r>
              <a:rPr lang="hu-HU" sz="1800" b="1" dirty="0" err="1">
                <a:solidFill>
                  <a:schemeClr val="tx2"/>
                </a:solidFill>
              </a:rPr>
              <a:t>reflection</a:t>
            </a:r>
            <a:r>
              <a:rPr lang="hu-HU" sz="1800" b="1" dirty="0">
                <a:solidFill>
                  <a:schemeClr val="tx2"/>
                </a:solidFill>
              </a:rPr>
              <a:t> </a:t>
            </a:r>
            <a:r>
              <a:rPr lang="hu-HU" sz="1800" b="1" dirty="0" err="1">
                <a:solidFill>
                  <a:schemeClr val="tx2"/>
                </a:solidFill>
              </a:rPr>
              <a:t>activities</a:t>
            </a:r>
            <a:r>
              <a:rPr lang="hu-HU" sz="1800" b="1" dirty="0">
                <a:solidFill>
                  <a:schemeClr val="tx2"/>
                </a:solidFill>
              </a:rPr>
              <a:t> </a:t>
            </a:r>
            <a:endParaRPr lang="en-US" sz="1800" b="1" dirty="0">
              <a:solidFill>
                <a:schemeClr val="tx2"/>
              </a:solidFill>
            </a:endParaRPr>
          </a:p>
          <a:p>
            <a:r>
              <a:rPr lang="hu-HU" sz="1800" b="1" dirty="0" err="1">
                <a:solidFill>
                  <a:schemeClr val="tx2"/>
                </a:solidFill>
              </a:rPr>
              <a:t>to</a:t>
            </a:r>
            <a:r>
              <a:rPr lang="hu-HU" sz="1800" b="1" dirty="0">
                <a:solidFill>
                  <a:schemeClr val="tx2"/>
                </a:solidFill>
              </a:rPr>
              <a:t> </a:t>
            </a:r>
            <a:r>
              <a:rPr lang="hu-HU" sz="1800" b="1" dirty="0" err="1">
                <a:solidFill>
                  <a:schemeClr val="tx2"/>
                </a:solidFill>
              </a:rPr>
              <a:t>integrate</a:t>
            </a:r>
            <a:r>
              <a:rPr lang="hu-HU" sz="1800" b="1" dirty="0">
                <a:solidFill>
                  <a:schemeClr val="tx2"/>
                </a:solidFill>
              </a:rPr>
              <a:t> </a:t>
            </a:r>
            <a:r>
              <a:rPr lang="hu-HU" sz="1800" b="1" dirty="0" err="1">
                <a:solidFill>
                  <a:schemeClr val="tx2"/>
                </a:solidFill>
              </a:rPr>
              <a:t>the</a:t>
            </a:r>
            <a:r>
              <a:rPr lang="hu-HU" sz="1800" b="1" dirty="0">
                <a:solidFill>
                  <a:schemeClr val="tx2"/>
                </a:solidFill>
              </a:rPr>
              <a:t> </a:t>
            </a:r>
            <a:r>
              <a:rPr lang="hu-HU" sz="1800" b="1" dirty="0" err="1">
                <a:solidFill>
                  <a:schemeClr val="tx2"/>
                </a:solidFill>
              </a:rPr>
              <a:t>learning</a:t>
            </a:r>
            <a:endParaRPr lang="sk-SK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43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419" y="4532140"/>
            <a:ext cx="2470542" cy="2293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Excellence-in-</a:t>
            </a:r>
            <a:r>
              <a:rPr lang="en-US" dirty="0" err="1"/>
              <a:t>ReSTI</a:t>
            </a:r>
            <a:r>
              <a:rPr lang="en-US" dirty="0"/>
              <a:t> is co-funded by European Union funds (ERDF, IPA)</a:t>
            </a:r>
            <a:endParaRPr lang="en-GB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7BCA-4EC5-455F-B02C-E766C0008790}" type="slidenum">
              <a:rPr lang="en-GB" smtClean="0"/>
              <a:t>9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5"/>
            <a:ext cx="2987824" cy="1142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Untertitel 9"/>
          <p:cNvSpPr>
            <a:spLocks noGrp="1"/>
          </p:cNvSpPr>
          <p:nvPr>
            <p:ph type="subTitle" idx="1"/>
          </p:nvPr>
        </p:nvSpPr>
        <p:spPr>
          <a:xfrm>
            <a:off x="261864" y="1416683"/>
            <a:ext cx="8424936" cy="4973140"/>
          </a:xfrm>
        </p:spPr>
        <p:txBody>
          <a:bodyPr>
            <a:norm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The strategy provides </a:t>
            </a:r>
            <a:r>
              <a:rPr lang="en-US" sz="2800" b="1" dirty="0">
                <a:solidFill>
                  <a:schemeClr val="tx1"/>
                </a:solidFill>
              </a:rPr>
              <a:t>recommendations </a:t>
            </a:r>
            <a:r>
              <a:rPr lang="hu-HU" sz="2800" dirty="0">
                <a:solidFill>
                  <a:schemeClr val="tx1"/>
                </a:solidFill>
              </a:rPr>
              <a:t>on how to improve </a:t>
            </a:r>
            <a:r>
              <a:rPr lang="en-US" sz="2800" dirty="0">
                <a:solidFill>
                  <a:schemeClr val="tx1"/>
                </a:solidFill>
              </a:rPr>
              <a:t>the</a:t>
            </a:r>
            <a:r>
              <a:rPr lang="hu-HU" sz="2800" dirty="0">
                <a:solidFill>
                  <a:schemeClr val="tx1"/>
                </a:solidFill>
              </a:rPr>
              <a:t> current online training system </a:t>
            </a:r>
            <a:r>
              <a:rPr lang="hu-HU" sz="2800" i="1" dirty="0">
                <a:solidFill>
                  <a:schemeClr val="tx1"/>
                </a:solidFill>
              </a:rPr>
              <a:t>(project-level), </a:t>
            </a:r>
            <a:r>
              <a:rPr lang="hu-HU" sz="2800" dirty="0">
                <a:solidFill>
                  <a:schemeClr val="tx1"/>
                </a:solidFill>
              </a:rPr>
              <a:t>and on </a:t>
            </a:r>
            <a:r>
              <a:rPr lang="en-US" sz="2800" dirty="0">
                <a:solidFill>
                  <a:schemeClr val="tx1"/>
                </a:solidFill>
              </a:rPr>
              <a:t>how to introduce </a:t>
            </a:r>
            <a:r>
              <a:rPr lang="hu-HU" sz="2800" dirty="0">
                <a:solidFill>
                  <a:schemeClr val="tx1"/>
                </a:solidFill>
              </a:rPr>
              <a:t>measures </a:t>
            </a:r>
            <a:r>
              <a:rPr lang="en-GB" sz="2800" dirty="0">
                <a:solidFill>
                  <a:schemeClr val="tx1"/>
                </a:solidFill>
              </a:rPr>
              <a:t>to </a:t>
            </a:r>
            <a:r>
              <a:rPr lang="en-GB" sz="2800" dirty="0" err="1">
                <a:solidFill>
                  <a:schemeClr val="tx1"/>
                </a:solidFill>
              </a:rPr>
              <a:t>enhanc</a:t>
            </a:r>
            <a:r>
              <a:rPr lang="hu-HU" sz="2800" dirty="0">
                <a:solidFill>
                  <a:schemeClr val="tx1"/>
                </a:solidFill>
              </a:rPr>
              <a:t>e</a:t>
            </a:r>
            <a:r>
              <a:rPr lang="en-GB" sz="2800" dirty="0">
                <a:solidFill>
                  <a:schemeClr val="tx1"/>
                </a:solidFill>
              </a:rPr>
              <a:t> </a:t>
            </a:r>
            <a:r>
              <a:rPr lang="hu-HU" sz="2800" dirty="0">
                <a:solidFill>
                  <a:schemeClr val="tx1"/>
                </a:solidFill>
              </a:rPr>
              <a:t>PM </a:t>
            </a:r>
            <a:r>
              <a:rPr lang="hu-HU" sz="2800" dirty="0" err="1">
                <a:solidFill>
                  <a:schemeClr val="tx1"/>
                </a:solidFill>
              </a:rPr>
              <a:t>skills</a:t>
            </a:r>
            <a:r>
              <a:rPr lang="hu-HU" sz="2800" dirty="0">
                <a:solidFill>
                  <a:schemeClr val="tx1"/>
                </a:solidFill>
              </a:rPr>
              <a:t> </a:t>
            </a:r>
            <a:r>
              <a:rPr lang="hu-HU" sz="2800" dirty="0" err="1">
                <a:solidFill>
                  <a:schemeClr val="tx1"/>
                </a:solidFill>
              </a:rPr>
              <a:t>for</a:t>
            </a:r>
            <a:r>
              <a:rPr lang="hu-HU" sz="2800" dirty="0">
                <a:solidFill>
                  <a:schemeClr val="tx1"/>
                </a:solidFill>
              </a:rPr>
              <a:t> R&amp;D&amp;I </a:t>
            </a:r>
            <a:r>
              <a:rPr lang="hu-HU" sz="2800" dirty="0" err="1">
                <a:solidFill>
                  <a:schemeClr val="tx1"/>
                </a:solidFill>
              </a:rPr>
              <a:t>projects</a:t>
            </a:r>
            <a:r>
              <a:rPr lang="hu-HU" sz="2800" dirty="0">
                <a:solidFill>
                  <a:schemeClr val="tx1"/>
                </a:solidFill>
              </a:rPr>
              <a:t> </a:t>
            </a:r>
            <a:r>
              <a:rPr lang="hu-HU" sz="2800" i="1" dirty="0">
                <a:solidFill>
                  <a:schemeClr val="tx1"/>
                </a:solidFill>
              </a:rPr>
              <a:t>(</a:t>
            </a:r>
            <a:r>
              <a:rPr lang="hu-HU" sz="2800" i="1" dirty="0" err="1">
                <a:solidFill>
                  <a:schemeClr val="tx1"/>
                </a:solidFill>
              </a:rPr>
              <a:t>programme-level</a:t>
            </a:r>
            <a:r>
              <a:rPr lang="hu-HU" sz="2800" i="1" dirty="0">
                <a:solidFill>
                  <a:schemeClr val="tx1"/>
                </a:solidFill>
              </a:rPr>
              <a:t>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It focuses on practical </a:t>
            </a:r>
            <a:r>
              <a:rPr lang="en-GB" sz="2800" dirty="0">
                <a:solidFill>
                  <a:schemeClr val="tx1"/>
                </a:solidFill>
              </a:rPr>
              <a:t>actions to be taken in support of enhancing R&amp;D&amp;I capacities in each country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Link: </a:t>
            </a:r>
            <a:r>
              <a:rPr lang="en-GB" sz="2800" dirty="0">
                <a:solidFill>
                  <a:schemeClr val="tx1"/>
                </a:solidFill>
                <a:hlinkClick r:id="rId5"/>
              </a:rPr>
              <a:t>https://www.zsi.at/de/object/news/6279</a:t>
            </a:r>
            <a:r>
              <a:rPr lang="en-GB" sz="2800" dirty="0">
                <a:solidFill>
                  <a:schemeClr val="tx1"/>
                </a:solidFill>
              </a:rPr>
              <a:t> </a:t>
            </a:r>
            <a:endParaRPr lang="hu-HU" sz="2800" i="1" dirty="0">
              <a:solidFill>
                <a:schemeClr val="tx1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hu-HU" dirty="0">
              <a:solidFill>
                <a:schemeClr val="tx1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hu-HU" dirty="0">
              <a:solidFill>
                <a:schemeClr val="tx1"/>
              </a:solidFill>
            </a:endParaRPr>
          </a:p>
          <a:p>
            <a:pPr algn="just"/>
            <a:endParaRPr lang="hu-HU" b="1" dirty="0">
              <a:solidFill>
                <a:schemeClr val="tx1"/>
              </a:solidFill>
            </a:endParaRPr>
          </a:p>
          <a:p>
            <a:pPr marL="114300" algn="just"/>
            <a:endParaRPr lang="hu-HU" dirty="0">
              <a:solidFill>
                <a:schemeClr val="tx1"/>
              </a:solidFill>
            </a:endParaRPr>
          </a:p>
          <a:p>
            <a:pPr algn="l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2869703" y="323480"/>
            <a:ext cx="6166793" cy="1012700"/>
          </a:xfrm>
        </p:spPr>
        <p:txBody>
          <a:bodyPr>
            <a:normAutofit/>
          </a:bodyPr>
          <a:lstStyle/>
          <a:p>
            <a:r>
              <a:rPr lang="hu-HU" b="1" dirty="0" err="1">
                <a:solidFill>
                  <a:schemeClr val="accent1"/>
                </a:solidFill>
              </a:rPr>
              <a:t>Strategy</a:t>
            </a:r>
            <a:r>
              <a:rPr lang="hu-HU" b="1" dirty="0">
                <a:solidFill>
                  <a:schemeClr val="accent1"/>
                </a:solidFill>
              </a:rPr>
              <a:t> and </a:t>
            </a:r>
            <a:r>
              <a:rPr lang="hu-HU" b="1" dirty="0" err="1">
                <a:solidFill>
                  <a:schemeClr val="accent1"/>
                </a:solidFill>
              </a:rPr>
              <a:t>Roadmap</a:t>
            </a:r>
            <a:endParaRPr lang="de-DE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159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804</Words>
  <Application>Microsoft Office PowerPoint</Application>
  <PresentationFormat>On-screen Show (4:3)</PresentationFormat>
  <Paragraphs>117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(body)</vt:lpstr>
      <vt:lpstr>Office Theme</vt:lpstr>
      <vt:lpstr>      Excellence in Research, Social and Technological Innovation  Application for Danube Flagship Label     </vt:lpstr>
      <vt:lpstr>Project introduction</vt:lpstr>
      <vt:lpstr>Project rationale</vt:lpstr>
      <vt:lpstr>Contribution to the EUSDR Action Plan</vt:lpstr>
      <vt:lpstr>Contribution to the EUSDR Action Plan</vt:lpstr>
      <vt:lpstr>Online trainings</vt:lpstr>
      <vt:lpstr>ReSTI Academy</vt:lpstr>
      <vt:lpstr>ReSTI Academy</vt:lpstr>
      <vt:lpstr>Strategy and Roadmap</vt:lpstr>
      <vt:lpstr>Long-term impact</vt:lpstr>
      <vt:lpstr>Why to be labelled</vt:lpstr>
      <vt:lpstr>PowerPoint Presentation</vt:lpstr>
    </vt:vector>
  </TitlesOfParts>
  <Company>Zentrum für soziale Innovation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Facilitating macro-regional scope and link up to socio-economic actors of Research Infrastructure in the Danube Region - ResInfra@DR</dc:title>
  <dc:creator>Ines Marinkovic</dc:creator>
  <cp:lastModifiedBy>szudig szudig</cp:lastModifiedBy>
  <cp:revision>222</cp:revision>
  <cp:lastPrinted>2017-03-20T16:45:03Z</cp:lastPrinted>
  <dcterms:created xsi:type="dcterms:W3CDTF">2017-03-17T09:27:16Z</dcterms:created>
  <dcterms:modified xsi:type="dcterms:W3CDTF">2022-06-21T19:47:43Z</dcterms:modified>
</cp:coreProperties>
</file>