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72" r:id="rId4"/>
    <p:sldId id="273" r:id="rId5"/>
    <p:sldId id="258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8403AE-F394-4D41-BCC8-14C848F25A43}" type="datetimeFigureOut">
              <a:rPr lang="de-AT" smtClean="0"/>
              <a:t>22.06.2022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61B2E-575D-4D8B-992A-25814BD947C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7674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B0465-35D1-4C4C-BF7A-C760A5CFBFB6}" type="datetimeFigureOut">
              <a:rPr lang="de-AT" smtClean="0"/>
              <a:t>22.06.2022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CC8C-EEE3-40AF-A256-E6A110325E0B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62" y="451630"/>
            <a:ext cx="2353691" cy="110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762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B0465-35D1-4C4C-BF7A-C760A5CFBFB6}" type="datetimeFigureOut">
              <a:rPr lang="de-AT" smtClean="0"/>
              <a:t>22.06.2022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CC8C-EEE3-40AF-A256-E6A110325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80137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B0465-35D1-4C4C-BF7A-C760A5CFBFB6}" type="datetimeFigureOut">
              <a:rPr lang="de-AT" smtClean="0"/>
              <a:t>22.06.2022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CC8C-EEE3-40AF-A256-E6A110325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58469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B0465-35D1-4C4C-BF7A-C760A5CFBFB6}" type="datetimeFigureOut">
              <a:rPr lang="de-AT" smtClean="0"/>
              <a:t>22.06.2022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CC8C-EEE3-40AF-A256-E6A110325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1078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B0465-35D1-4C4C-BF7A-C760A5CFBFB6}" type="datetimeFigureOut">
              <a:rPr lang="de-AT" smtClean="0"/>
              <a:t>22.06.2022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CC8C-EEE3-40AF-A256-E6A110325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7324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B0465-35D1-4C4C-BF7A-C760A5CFBFB6}" type="datetimeFigureOut">
              <a:rPr lang="de-AT" smtClean="0"/>
              <a:t>22.06.2022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CC8C-EEE3-40AF-A256-E6A110325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17641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B0465-35D1-4C4C-BF7A-C760A5CFBFB6}" type="datetimeFigureOut">
              <a:rPr lang="de-AT" smtClean="0"/>
              <a:t>22.06.2022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CC8C-EEE3-40AF-A256-E6A110325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63352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B0465-35D1-4C4C-BF7A-C760A5CFBFB6}" type="datetimeFigureOut">
              <a:rPr lang="de-AT" smtClean="0"/>
              <a:t>22.06.2022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CC8C-EEE3-40AF-A256-E6A110325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80982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B0465-35D1-4C4C-BF7A-C760A5CFBFB6}" type="datetimeFigureOut">
              <a:rPr lang="de-AT" smtClean="0"/>
              <a:t>22.06.2022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CC8C-EEE3-40AF-A256-E6A110325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0962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B0465-35D1-4C4C-BF7A-C760A5CFBFB6}" type="datetimeFigureOut">
              <a:rPr lang="de-AT" smtClean="0"/>
              <a:t>22.06.2022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CC8C-EEE3-40AF-A256-E6A110325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57306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B0465-35D1-4C4C-BF7A-C760A5CFBFB6}" type="datetimeFigureOut">
              <a:rPr lang="de-AT" smtClean="0"/>
              <a:t>22.06.2022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CC8C-EEE3-40AF-A256-E6A110325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6457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B0465-35D1-4C4C-BF7A-C760A5CFBFB6}" type="datetimeFigureOut">
              <a:rPr lang="de-AT" smtClean="0"/>
              <a:t>22.06.2022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ECC8C-EEE3-40AF-A256-E6A110325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9390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christian.gollubits@bmbwf.gv.at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04633" y="2624800"/>
            <a:ext cx="9144000" cy="4233199"/>
          </a:xfrm>
        </p:spPr>
        <p:txBody>
          <a:bodyPr>
            <a:normAutofit/>
          </a:bodyPr>
          <a:lstStyle/>
          <a:p>
            <a:r>
              <a:rPr lang="de-AT" sz="5700" b="1" dirty="0" smtClean="0"/>
              <a:t>MSTC_DR</a:t>
            </a:r>
          </a:p>
          <a:p>
            <a:r>
              <a:rPr lang="de-AT" sz="3500" b="1" dirty="0" smtClean="0"/>
              <a:t>Multilateral Scientific </a:t>
            </a:r>
            <a:r>
              <a:rPr lang="de-AT" sz="3500" b="1" dirty="0" err="1"/>
              <a:t>and</a:t>
            </a:r>
            <a:r>
              <a:rPr lang="de-AT" sz="3500" b="1" dirty="0"/>
              <a:t> </a:t>
            </a:r>
            <a:r>
              <a:rPr lang="de-AT" sz="3500" b="1" dirty="0" smtClean="0"/>
              <a:t>Technological </a:t>
            </a:r>
            <a:r>
              <a:rPr lang="de-AT" sz="3500" b="1" dirty="0" err="1" smtClean="0"/>
              <a:t>Cooperation</a:t>
            </a:r>
            <a:r>
              <a:rPr lang="de-AT" sz="3500" b="1" dirty="0" smtClean="0"/>
              <a:t> </a:t>
            </a:r>
            <a:r>
              <a:rPr lang="de-AT" sz="3500" b="1" dirty="0"/>
              <a:t>in </a:t>
            </a:r>
            <a:r>
              <a:rPr lang="de-AT" sz="3500" b="1" dirty="0" err="1"/>
              <a:t>the</a:t>
            </a:r>
            <a:r>
              <a:rPr lang="de-AT" sz="3500" b="1" dirty="0"/>
              <a:t> </a:t>
            </a:r>
            <a:r>
              <a:rPr lang="de-AT" sz="3500" b="1" dirty="0" smtClean="0"/>
              <a:t/>
            </a:r>
            <a:br>
              <a:rPr lang="de-AT" sz="3500" b="1" dirty="0" smtClean="0"/>
            </a:br>
            <a:r>
              <a:rPr lang="de-AT" sz="3500" b="1" dirty="0" err="1" smtClean="0"/>
              <a:t>Danube</a:t>
            </a:r>
            <a:r>
              <a:rPr lang="de-AT" sz="3500" b="1" dirty="0" smtClean="0"/>
              <a:t> Region</a:t>
            </a:r>
          </a:p>
          <a:p>
            <a:r>
              <a:rPr lang="de-AT" b="1" dirty="0" smtClean="0"/>
              <a:t/>
            </a:r>
            <a:br>
              <a:rPr lang="de-AT" b="1" dirty="0" smtClean="0"/>
            </a:br>
            <a:r>
              <a:rPr lang="de-AT" sz="1600" dirty="0" smtClean="0"/>
              <a:t>Christian Gollubits, Austrian Federal </a:t>
            </a:r>
            <a:r>
              <a:rPr lang="de-AT" sz="1600" dirty="0" err="1" smtClean="0"/>
              <a:t>Ministry</a:t>
            </a:r>
            <a:r>
              <a:rPr lang="de-AT" sz="1600" dirty="0" smtClean="0"/>
              <a:t> </a:t>
            </a:r>
            <a:r>
              <a:rPr lang="de-AT" sz="1600" dirty="0" err="1" smtClean="0"/>
              <a:t>of</a:t>
            </a:r>
            <a:r>
              <a:rPr lang="de-AT" sz="1600" dirty="0" smtClean="0"/>
              <a:t> Education, Science </a:t>
            </a:r>
            <a:r>
              <a:rPr lang="de-AT" sz="1600" dirty="0" err="1" smtClean="0"/>
              <a:t>and</a:t>
            </a:r>
            <a:r>
              <a:rPr lang="de-AT" sz="1600" dirty="0" smtClean="0"/>
              <a:t> Research</a:t>
            </a:r>
            <a:r>
              <a:rPr lang="de-AT" sz="1600" smtClean="0"/>
              <a:t>, </a:t>
            </a:r>
            <a:r>
              <a:rPr lang="de-AT" sz="1600" smtClean="0">
                <a:hlinkClick r:id="rId2"/>
              </a:rPr>
              <a:t>christian.gollubits@bmbwf.gv.at</a:t>
            </a:r>
            <a:endParaRPr lang="de-AT" sz="1600" smtClean="0"/>
          </a:p>
          <a:p>
            <a:r>
              <a:rPr lang="de-AT" sz="3000" b="1" dirty="0" smtClean="0"/>
              <a:t/>
            </a:r>
            <a:br>
              <a:rPr lang="de-AT" sz="3000" b="1" dirty="0" smtClean="0"/>
            </a:br>
            <a:endParaRPr lang="de-AT" sz="26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62" y="451630"/>
            <a:ext cx="2353691" cy="110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492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de-AT" sz="3600" dirty="0" smtClean="0"/>
              <a:t>Background</a:t>
            </a:r>
            <a:endParaRPr lang="de-AT" sz="3200" dirty="0"/>
          </a:p>
        </p:txBody>
      </p:sp>
      <p:sp>
        <p:nvSpPr>
          <p:cNvPr id="3" name="Textfeld 2"/>
          <p:cNvSpPr txBox="1"/>
          <p:nvPr/>
        </p:nvSpPr>
        <p:spPr>
          <a:xfrm>
            <a:off x="1061987" y="1643543"/>
            <a:ext cx="1006802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EU Strategy for the Danube Region</a:t>
            </a:r>
          </a:p>
          <a:p>
            <a:pPr marL="536575" lvl="1" indent="0">
              <a:buNone/>
            </a:pPr>
            <a:r>
              <a:rPr lang="en-US" sz="2000" dirty="0"/>
              <a:t>aiming at a better coordination and joint strategic use of existing resources</a:t>
            </a:r>
          </a:p>
          <a:p>
            <a:pPr marL="536575" lvl="1" indent="0">
              <a:buNone/>
            </a:pPr>
            <a:endParaRPr lang="de-DE" dirty="0"/>
          </a:p>
          <a:p>
            <a:r>
              <a:rPr lang="de-DE" sz="2400" b="1" dirty="0" smtClean="0"/>
              <a:t>PA 7 - DRRIF </a:t>
            </a:r>
            <a:r>
              <a:rPr lang="de-DE" sz="2400" b="1" dirty="0"/>
              <a:t>Working Group </a:t>
            </a:r>
          </a:p>
          <a:p>
            <a:pPr lvl="1"/>
            <a:r>
              <a:rPr lang="en-US" sz="2000" dirty="0"/>
              <a:t>opening up of </a:t>
            </a:r>
            <a:r>
              <a:rPr lang="en-US" sz="2000" dirty="0" smtClean="0"/>
              <a:t>bilateral </a:t>
            </a:r>
            <a:r>
              <a:rPr lang="en-US" sz="2000" dirty="0"/>
              <a:t>activities and initiatives </a:t>
            </a:r>
            <a:r>
              <a:rPr lang="de-DE" sz="2000" dirty="0" err="1"/>
              <a:t>towards</a:t>
            </a:r>
            <a:r>
              <a:rPr lang="de-DE" sz="2000" dirty="0"/>
              <a:t> multilateral </a:t>
            </a:r>
            <a:r>
              <a:rPr lang="de-DE" sz="2000" dirty="0" err="1" smtClean="0"/>
              <a:t>cooperation</a:t>
            </a:r>
            <a:endParaRPr lang="de-DE" sz="2000" dirty="0" smtClean="0"/>
          </a:p>
          <a:p>
            <a:pPr lvl="2"/>
            <a:endParaRPr lang="de-DE" sz="2000" dirty="0"/>
          </a:p>
          <a:p>
            <a:r>
              <a:rPr lang="en-GB" sz="2400" b="1" dirty="0"/>
              <a:t>2016 Pilot Joint Call </a:t>
            </a:r>
            <a:endParaRPr lang="en-GB" sz="2400" b="1" dirty="0" smtClean="0"/>
          </a:p>
          <a:p>
            <a:pPr lvl="1"/>
            <a:r>
              <a:rPr lang="en-GB" sz="2000" dirty="0" smtClean="0"/>
              <a:t>to </a:t>
            </a:r>
            <a:r>
              <a:rPr lang="en-GB" sz="2000" dirty="0"/>
              <a:t>support the multilateral scientific and technological cooperation in the Danube </a:t>
            </a:r>
            <a:r>
              <a:rPr lang="en-GB" sz="2000" dirty="0" smtClean="0"/>
              <a:t>region </a:t>
            </a:r>
          </a:p>
          <a:p>
            <a:endParaRPr lang="en-GB" sz="2000" dirty="0"/>
          </a:p>
          <a:p>
            <a:endParaRPr lang="de-AT" sz="2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62" y="451630"/>
            <a:ext cx="2353691" cy="110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62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de-AT" sz="3600" dirty="0" smtClean="0"/>
              <a:t>Pilot Joint Call 2016</a:t>
            </a:r>
            <a:endParaRPr lang="de-AT" sz="3200" dirty="0"/>
          </a:p>
        </p:txBody>
      </p:sp>
      <p:sp>
        <p:nvSpPr>
          <p:cNvPr id="3" name="Textfeld 2"/>
          <p:cNvSpPr txBox="1"/>
          <p:nvPr/>
        </p:nvSpPr>
        <p:spPr>
          <a:xfrm>
            <a:off x="1061987" y="1643543"/>
            <a:ext cx="100680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Participating countries</a:t>
            </a:r>
            <a:r>
              <a:rPr lang="en-GB" sz="2000" dirty="0"/>
              <a:t>: Austria, Czech Republic, Republic of Serbia and Slovak </a:t>
            </a:r>
            <a:r>
              <a:rPr lang="en-GB" sz="2000" dirty="0" smtClean="0"/>
              <a:t>Republic</a:t>
            </a:r>
          </a:p>
          <a:p>
            <a:endParaRPr lang="de-AT" sz="2000" dirty="0"/>
          </a:p>
          <a:p>
            <a:r>
              <a:rPr lang="en-GB" sz="2000" b="1" dirty="0" smtClean="0"/>
              <a:t>Aims </a:t>
            </a:r>
            <a:r>
              <a:rPr lang="en-GB" sz="2000" b="1" dirty="0"/>
              <a:t>of the </a:t>
            </a:r>
            <a:r>
              <a:rPr lang="en-GB" sz="2000" b="1" dirty="0" smtClean="0"/>
              <a:t>Call:</a:t>
            </a:r>
            <a:endParaRPr lang="de-AT" sz="20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dirty="0"/>
              <a:t>contribute to scientific advancement </a:t>
            </a:r>
            <a:r>
              <a:rPr lang="en-GB" sz="2000" dirty="0" smtClean="0"/>
              <a:t>by </a:t>
            </a:r>
            <a:r>
              <a:rPr lang="en-GB" sz="2000" dirty="0"/>
              <a:t>funding researchers’ mobility in the frame of joint research projects;</a:t>
            </a:r>
            <a:endParaRPr lang="de-AT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dirty="0"/>
              <a:t>contribute to research capacity development in the region;</a:t>
            </a:r>
            <a:endParaRPr lang="de-AT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dirty="0"/>
              <a:t>support the advancement of cross-border research cooperation; </a:t>
            </a:r>
            <a:endParaRPr lang="de-AT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dirty="0"/>
              <a:t>provide an opportunity for young/female researchers </a:t>
            </a:r>
            <a:r>
              <a:rPr lang="en-GB" sz="2000" dirty="0" smtClean="0"/>
              <a:t>to </a:t>
            </a:r>
            <a:r>
              <a:rPr lang="en-GB" sz="2000" dirty="0"/>
              <a:t>cooperate in an international setting and to develop their scientific </a:t>
            </a:r>
            <a:r>
              <a:rPr lang="en-GB" sz="2000" dirty="0" smtClean="0"/>
              <a:t>careers.</a:t>
            </a:r>
            <a:endParaRPr lang="de-AT" sz="2000" dirty="0"/>
          </a:p>
          <a:p>
            <a:pPr lvl="0"/>
            <a:endParaRPr lang="de-AT" sz="800" dirty="0"/>
          </a:p>
          <a:p>
            <a:r>
              <a:rPr lang="en-GB" sz="2000" b="1" dirty="0" smtClean="0"/>
              <a:t>Some key aspects: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open </a:t>
            </a:r>
            <a:r>
              <a:rPr lang="en-GB" sz="2000" dirty="0"/>
              <a:t>to all scientific disciplines and thematic </a:t>
            </a:r>
            <a:r>
              <a:rPr lang="en-GB" sz="2000" dirty="0" smtClean="0"/>
              <a:t>areas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000" dirty="0" smtClean="0"/>
              <a:t>Funding for </a:t>
            </a:r>
            <a:r>
              <a:rPr lang="en-ZA" sz="2000" dirty="0"/>
              <a:t>visits and exchanges of scientists conducting joint </a:t>
            </a:r>
            <a:r>
              <a:rPr lang="en-ZA" sz="2000" dirty="0" smtClean="0"/>
              <a:t>research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Maximum </a:t>
            </a:r>
            <a:r>
              <a:rPr lang="en-US" sz="2000" dirty="0" smtClean="0"/>
              <a:t>duration: </a:t>
            </a:r>
            <a:r>
              <a:rPr lang="en-US" sz="2000" dirty="0"/>
              <a:t>two years for collaborative research projects jointly developed and completed by researchers from a minimum of 3 participating countries. </a:t>
            </a:r>
            <a:endParaRPr lang="de-AT" sz="2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62" y="451630"/>
            <a:ext cx="2353691" cy="110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596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de-AT" sz="3600" dirty="0" smtClean="0"/>
              <a:t>Pilot Joint Call 2016</a:t>
            </a:r>
            <a:endParaRPr lang="de-AT" sz="3200" dirty="0"/>
          </a:p>
        </p:txBody>
      </p:sp>
      <p:sp>
        <p:nvSpPr>
          <p:cNvPr id="3" name="Textfeld 2"/>
          <p:cNvSpPr txBox="1"/>
          <p:nvPr/>
        </p:nvSpPr>
        <p:spPr>
          <a:xfrm>
            <a:off x="1061987" y="1643543"/>
            <a:ext cx="1006802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Basis for success:</a:t>
            </a:r>
          </a:p>
          <a:p>
            <a:endParaRPr lang="en-US" sz="2000" dirty="0"/>
          </a:p>
          <a:p>
            <a:r>
              <a:rPr lang="en-US" sz="2000" dirty="0" smtClean="0"/>
              <a:t>Joint Work </a:t>
            </a:r>
            <a:r>
              <a:rPr lang="en-US" sz="2000" dirty="0" err="1" smtClean="0"/>
              <a:t>Programme</a:t>
            </a:r>
            <a:r>
              <a:rPr lang="en-US" sz="2000" dirty="0" smtClean="0"/>
              <a:t> (participating countries, national contact points, budget)</a:t>
            </a:r>
          </a:p>
          <a:p>
            <a:endParaRPr lang="en-US" sz="2000" dirty="0" smtClean="0"/>
          </a:p>
          <a:p>
            <a:r>
              <a:rPr lang="en-US" sz="2000" dirty="0" smtClean="0"/>
              <a:t>Joint Call Text</a:t>
            </a:r>
          </a:p>
          <a:p>
            <a:endParaRPr lang="en-US" sz="2000" dirty="0" smtClean="0"/>
          </a:p>
          <a:p>
            <a:r>
              <a:rPr lang="en-US" sz="2000" dirty="0" smtClean="0"/>
              <a:t>Joint Evaluation Criteria, but same </a:t>
            </a:r>
            <a:r>
              <a:rPr lang="en-US" sz="2000" dirty="0"/>
              <a:t>national evaluation procedure as in bilateral </a:t>
            </a:r>
            <a:r>
              <a:rPr lang="en-US" sz="2000" dirty="0" smtClean="0"/>
              <a:t>scheme</a:t>
            </a:r>
          </a:p>
          <a:p>
            <a:endParaRPr lang="en-US" sz="2000" dirty="0"/>
          </a:p>
          <a:p>
            <a:r>
              <a:rPr lang="en-US" sz="2000" dirty="0" smtClean="0"/>
              <a:t>Clear predefined procedure for selection of projects</a:t>
            </a:r>
          </a:p>
          <a:p>
            <a:endParaRPr lang="en-US" sz="2000" dirty="0" smtClean="0"/>
          </a:p>
          <a:p>
            <a:pPr marL="879475" lvl="1" indent="-342900"/>
            <a:endParaRPr lang="en-US" dirty="0" smtClean="0"/>
          </a:p>
          <a:p>
            <a:pPr marL="879475" lvl="1" indent="-342900"/>
            <a:r>
              <a:rPr lang="en-US" dirty="0" smtClean="0"/>
              <a:t> </a:t>
            </a:r>
            <a:endParaRPr lang="en-US" dirty="0"/>
          </a:p>
          <a:p>
            <a:endParaRPr lang="de-AT" sz="2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62" y="451630"/>
            <a:ext cx="2353691" cy="110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553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de-AT" sz="3600" dirty="0" err="1" smtClean="0"/>
              <a:t>Success</a:t>
            </a:r>
            <a:r>
              <a:rPr lang="de-AT" sz="3600" dirty="0" smtClean="0"/>
              <a:t> </a:t>
            </a:r>
            <a:r>
              <a:rPr lang="de-AT" sz="3600" dirty="0" err="1" smtClean="0"/>
              <a:t>story</a:t>
            </a:r>
            <a:endParaRPr lang="de-AT" sz="3600" dirty="0"/>
          </a:p>
        </p:txBody>
      </p:sp>
      <p:sp>
        <p:nvSpPr>
          <p:cNvPr id="3" name="Textfeld 2"/>
          <p:cNvSpPr txBox="1"/>
          <p:nvPr/>
        </p:nvSpPr>
        <p:spPr>
          <a:xfrm>
            <a:off x="933651" y="1690688"/>
            <a:ext cx="1022202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800" b="1" dirty="0" smtClean="0"/>
              <a:t>Pilot Joint Call</a:t>
            </a:r>
            <a:r>
              <a:rPr lang="en-GB" sz="2800" dirty="0" smtClean="0"/>
              <a:t>: launched </a:t>
            </a:r>
            <a:r>
              <a:rPr lang="en-GB" sz="2800" dirty="0"/>
              <a:t>in </a:t>
            </a:r>
            <a:r>
              <a:rPr lang="en-GB" sz="2800" dirty="0" smtClean="0"/>
              <a:t>2016</a:t>
            </a:r>
            <a:r>
              <a:rPr lang="en-GB" sz="2800" dirty="0"/>
              <a:t>; </a:t>
            </a:r>
            <a:r>
              <a:rPr lang="en-GB" sz="2800" dirty="0" smtClean="0"/>
              <a:t>55 applications, 19 projects funded </a:t>
            </a:r>
          </a:p>
          <a:p>
            <a:pPr>
              <a:spcBef>
                <a:spcPts val="1200"/>
              </a:spcBef>
            </a:pPr>
            <a:r>
              <a:rPr lang="en-GB" sz="2800" b="1" dirty="0" smtClean="0"/>
              <a:t>Second call</a:t>
            </a:r>
            <a:r>
              <a:rPr lang="en-GB" sz="2800" dirty="0" smtClean="0"/>
              <a:t>: launched in 2019; additional </a:t>
            </a:r>
            <a:r>
              <a:rPr lang="en-GB" sz="2800" b="1" dirty="0" smtClean="0"/>
              <a:t>FR on board</a:t>
            </a:r>
            <a:r>
              <a:rPr lang="en-GB" sz="2800" dirty="0" smtClean="0"/>
              <a:t>;</a:t>
            </a:r>
            <a:br>
              <a:rPr lang="en-GB" sz="2800" dirty="0" smtClean="0"/>
            </a:br>
            <a:r>
              <a:rPr lang="en-GB" sz="2800" dirty="0" smtClean="0"/>
              <a:t>	          </a:t>
            </a:r>
            <a:r>
              <a:rPr lang="en-GB" sz="2800" dirty="0" smtClean="0"/>
              <a:t> </a:t>
            </a:r>
            <a:r>
              <a:rPr lang="en-GB" sz="2800" dirty="0" smtClean="0"/>
              <a:t>55 applications, 20 projects funded</a:t>
            </a:r>
          </a:p>
          <a:p>
            <a:pPr>
              <a:spcBef>
                <a:spcPts val="1200"/>
              </a:spcBef>
            </a:pPr>
            <a:r>
              <a:rPr lang="en-GB" sz="2800" b="1" dirty="0" smtClean="0"/>
              <a:t>Third call </a:t>
            </a:r>
            <a:r>
              <a:rPr lang="en-GB" sz="2800" dirty="0"/>
              <a:t>envisaged for autumn </a:t>
            </a:r>
            <a:r>
              <a:rPr lang="en-GB" sz="2800" dirty="0" smtClean="0"/>
              <a:t>2022</a:t>
            </a:r>
          </a:p>
          <a:p>
            <a:pPr>
              <a:spcBef>
                <a:spcPts val="1200"/>
              </a:spcBef>
            </a:pP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>
                <a:solidFill>
                  <a:srgbClr val="FF0000"/>
                </a:solidFill>
              </a:rPr>
              <a:t>– still </a:t>
            </a:r>
            <a:r>
              <a:rPr lang="en-GB" sz="2800" dirty="0" smtClean="0">
                <a:solidFill>
                  <a:srgbClr val="FF0000"/>
                </a:solidFill>
              </a:rPr>
              <a:t>time </a:t>
            </a:r>
            <a:r>
              <a:rPr lang="en-GB" sz="2800" dirty="0">
                <a:solidFill>
                  <a:srgbClr val="FF0000"/>
                </a:solidFill>
              </a:rPr>
              <a:t>for new partner </a:t>
            </a:r>
            <a:r>
              <a:rPr lang="en-GB" sz="2800" dirty="0" smtClean="0">
                <a:solidFill>
                  <a:srgbClr val="FF0000"/>
                </a:solidFill>
              </a:rPr>
              <a:t>countries to join! </a:t>
            </a:r>
            <a:endParaRPr lang="en-GB" sz="28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96640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</Words>
  <Application>Microsoft Office PowerPoint</Application>
  <PresentationFormat>Breitbild</PresentationFormat>
  <Paragraphs>44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PowerPoint-Präsentation</vt:lpstr>
      <vt:lpstr>Background</vt:lpstr>
      <vt:lpstr>Pilot Joint Call 2016</vt:lpstr>
      <vt:lpstr>Pilot Joint Call 2016</vt:lpstr>
      <vt:lpstr>Success story</vt:lpstr>
    </vt:vector>
  </TitlesOfParts>
  <Company>bm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Hartl Martina</dc:creator>
  <cp:lastModifiedBy>Gollubits Christian</cp:lastModifiedBy>
  <cp:revision>6</cp:revision>
  <dcterms:created xsi:type="dcterms:W3CDTF">2020-10-21T12:09:35Z</dcterms:created>
  <dcterms:modified xsi:type="dcterms:W3CDTF">2022-06-22T06:58:24Z</dcterms:modified>
</cp:coreProperties>
</file>