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60" r:id="rId3"/>
    <p:sldId id="267" r:id="rId4"/>
    <p:sldId id="257" r:id="rId5"/>
    <p:sldId id="266" r:id="rId6"/>
    <p:sldId id="259" r:id="rId7"/>
    <p:sldId id="261" r:id="rId8"/>
    <p:sldId id="269" r:id="rId9"/>
    <p:sldId id="268" r:id="rId10"/>
    <p:sldId id="262" r:id="rId11"/>
    <p:sldId id="264" r:id="rId12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14"/>
      <p:bold r:id="rId15"/>
      <p:italic r:id="rId16"/>
      <p:boldItalic r:id="rId17"/>
    </p:embeddedFont>
    <p:embeddedFont>
      <p:font typeface="Open Sans ExtraBold" panose="020B0606030504020204" pitchFamily="34" charset="0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587"/>
  </p:normalViewPr>
  <p:slideViewPr>
    <p:cSldViewPr snapToGrid="0">
      <p:cViewPr varScale="1">
        <p:scale>
          <a:sx n="162" d="100"/>
          <a:sy n="162" d="100"/>
        </p:scale>
        <p:origin x="3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170764cdfe_1_4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170764cdfe_1_4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170764cdfe_1_4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170764cdfe_1_4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170764cdfe_1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170764cdfe_1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170764cdfe_1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170764cdfe_1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0733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170764cdf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170764cdf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170764cdfe_1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170764cdfe_1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1119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170764cdfe_1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170764cdfe_1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170764cdfe_1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170764cdfe_1_4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170764cdfe_1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170764cdfe_1_4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53449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170764cdfe_1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170764cdfe_1_4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324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tasnimnews.com/en/news/2024/03/27/3060066/5-dead-5-missing-in-landslide-in-indonesia-s-west-java" TargetMode="Externa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106525" y="1997238"/>
            <a:ext cx="4170288" cy="938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5400" dirty="0">
                <a:solidFill>
                  <a:srgbClr val="57B7A8"/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>GeoNetSee</a:t>
            </a:r>
            <a:r>
              <a:rPr lang="hu" sz="7000" dirty="0">
                <a:solidFill>
                  <a:srgbClr val="57B7A8"/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> </a:t>
            </a:r>
            <a:endParaRPr sz="7000" dirty="0">
              <a:solidFill>
                <a:srgbClr val="57B7A8"/>
              </a:solidFill>
              <a:latin typeface="Open Sans ExtraBold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2106525" y="2935854"/>
            <a:ext cx="5241900" cy="473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hu" sz="1260" b="1" i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An AI/IoT-based system of GEOsensor NETworks for real-time monitoring of unStablE tErrain and artificial structures</a:t>
            </a:r>
            <a:endParaRPr sz="1260" b="1" i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Google Shape;147;p21">
            <a:extLst>
              <a:ext uri="{FF2B5EF4-FFF2-40B4-BE49-F238E27FC236}">
                <a16:creationId xmlns:a16="http://schemas.microsoft.com/office/drawing/2014/main" id="{3EAF2CEF-EFA1-C8CF-A773-CAAE960F7A58}"/>
              </a:ext>
            </a:extLst>
          </p:cNvPr>
          <p:cNvSpPr txBox="1"/>
          <p:nvPr/>
        </p:nvSpPr>
        <p:spPr>
          <a:xfrm>
            <a:off x="2052281" y="3805323"/>
            <a:ext cx="3707657" cy="938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29th PA7 Steering Group Meeting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Bratislava, Slovakia, 6th of June, 2025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i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en-US" sz="1200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Kruna</a:t>
            </a:r>
            <a:r>
              <a:rPr lang="en-US" sz="1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Ratković</a:t>
            </a:r>
            <a:endParaRPr lang="en-US" sz="1200" b="1" i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baseline="30000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lang="en-US" b="1" dirty="0">
              <a:solidFill>
                <a:srgbClr val="57B7A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/>
        </p:nvSpPr>
        <p:spPr>
          <a:xfrm>
            <a:off x="1224627" y="977327"/>
            <a:ext cx="7094425" cy="276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sz="3200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GeoNetSee</a:t>
            </a:r>
            <a:r>
              <a:rPr lang="en-US" sz="3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 is more than a project,  it bridges science and action, shaping a smarter, safer, and more resilient Danube Region.</a:t>
            </a:r>
          </a:p>
          <a:p>
            <a:endParaRPr lang="en-US" sz="4000" b="1" dirty="0">
              <a:solidFill>
                <a:srgbClr val="57B7A8"/>
              </a:solidFill>
              <a:latin typeface="Open Sans"/>
              <a:ea typeface="Open Sans"/>
              <a:cs typeface="Open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21"/>
          <p:cNvPicPr preferRelativeResize="0"/>
          <p:nvPr/>
        </p:nvPicPr>
        <p:blipFill rotWithShape="1">
          <a:blip r:embed="rId4">
            <a:alphaModFix/>
          </a:blip>
          <a:srcRect t="7441"/>
          <a:stretch/>
        </p:blipFill>
        <p:spPr>
          <a:xfrm>
            <a:off x="0" y="-1"/>
            <a:ext cx="9144003" cy="3062375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1"/>
          <p:cNvSpPr txBox="1"/>
          <p:nvPr/>
        </p:nvSpPr>
        <p:spPr>
          <a:xfrm>
            <a:off x="152125" y="3393825"/>
            <a:ext cx="2293500" cy="6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24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Contact </a:t>
            </a:r>
            <a:endParaRPr sz="2400" b="1" dirty="0">
              <a:solidFill>
                <a:srgbClr val="57B7A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24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Information</a:t>
            </a:r>
            <a:endParaRPr sz="2400" b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8" name="Google Shape;148;p21"/>
          <p:cNvSpPr txBox="1"/>
          <p:nvPr/>
        </p:nvSpPr>
        <p:spPr>
          <a:xfrm>
            <a:off x="3632850" y="3455325"/>
            <a:ext cx="226125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Prof. </a:t>
            </a:r>
            <a:r>
              <a:rPr lang="en-US" sz="1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</a:t>
            </a:r>
            <a:r>
              <a:rPr lang="hu" sz="1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r Vladimir Rajović</a:t>
            </a:r>
            <a:endParaRPr sz="1200" b="1" i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Project Leader</a:t>
            </a:r>
            <a:endParaRPr sz="1200" b="1" i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9" name="Google Shape;149;p21"/>
          <p:cNvSpPr txBox="1"/>
          <p:nvPr/>
        </p:nvSpPr>
        <p:spPr>
          <a:xfrm>
            <a:off x="5999500" y="3594473"/>
            <a:ext cx="298710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hu" sz="1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University of Belgrade</a:t>
            </a:r>
            <a:endParaRPr sz="1200" b="1" i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hu" sz="1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School of Electrical Engineering, Serbia</a:t>
            </a:r>
            <a:endParaRPr sz="1200" b="1" i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200" b="1" i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hu" sz="1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rajo@etf.rs</a:t>
            </a:r>
            <a:endParaRPr sz="1200" b="1" i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/>
        </p:nvSpPr>
        <p:spPr>
          <a:xfrm>
            <a:off x="241325" y="319925"/>
            <a:ext cx="3044100" cy="632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36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GeoNetSee </a:t>
            </a:r>
            <a:endParaRPr sz="3600" b="1" dirty="0">
              <a:solidFill>
                <a:srgbClr val="57B7A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158170" y="1592430"/>
            <a:ext cx="4275008" cy="1739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GeoNetSee project aims to create an integrated geosensor network and digital platform (DCC) to monitor displacements and deformations of terrain and artificial structures in the Danube region, enabling real-time data sharing and improving risk management</a:t>
            </a:r>
            <a:r>
              <a:rPr lang="hu" sz="1200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1200" b="1" i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9" name="Google Shape;99;p17"/>
          <p:cNvSpPr/>
          <p:nvPr/>
        </p:nvSpPr>
        <p:spPr>
          <a:xfrm>
            <a:off x="4768204" y="610431"/>
            <a:ext cx="2399400" cy="2399400"/>
          </a:xfrm>
          <a:prstGeom prst="donut">
            <a:avLst>
              <a:gd name="adj" fmla="val 16067"/>
            </a:avLst>
          </a:prstGeom>
          <a:solidFill>
            <a:srgbClr val="000000">
              <a:alpha val="107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0" name="Google Shape;100;p17"/>
          <p:cNvGrpSpPr/>
          <p:nvPr/>
        </p:nvGrpSpPr>
        <p:grpSpPr>
          <a:xfrm>
            <a:off x="3240967" y="751484"/>
            <a:ext cx="1824620" cy="632504"/>
            <a:chOff x="1680836" y="1315124"/>
            <a:chExt cx="1931633" cy="669600"/>
          </a:xfrm>
        </p:grpSpPr>
        <p:cxnSp>
          <p:nvCxnSpPr>
            <p:cNvPr id="101" name="Google Shape;101;p17"/>
            <p:cNvCxnSpPr/>
            <p:nvPr/>
          </p:nvCxnSpPr>
          <p:spPr>
            <a:xfrm>
              <a:off x="3178969" y="1638300"/>
              <a:ext cx="433500" cy="252300"/>
            </a:xfrm>
            <a:prstGeom prst="straightConnector1">
              <a:avLst/>
            </a:prstGeom>
            <a:noFill/>
            <a:ln w="19050" cap="flat" cmpd="sng">
              <a:solidFill>
                <a:srgbClr val="D8E8E5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sp>
          <p:nvSpPr>
            <p:cNvPr id="102" name="Google Shape;102;p17"/>
            <p:cNvSpPr txBox="1"/>
            <p:nvPr/>
          </p:nvSpPr>
          <p:spPr>
            <a:xfrm>
              <a:off x="1680836" y="1315124"/>
              <a:ext cx="1495200" cy="66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 sz="900">
                  <a:latin typeface="Open Sans"/>
                  <a:ea typeface="Open Sans"/>
                  <a:cs typeface="Open Sans"/>
                  <a:sym typeface="Open Sans"/>
                </a:rPr>
                <a:t>SO #3</a:t>
              </a:r>
              <a:endParaRPr sz="900"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0" lvl="0" indent="0" algn="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0" lvl="0" indent="0" algn="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 sz="900" b="1">
                  <a:latin typeface="Open Sans"/>
                  <a:ea typeface="Open Sans"/>
                  <a:cs typeface="Open Sans"/>
                  <a:sym typeface="Open Sans"/>
                </a:rPr>
                <a:t>Cross-border pilot implementations</a:t>
              </a:r>
              <a:endParaRPr sz="900" b="1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103" name="Google Shape;103;p17"/>
          <p:cNvGrpSpPr/>
          <p:nvPr/>
        </p:nvGrpSpPr>
        <p:grpSpPr>
          <a:xfrm>
            <a:off x="6864908" y="751498"/>
            <a:ext cx="2244846" cy="1138337"/>
            <a:chOff x="5517319" y="1315138"/>
            <a:chExt cx="2376504" cy="1205100"/>
          </a:xfrm>
        </p:grpSpPr>
        <p:cxnSp>
          <p:nvCxnSpPr>
            <p:cNvPr id="104" name="Google Shape;104;p17"/>
            <p:cNvCxnSpPr/>
            <p:nvPr/>
          </p:nvCxnSpPr>
          <p:spPr>
            <a:xfrm flipH="1">
              <a:off x="5517319" y="1638300"/>
              <a:ext cx="433500" cy="252300"/>
            </a:xfrm>
            <a:prstGeom prst="straightConnector1">
              <a:avLst/>
            </a:prstGeom>
            <a:noFill/>
            <a:ln w="19050" cap="flat" cmpd="sng">
              <a:solidFill>
                <a:srgbClr val="1A4343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sp>
          <p:nvSpPr>
            <p:cNvPr id="105" name="Google Shape;105;p17"/>
            <p:cNvSpPr txBox="1"/>
            <p:nvPr/>
          </p:nvSpPr>
          <p:spPr>
            <a:xfrm>
              <a:off x="5962123" y="1315138"/>
              <a:ext cx="1931700" cy="120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 sz="900" dirty="0">
                  <a:latin typeface="Open Sans"/>
                  <a:ea typeface="Open Sans"/>
                  <a:cs typeface="Open Sans"/>
                  <a:sym typeface="Open Sans"/>
                </a:rPr>
                <a:t>SO #1</a:t>
              </a:r>
              <a:endParaRPr sz="900" dirty="0"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dirty="0"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 sz="900" b="1" dirty="0">
                  <a:latin typeface="Open Sans"/>
                  <a:ea typeface="Open Sans"/>
                  <a:cs typeface="Open Sans"/>
                  <a:sym typeface="Open Sans"/>
                </a:rPr>
                <a:t>Capacity building actions &amp; Danube Collaborative Center (DCC) creation</a:t>
              </a:r>
              <a:endParaRPr sz="900" b="1" dirty="0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106" name="Google Shape;106;p17"/>
          <p:cNvGrpSpPr/>
          <p:nvPr/>
        </p:nvGrpSpPr>
        <p:grpSpPr>
          <a:xfrm>
            <a:off x="4577517" y="2848512"/>
            <a:ext cx="2866105" cy="1338013"/>
            <a:chOff x="3095774" y="3535140"/>
            <a:chExt cx="3034200" cy="1416486"/>
          </a:xfrm>
        </p:grpSpPr>
        <p:cxnSp>
          <p:nvCxnSpPr>
            <p:cNvPr id="107" name="Google Shape;107;p17"/>
            <p:cNvCxnSpPr/>
            <p:nvPr/>
          </p:nvCxnSpPr>
          <p:spPr>
            <a:xfrm rot="10800000">
              <a:off x="4556399" y="3535140"/>
              <a:ext cx="0" cy="460500"/>
            </a:xfrm>
            <a:prstGeom prst="straightConnector1">
              <a:avLst/>
            </a:prstGeom>
            <a:noFill/>
            <a:ln w="19050" cap="flat" cmpd="sng">
              <a:solidFill>
                <a:srgbClr val="57B7A8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sp>
          <p:nvSpPr>
            <p:cNvPr id="108" name="Google Shape;108;p17"/>
            <p:cNvSpPr txBox="1"/>
            <p:nvPr/>
          </p:nvSpPr>
          <p:spPr>
            <a:xfrm>
              <a:off x="3095774" y="4009327"/>
              <a:ext cx="3034200" cy="94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 sz="900">
                  <a:latin typeface="Open Sans"/>
                  <a:ea typeface="Open Sans"/>
                  <a:cs typeface="Open Sans"/>
                  <a:sym typeface="Open Sans"/>
                </a:rPr>
                <a:t>SO #2</a:t>
              </a:r>
              <a:endParaRPr sz="900"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 sz="900" b="1">
                  <a:latin typeface="Open Sans"/>
                  <a:ea typeface="Open Sans"/>
                  <a:cs typeface="Open Sans"/>
                  <a:sym typeface="Open Sans"/>
                </a:rPr>
                <a:t>Development of GeoNetSee system for geodetic monitoring</a:t>
              </a:r>
              <a:endParaRPr sz="900" b="1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09" name="Google Shape;109;p17"/>
          <p:cNvSpPr txBox="1"/>
          <p:nvPr/>
        </p:nvSpPr>
        <p:spPr>
          <a:xfrm>
            <a:off x="5286135" y="1451844"/>
            <a:ext cx="1364100" cy="7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b="1">
                <a:latin typeface="Open Sans"/>
                <a:ea typeface="Open Sans"/>
                <a:cs typeface="Open Sans"/>
                <a:sym typeface="Open Sans"/>
              </a:rPr>
              <a:t>Specific Objectives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0" name="Google Shape;110;p17"/>
          <p:cNvSpPr/>
          <p:nvPr/>
        </p:nvSpPr>
        <p:spPr>
          <a:xfrm rot="1800345">
            <a:off x="4694762" y="535513"/>
            <a:ext cx="2541759" cy="2541759"/>
          </a:xfrm>
          <a:prstGeom prst="blockArc">
            <a:avLst>
              <a:gd name="adj1" fmla="val 14414370"/>
              <a:gd name="adj2" fmla="val 694"/>
              <a:gd name="adj3" fmla="val 9562"/>
            </a:avLst>
          </a:prstGeom>
          <a:solidFill>
            <a:srgbClr val="1A4343"/>
          </a:solidFill>
          <a:ln>
            <a:noFill/>
          </a:ln>
          <a:effectLst>
            <a:outerShdw blurRad="71438" dist="9525" dir="5400000" algn="b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17"/>
          <p:cNvSpPr/>
          <p:nvPr/>
        </p:nvSpPr>
        <p:spPr>
          <a:xfrm rot="-1800345" flipH="1">
            <a:off x="4697135" y="535513"/>
            <a:ext cx="2541759" cy="2541759"/>
          </a:xfrm>
          <a:prstGeom prst="blockArc">
            <a:avLst>
              <a:gd name="adj1" fmla="val 14348563"/>
              <a:gd name="adj2" fmla="val 21472873"/>
              <a:gd name="adj3" fmla="val 9381"/>
            </a:avLst>
          </a:prstGeom>
          <a:solidFill>
            <a:srgbClr val="D8E8E5"/>
          </a:solidFill>
          <a:ln>
            <a:noFill/>
          </a:ln>
          <a:effectLst>
            <a:outerShdw blurRad="71438" dist="9525" dir="5400000" algn="b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17"/>
          <p:cNvSpPr/>
          <p:nvPr/>
        </p:nvSpPr>
        <p:spPr>
          <a:xfrm rot="-8100000">
            <a:off x="5793473" y="480057"/>
            <a:ext cx="342805" cy="342805"/>
          </a:xfrm>
          <a:prstGeom prst="rtTriangle">
            <a:avLst/>
          </a:prstGeom>
          <a:solidFill>
            <a:srgbClr val="D8E8E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7"/>
          <p:cNvSpPr/>
          <p:nvPr/>
        </p:nvSpPr>
        <p:spPr>
          <a:xfrm rot="-9000710" flipH="1">
            <a:off x="4695903" y="534003"/>
            <a:ext cx="2541309" cy="2541309"/>
          </a:xfrm>
          <a:prstGeom prst="blockArc">
            <a:avLst>
              <a:gd name="adj1" fmla="val 14316164"/>
              <a:gd name="adj2" fmla="val 21502663"/>
              <a:gd name="adj3" fmla="val 9415"/>
            </a:avLst>
          </a:prstGeom>
          <a:solidFill>
            <a:srgbClr val="57B7A8"/>
          </a:solidFill>
          <a:ln>
            <a:noFill/>
          </a:ln>
          <a:effectLst>
            <a:outerShdw blurRad="71438" dist="9525" dir="5400000" algn="b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7"/>
          <p:cNvSpPr/>
          <p:nvPr/>
        </p:nvSpPr>
        <p:spPr>
          <a:xfrm rot="-1027704">
            <a:off x="6835432" y="2201302"/>
            <a:ext cx="295402" cy="295402"/>
          </a:xfrm>
          <a:prstGeom prst="rtTriangle">
            <a:avLst/>
          </a:prstGeom>
          <a:solidFill>
            <a:srgbClr val="1A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17"/>
          <p:cNvSpPr/>
          <p:nvPr/>
        </p:nvSpPr>
        <p:spPr>
          <a:xfrm rot="6360846">
            <a:off x="4785252" y="2199253"/>
            <a:ext cx="343635" cy="343635"/>
          </a:xfrm>
          <a:prstGeom prst="rtTriangle">
            <a:avLst/>
          </a:prstGeom>
          <a:solidFill>
            <a:srgbClr val="57B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/>
        </p:nvSpPr>
        <p:spPr>
          <a:xfrm>
            <a:off x="181691" y="182623"/>
            <a:ext cx="2829866" cy="1138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36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GeoNetSee </a:t>
            </a:r>
            <a:r>
              <a:rPr lang="hu" sz="3600" b="1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objectives</a:t>
            </a:r>
            <a:r>
              <a:rPr lang="hu" sz="36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3600" b="1" dirty="0">
              <a:solidFill>
                <a:srgbClr val="57B7A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403059" y="1466592"/>
            <a:ext cx="4420473" cy="2504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Reduce the innovation gap (AI, GNSS, IoT uptake in risk monitoring) in the Danube region;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Deploy </a:t>
            </a:r>
            <a:r>
              <a:rPr lang="en-US" sz="1300" b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geosensor</a:t>
            </a:r>
            <a:r>
              <a:rPr lang="en-US" sz="13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systems in 3 pilot countries (Serbia, Montenegro, Bosnia &amp; Herzegovina);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Establish Danube Collaborative Center (DCC):</a:t>
            </a:r>
          </a:p>
          <a:p>
            <a:pPr>
              <a:lnSpc>
                <a:spcPct val="150000"/>
              </a:lnSpc>
            </a:pPr>
            <a:r>
              <a:rPr lang="en-US" sz="13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 → Central data &amp; knowledge hub</a:t>
            </a:r>
          </a:p>
          <a:p>
            <a:pPr>
              <a:lnSpc>
                <a:spcPct val="150000"/>
              </a:lnSpc>
            </a:pPr>
            <a:r>
              <a:rPr lang="en-US" sz="13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 → Cross-border integration</a:t>
            </a:r>
          </a:p>
          <a:p>
            <a:pPr>
              <a:lnSpc>
                <a:spcPct val="150000"/>
              </a:lnSpc>
            </a:pPr>
            <a:r>
              <a:rPr lang="en-US" sz="13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 → Long-term sustainability.</a:t>
            </a:r>
          </a:p>
          <a:p>
            <a:pPr>
              <a:lnSpc>
                <a:spcPct val="150000"/>
              </a:lnSpc>
            </a:pPr>
            <a:endParaRPr sz="1200" b="1" i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5" name="Google Shape;105;p17"/>
          <p:cNvSpPr txBox="1"/>
          <p:nvPr/>
        </p:nvSpPr>
        <p:spPr>
          <a:xfrm>
            <a:off x="7285070" y="751498"/>
            <a:ext cx="1824684" cy="1138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1" dirty="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D8171D-EA22-EC2A-08B6-FD1BD77D41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137112" y="1597965"/>
            <a:ext cx="3603829" cy="25046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7497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241325" y="319925"/>
            <a:ext cx="2874300" cy="1031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36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GeoNetSee </a:t>
            </a:r>
            <a:endParaRPr sz="3600" b="1" dirty="0">
              <a:solidFill>
                <a:srgbClr val="57B7A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3600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numbers</a:t>
            </a:r>
            <a:endParaRPr sz="3600" b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5032750" y="1134475"/>
            <a:ext cx="3703500" cy="559500"/>
          </a:xfrm>
          <a:prstGeom prst="roundRect">
            <a:avLst>
              <a:gd name="adj" fmla="val 50000"/>
            </a:avLst>
          </a:prstGeom>
          <a:solidFill>
            <a:srgbClr val="70B5A8"/>
          </a:solidFill>
          <a:ln>
            <a:noFill/>
          </a:ln>
        </p:spPr>
        <p:txBody>
          <a:bodyPr spcFirstLastPara="1" wrap="square" lIns="91425" tIns="91425" rIns="825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u" sz="12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Interreg funding:</a:t>
            </a:r>
            <a:r>
              <a:rPr lang="hu" sz="12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1.433.024 EUR</a:t>
            </a:r>
            <a:endParaRPr sz="12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4208325" y="1949050"/>
            <a:ext cx="4528200" cy="559500"/>
          </a:xfrm>
          <a:prstGeom prst="roundRect">
            <a:avLst>
              <a:gd name="adj" fmla="val 50000"/>
            </a:avLst>
          </a:prstGeom>
          <a:solidFill>
            <a:srgbClr val="57B7A8"/>
          </a:solidFill>
          <a:ln>
            <a:noFill/>
          </a:ln>
        </p:spPr>
        <p:txBody>
          <a:bodyPr spcFirstLastPara="1" wrap="square" lIns="91425" tIns="91425" rIns="305425" bIns="914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u" sz="12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Project duration: </a:t>
            </a:r>
            <a:r>
              <a:rPr lang="hu" sz="12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January 2024 – June 2026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3420800" y="2711125"/>
            <a:ext cx="5316000" cy="559500"/>
          </a:xfrm>
          <a:prstGeom prst="roundRect">
            <a:avLst>
              <a:gd name="adj" fmla="val 50000"/>
            </a:avLst>
          </a:prstGeom>
          <a:solidFill>
            <a:srgbClr val="345D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Lead partner: </a:t>
            </a:r>
            <a:r>
              <a:rPr lang="hu" sz="12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School of Electrical Engineering, University of Belgrade</a:t>
            </a:r>
            <a:endParaRPr sz="12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2625968" y="3473188"/>
            <a:ext cx="6189785" cy="559500"/>
          </a:xfrm>
          <a:prstGeom prst="roundRect">
            <a:avLst>
              <a:gd name="adj" fmla="val 50000"/>
            </a:avLst>
          </a:prstGeom>
          <a:solidFill>
            <a:srgbClr val="1A4343"/>
          </a:solidFill>
          <a:ln>
            <a:noFill/>
          </a:ln>
        </p:spPr>
        <p:txBody>
          <a:bodyPr spcFirstLastPara="1" wrap="square" lIns="91425" tIns="91425" rIns="616550" bIns="914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u" sz="12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14 Project Partners + 12 Associate Partners across 9 Danube countries</a:t>
            </a:r>
            <a:endParaRPr sz="120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5861998" y="319925"/>
            <a:ext cx="2874300" cy="559500"/>
          </a:xfrm>
          <a:prstGeom prst="roundRect">
            <a:avLst>
              <a:gd name="adj" fmla="val 50000"/>
            </a:avLst>
          </a:prstGeom>
          <a:solidFill>
            <a:srgbClr val="94C7BE"/>
          </a:solidFill>
          <a:ln>
            <a:noFill/>
          </a:ln>
        </p:spPr>
        <p:txBody>
          <a:bodyPr spcFirstLastPara="1" wrap="square" lIns="91425" tIns="91425" rIns="194900" bIns="914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u" sz="12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Project budget: </a:t>
            </a:r>
            <a:r>
              <a:rPr lang="hu" sz="12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1.791.280 EUR</a:t>
            </a:r>
            <a:endParaRPr sz="12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/>
          <p:nvPr/>
        </p:nvSpPr>
        <p:spPr>
          <a:xfrm>
            <a:off x="241325" y="319925"/>
            <a:ext cx="3147918" cy="1091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36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GeoNetSee </a:t>
            </a:r>
            <a:r>
              <a:rPr lang="hu" sz="3600" b="1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relevance</a:t>
            </a:r>
            <a:r>
              <a:rPr lang="hu" sz="3600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3600" b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Google Shape;121;p18">
            <a:extLst>
              <a:ext uri="{FF2B5EF4-FFF2-40B4-BE49-F238E27FC236}">
                <a16:creationId xmlns:a16="http://schemas.microsoft.com/office/drawing/2014/main" id="{278B42AD-29B8-0486-407F-BABF42D1C1A2}"/>
              </a:ext>
            </a:extLst>
          </p:cNvPr>
          <p:cNvSpPr txBox="1"/>
          <p:nvPr/>
        </p:nvSpPr>
        <p:spPr>
          <a:xfrm>
            <a:off x="1739349" y="1494122"/>
            <a:ext cx="7404652" cy="14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Geohazards represent a growing threat</a:t>
            </a:r>
          </a:p>
          <a:p>
            <a:pPr marL="45720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Climate change, tectonics, and aging infrastructure increasing risks</a:t>
            </a:r>
          </a:p>
          <a:p>
            <a:pPr marL="45720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Landslides &amp; slope failures disrupt transport, safety, tourism, and economy</a:t>
            </a:r>
          </a:p>
          <a:p>
            <a:pPr marL="45720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Fragmented national systems call for transnational coordination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6E8E33-6805-8DDF-E5E7-8C7D52EDD615}"/>
              </a:ext>
            </a:extLst>
          </p:cNvPr>
          <p:cNvSpPr txBox="1"/>
          <p:nvPr/>
        </p:nvSpPr>
        <p:spPr>
          <a:xfrm>
            <a:off x="1739349" y="2971419"/>
            <a:ext cx="7099852" cy="1350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06500">
              <a:lnSpc>
                <a:spcPct val="150000"/>
              </a:lnSpc>
              <a:buClr>
                <a:schemeClr val="dk2"/>
              </a:buClr>
              <a:buSzPts val="1000"/>
            </a:pPr>
            <a:r>
              <a:rPr lang="en-US" b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GeoNetSee</a:t>
            </a: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 responds through:</a:t>
            </a:r>
          </a:p>
          <a:p>
            <a:pPr marL="45720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Application of cutting edge AI/IoT technologies;</a:t>
            </a:r>
          </a:p>
          <a:p>
            <a:pPr marL="45720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Real-time system of </a:t>
            </a:r>
            <a:r>
              <a:rPr lang="en-US" b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geosensors</a:t>
            </a: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 with the early warning functionality;</a:t>
            </a:r>
          </a:p>
          <a:p>
            <a:pPr marL="45720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Enabling transnational collaboration via the DCC.</a:t>
            </a:r>
          </a:p>
        </p:txBody>
      </p:sp>
    </p:spTree>
    <p:extLst>
      <p:ext uri="{BB962C8B-B14F-4D97-AF65-F5344CB8AC3E}">
        <p14:creationId xmlns:p14="http://schemas.microsoft.com/office/powerpoint/2010/main" val="3307595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/>
          <p:nvPr/>
        </p:nvSpPr>
        <p:spPr>
          <a:xfrm>
            <a:off x="241325" y="319925"/>
            <a:ext cx="2780171" cy="1588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36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GeoNetSee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3600" b="1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PA</a:t>
            </a:r>
            <a:r>
              <a:rPr lang="hu" sz="36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hu" sz="3600" b="1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Alignment</a:t>
            </a:r>
            <a:endParaRPr sz="3600" b="1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2" name="Google Shape;92;p16"/>
          <p:cNvSpPr txBox="1"/>
          <p:nvPr/>
        </p:nvSpPr>
        <p:spPr>
          <a:xfrm>
            <a:off x="3180521" y="677727"/>
            <a:ext cx="6079961" cy="318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PA7 – Knowledge Society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Strengthening advanced Research &amp; Innovation infrastructure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Enabling cross-border knowledge exchange and collaboration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dk2"/>
              </a:solidFill>
              <a:latin typeface="Open Sans"/>
              <a:ea typeface="Open Sans"/>
              <a:cs typeface="Open Sans"/>
            </a:endParaRPr>
          </a:p>
          <a:p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PA5 – Environmental Risks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Providing real-time geohazard monitoring for disaster risk reduction</a:t>
            </a:r>
          </a:p>
          <a:p>
            <a:endParaRPr lang="en-US" b="1" dirty="0">
              <a:solidFill>
                <a:schemeClr val="dk2"/>
              </a:solidFill>
              <a:latin typeface="Open Sans"/>
              <a:ea typeface="Open Sans"/>
              <a:cs typeface="Open Sans"/>
            </a:endParaRPr>
          </a:p>
          <a:p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 PA1B – Mobility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Enhancing safety through continuous monitoring of critical transport infrastructure</a:t>
            </a:r>
          </a:p>
          <a:p>
            <a:endParaRPr lang="en-US" b="1" dirty="0">
              <a:solidFill>
                <a:schemeClr val="dk2"/>
              </a:solidFill>
              <a:latin typeface="Open Sans"/>
              <a:ea typeface="Open Sans"/>
              <a:cs typeface="Open Sans"/>
            </a:endParaRPr>
          </a:p>
          <a:p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PA8 &amp; PA10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Fostering clustering of innovation actors and smart specialization synergies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Supporting strategic multi-level governance via the DCC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/>
          <p:nvPr/>
        </p:nvSpPr>
        <p:spPr>
          <a:xfrm>
            <a:off x="468923" y="1500641"/>
            <a:ext cx="7738185" cy="2123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3970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</a:pPr>
            <a:endParaRPr lang="en-US" dirty="0">
              <a:latin typeface="Open Sans"/>
              <a:ea typeface="Open Sans"/>
              <a:cs typeface="Open Sans"/>
              <a:sym typeface="Open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 Based on GNSS sensors &amp; AI for real-time landslide detection and terrain monitoring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 Predictive analytics using AI algorithms to anticipate ground movement and structural risk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 Integrated with EPOS to support pan-European geodynamic observation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 Pilot actions at 9 locations: 3 main &amp; 6 mini sites monitoring both natural and built environments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Built upon expertise from past EU projects: </a:t>
            </a:r>
            <a:r>
              <a:rPr lang="en-US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GIMS, </a:t>
            </a:r>
            <a:r>
              <a:rPr lang="en-US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GeoTwinn</a:t>
            </a:r>
            <a:r>
              <a:rPr lang="en-US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, </a:t>
            </a:r>
            <a:r>
              <a:rPr lang="en-US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safEarth</a:t>
            </a:r>
            <a:r>
              <a:rPr lang="en-US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, </a:t>
            </a:r>
            <a:r>
              <a:rPr lang="en-US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</a:rPr>
              <a:t>RESPONSa</a:t>
            </a:r>
            <a:endParaRPr lang="en-US" b="1" i="1" dirty="0">
              <a:solidFill>
                <a:schemeClr val="dk2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" name="Google Shape;60;p14">
            <a:extLst>
              <a:ext uri="{FF2B5EF4-FFF2-40B4-BE49-F238E27FC236}">
                <a16:creationId xmlns:a16="http://schemas.microsoft.com/office/drawing/2014/main" id="{C0D516A8-4799-CF44-0C7D-945EFB8AEB4B}"/>
              </a:ext>
            </a:extLst>
          </p:cNvPr>
          <p:cNvSpPr txBox="1"/>
          <p:nvPr/>
        </p:nvSpPr>
        <p:spPr>
          <a:xfrm>
            <a:off x="241325" y="319925"/>
            <a:ext cx="2829866" cy="1091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36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GeoNetSee </a:t>
            </a:r>
            <a:endParaRPr sz="3600" b="1" dirty="0">
              <a:solidFill>
                <a:srgbClr val="57B7A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Innovation</a:t>
            </a:r>
            <a:endParaRPr sz="3600" b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/>
          <p:nvPr/>
        </p:nvSpPr>
        <p:spPr>
          <a:xfrm>
            <a:off x="2442240" y="738556"/>
            <a:ext cx="6460435" cy="309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06500" lvl="0">
              <a:lnSpc>
                <a:spcPct val="150000"/>
              </a:lnSpc>
              <a:buClr>
                <a:schemeClr val="dk2"/>
              </a:buClr>
              <a:buSzPts val="1000"/>
            </a:pPr>
            <a:endParaRPr lang="en-US" dirty="0">
              <a:latin typeface="Open Sans"/>
              <a:ea typeface="Open Sans"/>
              <a:cs typeface="Open Sans"/>
              <a:sym typeface="Open Sans"/>
            </a:endParaRPr>
          </a:p>
          <a:p>
            <a:pPr marL="206500" lvl="0">
              <a:lnSpc>
                <a:spcPct val="150000"/>
              </a:lnSpc>
              <a:buClr>
                <a:schemeClr val="dk2"/>
              </a:buClr>
              <a:buSzPts val="1000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Strategy on Reducing the Innovation Gap in the Danube Region:</a:t>
            </a:r>
          </a:p>
          <a:p>
            <a:pPr marL="457200" lvl="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Cross-country mapping of innovation ecosystems</a:t>
            </a:r>
          </a:p>
          <a:p>
            <a:pPr marL="457200" lvl="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Identification of bottlenecks &amp; funding paths</a:t>
            </a:r>
          </a:p>
          <a:p>
            <a:pPr marL="206500" lvl="0">
              <a:lnSpc>
                <a:spcPct val="150000"/>
              </a:lnSpc>
              <a:buClr>
                <a:schemeClr val="dk2"/>
              </a:buClr>
              <a:buSzPts val="1000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Expected Impact:</a:t>
            </a:r>
          </a:p>
          <a:p>
            <a:pPr marL="457200" lvl="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Stronger policy alignment</a:t>
            </a:r>
          </a:p>
          <a:p>
            <a:pPr marL="457200" lvl="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Uptake of geodetic monitoring solutions</a:t>
            </a:r>
          </a:p>
          <a:p>
            <a:pPr marL="457200" lvl="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Better cross-border response</a:t>
            </a:r>
          </a:p>
          <a:p>
            <a:pPr marL="457200" lvl="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Resilience for infrastructure and citizens</a:t>
            </a:r>
          </a:p>
        </p:txBody>
      </p:sp>
      <p:sp>
        <p:nvSpPr>
          <p:cNvPr id="2" name="Google Shape;60;p14">
            <a:extLst>
              <a:ext uri="{FF2B5EF4-FFF2-40B4-BE49-F238E27FC236}">
                <a16:creationId xmlns:a16="http://schemas.microsoft.com/office/drawing/2014/main" id="{EF85A3E2-1A58-5694-992A-568235490922}"/>
              </a:ext>
            </a:extLst>
          </p:cNvPr>
          <p:cNvSpPr txBox="1"/>
          <p:nvPr/>
        </p:nvSpPr>
        <p:spPr>
          <a:xfrm>
            <a:off x="241325" y="319925"/>
            <a:ext cx="2829866" cy="1091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36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GeoNetSee </a:t>
            </a:r>
            <a:endParaRPr sz="3600" b="1" dirty="0">
              <a:solidFill>
                <a:srgbClr val="57B7A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Impact</a:t>
            </a:r>
            <a:endParaRPr sz="3600" b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638445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/>
          <p:nvPr/>
        </p:nvSpPr>
        <p:spPr>
          <a:xfrm>
            <a:off x="2442240" y="738556"/>
            <a:ext cx="6460435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06500" lvl="0">
              <a:lnSpc>
                <a:spcPct val="150000"/>
              </a:lnSpc>
              <a:buClr>
                <a:schemeClr val="dk2"/>
              </a:buClr>
              <a:buSzPts val="1000"/>
            </a:pPr>
            <a:endParaRPr lang="en-US" dirty="0">
              <a:latin typeface="Open Sans"/>
              <a:ea typeface="Open Sans"/>
              <a:cs typeface="Open Sans"/>
              <a:sym typeface="Open Sans"/>
            </a:endParaRPr>
          </a:p>
          <a:p>
            <a:pPr marL="206500" lvl="0">
              <a:lnSpc>
                <a:spcPct val="150000"/>
              </a:lnSpc>
              <a:buClr>
                <a:schemeClr val="dk2"/>
              </a:buClr>
              <a:buSzPts val="1000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☑️ Transnational &amp; Scalable</a:t>
            </a:r>
          </a:p>
          <a:p>
            <a:pPr marL="457200" lvl="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Works across borders, replicable in other macro-regions</a:t>
            </a:r>
          </a:p>
          <a:p>
            <a:pPr marL="206500" lvl="0">
              <a:lnSpc>
                <a:spcPct val="150000"/>
              </a:lnSpc>
              <a:buClr>
                <a:schemeClr val="dk2"/>
              </a:buClr>
              <a:buSzPts val="1000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☑️ Technological Pioneer</a:t>
            </a:r>
          </a:p>
          <a:p>
            <a:pPr marL="457200" lvl="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AI &amp; IoT for GNSS-based terrain monitoring</a:t>
            </a:r>
          </a:p>
          <a:p>
            <a:pPr marL="206500" lvl="0">
              <a:lnSpc>
                <a:spcPct val="150000"/>
              </a:lnSpc>
              <a:buClr>
                <a:schemeClr val="dk2"/>
              </a:buClr>
              <a:buSzPts val="1000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☑️ Institutional Legacy</a:t>
            </a:r>
          </a:p>
          <a:p>
            <a:pPr marL="457200" lvl="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DCC platform &amp; CORS networks continue after project end</a:t>
            </a:r>
          </a:p>
          <a:p>
            <a:pPr marL="206500" lvl="0">
              <a:lnSpc>
                <a:spcPct val="150000"/>
              </a:lnSpc>
              <a:buClr>
                <a:schemeClr val="dk2"/>
              </a:buClr>
              <a:buSzPts val="1000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☑️ Policy Uptake</a:t>
            </a:r>
          </a:p>
          <a:p>
            <a:pPr marL="457200" lvl="0" indent="-250700">
              <a:lnSpc>
                <a:spcPct val="150000"/>
              </a:lnSpc>
              <a:buClr>
                <a:schemeClr val="dk2"/>
              </a:buClr>
              <a:buSzPts val="1000"/>
              <a:buFont typeface="Open Sans"/>
              <a:buChar char="●"/>
            </a:pPr>
            <a:r>
              <a:rPr lang="en-US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Data feeds disaster risk strategies and smart infrastructure planning</a:t>
            </a:r>
          </a:p>
        </p:txBody>
      </p:sp>
      <p:sp>
        <p:nvSpPr>
          <p:cNvPr id="2" name="Google Shape;60;p14">
            <a:extLst>
              <a:ext uri="{FF2B5EF4-FFF2-40B4-BE49-F238E27FC236}">
                <a16:creationId xmlns:a16="http://schemas.microsoft.com/office/drawing/2014/main" id="{EF85A3E2-1A58-5694-992A-568235490922}"/>
              </a:ext>
            </a:extLst>
          </p:cNvPr>
          <p:cNvSpPr txBox="1"/>
          <p:nvPr/>
        </p:nvSpPr>
        <p:spPr>
          <a:xfrm>
            <a:off x="241325" y="319925"/>
            <a:ext cx="2829866" cy="1568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3600" b="1" dirty="0">
                <a:solidFill>
                  <a:srgbClr val="57B7A8"/>
                </a:solidFill>
                <a:latin typeface="Open Sans"/>
                <a:ea typeface="Open Sans"/>
                <a:cs typeface="Open Sans"/>
                <a:sym typeface="Open Sans"/>
              </a:rPr>
              <a:t>GeoNetSee </a:t>
            </a:r>
            <a:endParaRPr sz="3600" b="1" dirty="0">
              <a:solidFill>
                <a:srgbClr val="57B7A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beyond borders</a:t>
            </a:r>
            <a:endParaRPr sz="3600" b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5811823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553</Words>
  <Application>Microsoft Macintosh PowerPoint</Application>
  <PresentationFormat>On-screen Show (16:9)</PresentationFormat>
  <Paragraphs>96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Open Sans</vt:lpstr>
      <vt:lpstr>Open Sans ExtraBold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Kruna Ratkovic</cp:lastModifiedBy>
  <cp:revision>2</cp:revision>
  <dcterms:modified xsi:type="dcterms:W3CDTF">2025-06-04T21:51:01Z</dcterms:modified>
</cp:coreProperties>
</file>