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3"/>
  </p:notesMasterIdLst>
  <p:sldIdLst>
    <p:sldId id="256" r:id="rId2"/>
    <p:sldId id="257" r:id="rId3"/>
    <p:sldId id="266" r:id="rId4"/>
    <p:sldId id="267" r:id="rId5"/>
    <p:sldId id="268" r:id="rId6"/>
    <p:sldId id="259" r:id="rId7"/>
    <p:sldId id="260" r:id="rId8"/>
    <p:sldId id="264" r:id="rId9"/>
    <p:sldId id="269" r:id="rId10"/>
    <p:sldId id="271" r:id="rId11"/>
    <p:sldId id="28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" y="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E23D48-5901-45A0-AA3F-C49A0C26A57E}" type="datetimeFigureOut">
              <a:rPr lang="sl-SI" smtClean="0"/>
              <a:t>6. 06. 2025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4F6B11-832A-48AB-8991-40291858B1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33875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err="1"/>
              <a:t>For</a:t>
            </a:r>
            <a:r>
              <a:rPr lang="sl-SI" dirty="0"/>
              <a:t> Maribor, the </a:t>
            </a:r>
            <a:r>
              <a:rPr lang="sl-SI" dirty="0" err="1"/>
              <a:t>coordinator</a:t>
            </a:r>
            <a:r>
              <a:rPr lang="sl-SI" dirty="0"/>
              <a:t> is Prof. Dr. Tomaž Kern, </a:t>
            </a:r>
            <a:r>
              <a:rPr lang="sl-SI" dirty="0" err="1"/>
              <a:t>member</a:t>
            </a:r>
            <a:r>
              <a:rPr lang="sl-SI" dirty="0"/>
              <a:t> of EUSDR PA7 and PA8 </a:t>
            </a:r>
            <a:r>
              <a:rPr lang="sl-SI" dirty="0" err="1"/>
              <a:t>Steering</a:t>
            </a:r>
            <a:r>
              <a:rPr lang="sl-SI" dirty="0"/>
              <a:t> </a:t>
            </a:r>
            <a:r>
              <a:rPr lang="sl-SI" dirty="0" err="1"/>
              <a:t>Group</a:t>
            </a:r>
            <a:r>
              <a:rPr lang="sl-SI" dirty="0"/>
              <a:t>. He </a:t>
            </a:r>
            <a:r>
              <a:rPr lang="sl-SI" dirty="0" err="1"/>
              <a:t>will</a:t>
            </a:r>
            <a:r>
              <a:rPr lang="sl-SI" dirty="0"/>
              <a:t> be </a:t>
            </a:r>
            <a:r>
              <a:rPr lang="sl-SI" dirty="0" err="1"/>
              <a:t>supported</a:t>
            </a:r>
            <a:r>
              <a:rPr lang="sl-SI" dirty="0"/>
              <a:t> </a:t>
            </a:r>
            <a:r>
              <a:rPr lang="sl-SI" dirty="0" err="1"/>
              <a:t>by</a:t>
            </a:r>
            <a:r>
              <a:rPr lang="sl-SI" dirty="0"/>
              <a:t> 4 </a:t>
            </a:r>
            <a:r>
              <a:rPr lang="sl-SI" dirty="0" err="1"/>
              <a:t>staff</a:t>
            </a:r>
            <a:r>
              <a:rPr lang="sl-SI" dirty="0"/>
              <a:t> </a:t>
            </a:r>
            <a:r>
              <a:rPr lang="sl-SI" dirty="0" err="1"/>
              <a:t>members</a:t>
            </a:r>
            <a:r>
              <a:rPr lang="sl-SI" dirty="0"/>
              <a:t> of </a:t>
            </a:r>
            <a:r>
              <a:rPr lang="sl-SI" dirty="0" err="1"/>
              <a:t>Faculty</a:t>
            </a:r>
            <a:r>
              <a:rPr lang="sl-SI" dirty="0"/>
              <a:t> of </a:t>
            </a:r>
            <a:r>
              <a:rPr lang="sl-SI" dirty="0" err="1"/>
              <a:t>Organisational</a:t>
            </a:r>
            <a:r>
              <a:rPr lang="sl-SI" dirty="0"/>
              <a:t> </a:t>
            </a:r>
            <a:r>
              <a:rPr lang="sl-SI" dirty="0" err="1"/>
              <a:t>Sciences</a:t>
            </a:r>
            <a:r>
              <a:rPr lang="sl-SI" dirty="0"/>
              <a:t> in Kranj.</a:t>
            </a:r>
          </a:p>
          <a:p>
            <a:r>
              <a:rPr lang="sl-SI" dirty="0" err="1"/>
              <a:t>For</a:t>
            </a:r>
            <a:r>
              <a:rPr lang="sl-SI" dirty="0"/>
              <a:t> Novi Sad, the </a:t>
            </a:r>
            <a:r>
              <a:rPr lang="sl-SI" dirty="0" err="1"/>
              <a:t>main</a:t>
            </a:r>
            <a:r>
              <a:rPr lang="sl-SI" dirty="0"/>
              <a:t> </a:t>
            </a:r>
            <a:r>
              <a:rPr lang="sl-SI" dirty="0" err="1"/>
              <a:t>contact</a:t>
            </a:r>
            <a:r>
              <a:rPr lang="sl-SI" dirty="0"/>
              <a:t> person is Prof. Dr. Miroslav </a:t>
            </a:r>
            <a:r>
              <a:rPr lang="sl-SI" dirty="0" err="1"/>
              <a:t>Vesković</a:t>
            </a:r>
            <a:r>
              <a:rPr lang="sl-SI" dirty="0"/>
              <a:t>, </a:t>
            </a:r>
            <a:r>
              <a:rPr lang="sl-SI" dirty="0" err="1"/>
              <a:t>former</a:t>
            </a:r>
            <a:r>
              <a:rPr lang="sl-SI" dirty="0"/>
              <a:t> rector of University of Novi sad and President of EUSDR PA7 </a:t>
            </a:r>
            <a:r>
              <a:rPr lang="sl-SI" dirty="0" err="1"/>
              <a:t>Steering</a:t>
            </a:r>
            <a:r>
              <a:rPr lang="sl-SI" dirty="0"/>
              <a:t> </a:t>
            </a:r>
            <a:r>
              <a:rPr lang="sl-SI" dirty="0" err="1"/>
              <a:t>Group</a:t>
            </a:r>
            <a:r>
              <a:rPr lang="sl-SI" dirty="0"/>
              <a:t> and JRC </a:t>
            </a:r>
            <a:r>
              <a:rPr lang="sl-SI" dirty="0" err="1"/>
              <a:t>staff</a:t>
            </a:r>
            <a:r>
              <a:rPr lang="sl-SI" dirty="0"/>
              <a:t> </a:t>
            </a:r>
            <a:r>
              <a:rPr lang="sl-SI" dirty="0" err="1"/>
              <a:t>member</a:t>
            </a:r>
            <a:r>
              <a:rPr lang="sl-SI" dirty="0"/>
              <a:t> </a:t>
            </a:r>
            <a:r>
              <a:rPr lang="sl-SI" dirty="0" err="1"/>
              <a:t>for</a:t>
            </a:r>
            <a:r>
              <a:rPr lang="sl-SI" dirty="0"/>
              <a:t> </a:t>
            </a:r>
            <a:r>
              <a:rPr lang="sl-SI" dirty="0" err="1"/>
              <a:t>macro-regional</a:t>
            </a:r>
            <a:r>
              <a:rPr lang="sl-SI" dirty="0"/>
              <a:t> </a:t>
            </a:r>
            <a:r>
              <a:rPr lang="sl-SI" dirty="0" err="1"/>
              <a:t>policies</a:t>
            </a:r>
            <a:r>
              <a:rPr lang="sl-SI" dirty="0"/>
              <a:t>. He </a:t>
            </a:r>
            <a:r>
              <a:rPr lang="sl-SI" dirty="0" err="1"/>
              <a:t>will</a:t>
            </a:r>
            <a:r>
              <a:rPr lang="sl-SI" dirty="0"/>
              <a:t> be </a:t>
            </a:r>
            <a:r>
              <a:rPr lang="sl-SI" dirty="0" err="1"/>
              <a:t>supported</a:t>
            </a:r>
            <a:r>
              <a:rPr lang="sl-SI" dirty="0"/>
              <a:t> </a:t>
            </a:r>
            <a:r>
              <a:rPr lang="sl-SI" dirty="0" err="1"/>
              <a:t>by</a:t>
            </a:r>
            <a:r>
              <a:rPr lang="sl-SI" dirty="0"/>
              <a:t> Prof. Dr. Miran Martinov and Đorđe Đatkov </a:t>
            </a:r>
            <a:r>
              <a:rPr lang="sl-SI" dirty="0" err="1"/>
              <a:t>from</a:t>
            </a:r>
            <a:r>
              <a:rPr lang="sl-SI" dirty="0"/>
              <a:t> </a:t>
            </a:r>
            <a:r>
              <a:rPr lang="sl-SI" dirty="0" err="1"/>
              <a:t>Faculty</a:t>
            </a:r>
            <a:r>
              <a:rPr lang="sl-SI" dirty="0"/>
              <a:t> of </a:t>
            </a:r>
            <a:r>
              <a:rPr lang="sl-SI" dirty="0" err="1"/>
              <a:t>Technical</a:t>
            </a:r>
            <a:r>
              <a:rPr lang="sl-SI" dirty="0"/>
              <a:t> </a:t>
            </a:r>
            <a:r>
              <a:rPr lang="sl-SI" dirty="0" err="1"/>
              <a:t>Sciences</a:t>
            </a:r>
            <a:r>
              <a:rPr lang="sl-SI" dirty="0"/>
              <a:t> of University of Novi Sad.</a:t>
            </a:r>
          </a:p>
          <a:p>
            <a:r>
              <a:rPr lang="sl-SI" dirty="0" err="1"/>
              <a:t>For</a:t>
            </a:r>
            <a:r>
              <a:rPr lang="sl-SI" dirty="0"/>
              <a:t> </a:t>
            </a:r>
            <a:r>
              <a:rPr lang="sl-SI" dirty="0" err="1"/>
              <a:t>Steinbeis</a:t>
            </a:r>
            <a:r>
              <a:rPr lang="sl-SI" dirty="0"/>
              <a:t> 2i </a:t>
            </a:r>
            <a:r>
              <a:rPr lang="sl-SI" dirty="0" err="1"/>
              <a:t>GmbH</a:t>
            </a:r>
            <a:r>
              <a:rPr lang="sl-SI" dirty="0"/>
              <a:t>, the </a:t>
            </a:r>
            <a:r>
              <a:rPr lang="sl-SI" dirty="0" err="1"/>
              <a:t>coordinator</a:t>
            </a:r>
            <a:r>
              <a:rPr lang="sl-SI" dirty="0"/>
              <a:t> is </a:t>
            </a:r>
            <a:r>
              <a:rPr lang="sl-SI"/>
              <a:t>Miljana Čosić.</a:t>
            </a:r>
            <a:endParaRPr lang="sl-SI" dirty="0"/>
          </a:p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4F6B11-832A-48AB-8991-40291858B13B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39701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6/6/2025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6/6/2025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6/6/2025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6/6/2025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6/6/2025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mladen.kraljic@um.si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Slika 13">
            <a:extLst>
              <a:ext uri="{FF2B5EF4-FFF2-40B4-BE49-F238E27FC236}">
                <a16:creationId xmlns:a16="http://schemas.microsoft.com/office/drawing/2014/main" id="{D237F545-8810-9BCC-32B2-798F135347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1467" y="4309649"/>
            <a:ext cx="1170533" cy="89741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ABFB3B9A-3C24-BFC5-6393-A742D7BB8C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l-SI" b="1" dirty="0" err="1"/>
              <a:t>ForeDanube</a:t>
            </a:r>
            <a:br>
              <a:rPr lang="sl-SI" dirty="0"/>
            </a:br>
            <a:r>
              <a:rPr lang="en-US" dirty="0"/>
              <a:t>Foresight for Danube Region's future-oriented</a:t>
            </a:r>
            <a:br>
              <a:rPr lang="en-US" dirty="0"/>
            </a:br>
            <a:r>
              <a:rPr lang="en-US" dirty="0"/>
              <a:t>Competitive Planning</a:t>
            </a:r>
            <a:endParaRPr lang="sl-SI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CA12165-7E51-62B1-D6F0-820B82E9AC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sl-SI" dirty="0" err="1"/>
              <a:t>Kick-Off</a:t>
            </a:r>
            <a:r>
              <a:rPr lang="sl-SI" dirty="0"/>
              <a:t> </a:t>
            </a:r>
            <a:r>
              <a:rPr lang="sl-SI" dirty="0" err="1"/>
              <a:t>Event</a:t>
            </a:r>
            <a:r>
              <a:rPr lang="sl-SI" dirty="0"/>
              <a:t>, MS </a:t>
            </a:r>
            <a:r>
              <a:rPr lang="sl-SI" dirty="0" err="1"/>
              <a:t>Teams</a:t>
            </a:r>
            <a:endParaRPr lang="en-GB" dirty="0"/>
          </a:p>
          <a:p>
            <a:pPr algn="ctr"/>
            <a:r>
              <a:rPr lang="en-GB" dirty="0"/>
              <a:t>December </a:t>
            </a:r>
            <a:r>
              <a:rPr lang="sl-SI" dirty="0"/>
              <a:t>13th</a:t>
            </a:r>
            <a:r>
              <a:rPr lang="en-GB" dirty="0"/>
              <a:t>, 2024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5018C152-CB4F-F9EC-43CA-F163964993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76944" y="811430"/>
            <a:ext cx="2915056" cy="960149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6E6D030E-31D5-2982-BB02-B62DC5D4CA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21467" y="1877734"/>
            <a:ext cx="1170533" cy="670618"/>
          </a:xfrm>
          <a:prstGeom prst="rect">
            <a:avLst/>
          </a:prstGeom>
        </p:spPr>
      </p:pic>
      <p:pic>
        <p:nvPicPr>
          <p:cNvPr id="16" name="Slika 15">
            <a:extLst>
              <a:ext uri="{FF2B5EF4-FFF2-40B4-BE49-F238E27FC236}">
                <a16:creationId xmlns:a16="http://schemas.microsoft.com/office/drawing/2014/main" id="{C2B53636-A0E0-875F-5A4C-6D438024438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76944" y="3136106"/>
            <a:ext cx="1952627" cy="585788"/>
          </a:xfrm>
          <a:prstGeom prst="rect">
            <a:avLst/>
          </a:prstGeom>
        </p:spPr>
      </p:pic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57AC14E3-45D3-9994-7E85-385C888B4B22}"/>
              </a:ext>
            </a:extLst>
          </p:cNvPr>
          <p:cNvSpPr txBox="1"/>
          <p:nvPr/>
        </p:nvSpPr>
        <p:spPr>
          <a:xfrm>
            <a:off x="9406647" y="1984443"/>
            <a:ext cx="994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err="1"/>
              <a:t>Partners</a:t>
            </a:r>
            <a:endParaRPr lang="sl-SI" dirty="0"/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B070D68C-CAFE-6122-BDF7-A996E8B8EDCF}"/>
              </a:ext>
            </a:extLst>
          </p:cNvPr>
          <p:cNvSpPr txBox="1"/>
          <p:nvPr/>
        </p:nvSpPr>
        <p:spPr>
          <a:xfrm>
            <a:off x="9406647" y="5584646"/>
            <a:ext cx="2478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Project no. DRP0401011</a:t>
            </a:r>
          </a:p>
        </p:txBody>
      </p:sp>
    </p:spTree>
    <p:extLst>
      <p:ext uri="{BB962C8B-B14F-4D97-AF65-F5344CB8AC3E}">
        <p14:creationId xmlns:p14="http://schemas.microsoft.com/office/powerpoint/2010/main" val="2750341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3CD0F-29FF-7AE7-3514-F1A47538A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F257A17-DFC6-0D8E-BC22-615951FD0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046872" cy="4601183"/>
          </a:xfrm>
        </p:spPr>
        <p:txBody>
          <a:bodyPr/>
          <a:lstStyle/>
          <a:p>
            <a:r>
              <a:rPr lang="sl-SI" sz="4400" dirty="0" err="1"/>
              <a:t>ForeDanube</a:t>
            </a:r>
            <a:br>
              <a:rPr lang="sl-SI" sz="4400" dirty="0"/>
            </a:br>
            <a:r>
              <a:rPr lang="sl-SI" dirty="0"/>
              <a:t> </a:t>
            </a:r>
            <a:br>
              <a:rPr lang="sl-SI" dirty="0"/>
            </a:br>
            <a:r>
              <a:rPr lang="sl-SI" dirty="0" err="1"/>
              <a:t>Finances</a:t>
            </a:r>
            <a:r>
              <a:rPr lang="sl-SI" dirty="0"/>
              <a:t> </a:t>
            </a:r>
          </a:p>
        </p:txBody>
      </p:sp>
      <p:graphicFrame>
        <p:nvGraphicFramePr>
          <p:cNvPr id="6" name="Označba mesta vsebine 5">
            <a:extLst>
              <a:ext uri="{FF2B5EF4-FFF2-40B4-BE49-F238E27FC236}">
                <a16:creationId xmlns:a16="http://schemas.microsoft.com/office/drawing/2014/main" id="{394F16DC-D026-D879-3D1C-C3912A73CA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8105549"/>
              </p:ext>
            </p:extLst>
          </p:nvPr>
        </p:nvGraphicFramePr>
        <p:xfrm>
          <a:off x="3729162" y="2194560"/>
          <a:ext cx="7752521" cy="2949940"/>
        </p:xfrm>
        <a:graphic>
          <a:graphicData uri="http://schemas.openxmlformats.org/drawingml/2006/table">
            <a:tbl>
              <a:tblPr/>
              <a:tblGrid>
                <a:gridCol w="2415274">
                  <a:extLst>
                    <a:ext uri="{9D8B030D-6E8A-4147-A177-3AD203B41FA5}">
                      <a16:colId xmlns:a16="http://schemas.microsoft.com/office/drawing/2014/main" val="1340974012"/>
                    </a:ext>
                  </a:extLst>
                </a:gridCol>
                <a:gridCol w="2170368">
                  <a:extLst>
                    <a:ext uri="{9D8B030D-6E8A-4147-A177-3AD203B41FA5}">
                      <a16:colId xmlns:a16="http://schemas.microsoft.com/office/drawing/2014/main" val="3259857633"/>
                    </a:ext>
                  </a:extLst>
                </a:gridCol>
                <a:gridCol w="861392">
                  <a:extLst>
                    <a:ext uri="{9D8B030D-6E8A-4147-A177-3AD203B41FA5}">
                      <a16:colId xmlns:a16="http://schemas.microsoft.com/office/drawing/2014/main" val="14212279"/>
                    </a:ext>
                  </a:extLst>
                </a:gridCol>
                <a:gridCol w="515145">
                  <a:extLst>
                    <a:ext uri="{9D8B030D-6E8A-4147-A177-3AD203B41FA5}">
                      <a16:colId xmlns:a16="http://schemas.microsoft.com/office/drawing/2014/main" val="947264965"/>
                    </a:ext>
                  </a:extLst>
                </a:gridCol>
                <a:gridCol w="1275197">
                  <a:extLst>
                    <a:ext uri="{9D8B030D-6E8A-4147-A177-3AD203B41FA5}">
                      <a16:colId xmlns:a16="http://schemas.microsoft.com/office/drawing/2014/main" val="3664945137"/>
                    </a:ext>
                  </a:extLst>
                </a:gridCol>
                <a:gridCol w="515145">
                  <a:extLst>
                    <a:ext uri="{9D8B030D-6E8A-4147-A177-3AD203B41FA5}">
                      <a16:colId xmlns:a16="http://schemas.microsoft.com/office/drawing/2014/main" val="940948120"/>
                    </a:ext>
                  </a:extLst>
                </a:gridCol>
              </a:tblGrid>
              <a:tr h="294994"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DRP0401011 - ForeDanube - V1.0 - 2024/03/29 - 07:46:40</a:t>
                      </a:r>
                    </a:p>
                  </a:txBody>
                  <a:tcPr marL="5976" marR="5976" marT="59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976" marR="5976" marT="59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976" marR="5976" marT="59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976" marR="5976" marT="59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976" marR="5976" marT="59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976" marR="5976" marT="59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362466"/>
                  </a:ext>
                </a:extLst>
              </a:tr>
              <a:tr h="294994"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Partner budget overview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976" marR="5976" marT="59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976" marR="5976" marT="59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976" marR="5976" marT="59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976" marR="5976" marT="59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976" marR="5976" marT="59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5987968"/>
                  </a:ext>
                </a:extLst>
              </a:tr>
              <a:tr h="294994"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Partner number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Name of the organisation in english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Cost category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Flat Rate %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 amount of cost category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628288"/>
                  </a:ext>
                </a:extLst>
              </a:tr>
              <a:tr h="294994"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LP1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University of Maribor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Staff costs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30.000,00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30.000,00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2141230"/>
                  </a:ext>
                </a:extLst>
              </a:tr>
              <a:tr h="294994"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LP1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University of Maribor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Other costs flat rate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40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0,00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12.000,00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127726"/>
                  </a:ext>
                </a:extLst>
              </a:tr>
              <a:tr h="294994"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PP2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Faculty of Technical Sciences University of Novi Sad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Staff costs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29.900,00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29.900,00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104227"/>
                  </a:ext>
                </a:extLst>
              </a:tr>
              <a:tr h="294994"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PP2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Faculty of Technical Sciences University of Novi Sad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Other costs flat rate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40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0,00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11.960,00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590862"/>
                  </a:ext>
                </a:extLst>
              </a:tr>
              <a:tr h="294994"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PP3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Sreinbeis 2i GmbH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Staff costs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29.300,00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29.300,00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31367"/>
                  </a:ext>
                </a:extLst>
              </a:tr>
              <a:tr h="294994"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PP3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Sreinbeis 2i GmbH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Other costs flat rate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40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0,00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11.720,00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845931"/>
                  </a:ext>
                </a:extLst>
              </a:tr>
              <a:tr h="294994"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124.880,00</a:t>
                      </a:r>
                    </a:p>
                  </a:txBody>
                  <a:tcPr marL="5976" marR="5976" marT="597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8489820"/>
                  </a:ext>
                </a:extLst>
              </a:tr>
            </a:tbl>
          </a:graphicData>
        </a:graphic>
      </p:graphicFrame>
      <p:pic>
        <p:nvPicPr>
          <p:cNvPr id="4" name="Slika 3">
            <a:extLst>
              <a:ext uri="{FF2B5EF4-FFF2-40B4-BE49-F238E27FC236}">
                <a16:creationId xmlns:a16="http://schemas.microsoft.com/office/drawing/2014/main" id="{FDE7A378-3E7B-CAF3-97CE-D0BF705FC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29467"/>
            <a:ext cx="3443591" cy="1138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694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F8532B-6A36-5C5D-C24F-7EEF2AD8F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59D977-8E64-9324-E78E-F7483DD37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046872" cy="4601183"/>
          </a:xfrm>
        </p:spPr>
        <p:txBody>
          <a:bodyPr/>
          <a:lstStyle/>
          <a:p>
            <a:r>
              <a:rPr lang="sl-SI" sz="4400" dirty="0" err="1"/>
              <a:t>ForeDanube</a:t>
            </a:r>
            <a:br>
              <a:rPr lang="sl-SI" sz="4400" dirty="0"/>
            </a:br>
            <a:r>
              <a:rPr lang="sl-SI" dirty="0"/>
              <a:t> </a:t>
            </a:r>
            <a:br>
              <a:rPr lang="sl-SI" dirty="0"/>
            </a:br>
            <a:r>
              <a:rPr lang="sl-SI" dirty="0" err="1"/>
              <a:t>Thank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!</a:t>
            </a:r>
            <a:br>
              <a:rPr lang="sl-SI" dirty="0"/>
            </a:br>
            <a:r>
              <a:rPr lang="sl-SI" dirty="0" err="1"/>
              <a:t>Questions</a:t>
            </a:r>
            <a:r>
              <a:rPr lang="sl-SI" dirty="0"/>
              <a:t>? 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B63C6F34-C9EC-9974-A353-B550D4744C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29467"/>
            <a:ext cx="3443591" cy="1138257"/>
          </a:xfrm>
          <a:prstGeom prst="rect">
            <a:avLst/>
          </a:prstGeom>
        </p:spPr>
      </p:pic>
      <p:sp>
        <p:nvSpPr>
          <p:cNvPr id="5" name="TextBox 5">
            <a:extLst>
              <a:ext uri="{FF2B5EF4-FFF2-40B4-BE49-F238E27FC236}">
                <a16:creationId xmlns:a16="http://schemas.microsoft.com/office/drawing/2014/main" id="{C72C7A69-E8E8-9614-7422-8C2C9DFFB18D}"/>
              </a:ext>
            </a:extLst>
          </p:cNvPr>
          <p:cNvSpPr txBox="1"/>
          <p:nvPr/>
        </p:nvSpPr>
        <p:spPr>
          <a:xfrm>
            <a:off x="4188814" y="658622"/>
            <a:ext cx="6311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1" i="0" u="none" strike="noStrike" kern="1200" cap="none" spc="0" normalizeH="0" baseline="0" noProof="0" dirty="0">
              <a:ln>
                <a:noFill/>
              </a:ln>
              <a:solidFill>
                <a:srgbClr val="2B55AA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1" i="0" u="none" strike="noStrike" kern="1200" cap="none" spc="0" normalizeH="0" baseline="0" noProof="0" dirty="0">
              <a:ln>
                <a:noFill/>
              </a:ln>
              <a:solidFill>
                <a:srgbClr val="2B55AA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2115FAE3-52ED-34CF-83FF-D022E8ABC7D5}"/>
              </a:ext>
            </a:extLst>
          </p:cNvPr>
          <p:cNvSpPr txBox="1">
            <a:spLocks/>
          </p:cNvSpPr>
          <p:nvPr/>
        </p:nvSpPr>
        <p:spPr>
          <a:xfrm>
            <a:off x="3443591" y="2091011"/>
            <a:ext cx="8387950" cy="4037522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rgbClr val="003399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371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6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/>
                <a:ea typeface="+mj-ea"/>
                <a:cs typeface="+mj-cs"/>
              </a:rPr>
              <a:t>Coordinator: Assist. Prof. Dr. Dušan Mežnar</a:t>
            </a:r>
            <a:br>
              <a:rPr kumimoji="0" lang="hu-HU" sz="1600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/>
                <a:ea typeface="+mj-ea"/>
                <a:cs typeface="+mj-cs"/>
              </a:rPr>
            </a:br>
            <a:br>
              <a:rPr kumimoji="0" lang="hu-HU" sz="1600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/>
                <a:ea typeface="+mj-ea"/>
                <a:cs typeface="+mj-cs"/>
              </a:rPr>
            </a:br>
            <a:r>
              <a:rPr kumimoji="0" lang="hu-HU" sz="1600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/>
                <a:ea typeface="+mj-ea"/>
                <a:cs typeface="+mj-cs"/>
              </a:rPr>
              <a:t>Faculty of Organisational Sciences of the University of Maribor</a:t>
            </a:r>
          </a:p>
          <a:p>
            <a:pPr marL="0" marR="0" lvl="0" indent="0" algn="l" defTabSz="1371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600" b="0" dirty="0">
                <a:latin typeface="Open Sans"/>
              </a:rPr>
              <a:t>Kidričeva c. 55a, 4000 Kranj, Slovenia</a:t>
            </a:r>
          </a:p>
          <a:p>
            <a:pPr marL="0" marR="0" lvl="0" indent="0" algn="l" defTabSz="1371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600" b="0">
                <a:latin typeface="Open Sans"/>
              </a:rPr>
              <a:t>dusan.meznar</a:t>
            </a:r>
            <a:r>
              <a:rPr kumimoji="0" lang="hu-HU" sz="1600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/>
                <a:ea typeface="+mj-ea"/>
                <a:cs typeface="+mj-cs"/>
              </a:rPr>
              <a:t>@um.si</a:t>
            </a:r>
            <a:br>
              <a:rPr kumimoji="0" lang="hu-HU" sz="1600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/>
                <a:ea typeface="+mj-ea"/>
                <a:cs typeface="+mj-cs"/>
              </a:rPr>
            </a:br>
            <a:br>
              <a:rPr kumimoji="0" lang="hu-HU" sz="1600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/>
                <a:ea typeface="+mj-ea"/>
                <a:cs typeface="+mj-cs"/>
              </a:rPr>
            </a:br>
            <a:br>
              <a:rPr kumimoji="0" lang="hu-HU" sz="1600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/>
                <a:ea typeface="+mj-ea"/>
                <a:cs typeface="+mj-cs"/>
              </a:rPr>
            </a:br>
            <a:br>
              <a:rPr kumimoji="0" lang="hu-HU" sz="1600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/>
                <a:ea typeface="+mj-ea"/>
                <a:cs typeface="+mj-cs"/>
              </a:rPr>
            </a:br>
            <a:r>
              <a:rPr kumimoji="0" lang="hu-HU" sz="1600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/>
                <a:ea typeface="+mj-ea"/>
                <a:cs typeface="+mj-cs"/>
              </a:rPr>
              <a:t>Administrative support: </a:t>
            </a:r>
            <a:r>
              <a:rPr lang="hu-HU" sz="1600" dirty="0">
                <a:latin typeface="Open Sans"/>
              </a:rPr>
              <a:t>M</a:t>
            </a:r>
            <a:r>
              <a:rPr kumimoji="0" lang="hu-HU" sz="16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/>
                <a:ea typeface="+mj-ea"/>
                <a:cs typeface="+mj-cs"/>
              </a:rPr>
              <a:t>laden Kraljić</a:t>
            </a:r>
            <a:br>
              <a:rPr kumimoji="0" lang="hu-HU" sz="1600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/>
                <a:ea typeface="+mj-ea"/>
                <a:cs typeface="+mj-cs"/>
              </a:rPr>
            </a:br>
            <a:r>
              <a:rPr kumimoji="0" lang="hu-HU" sz="1600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/>
                <a:ea typeface="+mj-ea"/>
                <a:cs typeface="+mj-cs"/>
              </a:rPr>
              <a:t>University of Maribor</a:t>
            </a:r>
          </a:p>
          <a:p>
            <a:pPr marL="0" marR="0" lvl="0" indent="0" algn="l" defTabSz="1371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600" b="0" dirty="0">
                <a:latin typeface="Open Sans"/>
              </a:rPr>
              <a:t>Slomškov trg 15</a:t>
            </a:r>
          </a:p>
          <a:p>
            <a:pPr marL="0" marR="0" lvl="0" indent="0" algn="l" defTabSz="1371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600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/>
                <a:ea typeface="+mj-ea"/>
                <a:cs typeface="+mj-cs"/>
              </a:rPr>
              <a:t>2000 Maribor</a:t>
            </a:r>
          </a:p>
          <a:p>
            <a:pPr marL="0" marR="0" lvl="0" indent="0" algn="l" defTabSz="1371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600" b="0" dirty="0">
                <a:latin typeface="Open Sans"/>
                <a:hlinkClick r:id="rId3"/>
              </a:rPr>
              <a:t>mladen.kraljic@um.si</a:t>
            </a:r>
            <a:endParaRPr lang="hu-HU" sz="1600" b="0" dirty="0">
              <a:latin typeface="Open Sans"/>
            </a:endParaRPr>
          </a:p>
          <a:p>
            <a:pPr marL="0" marR="0" lvl="0" indent="0" algn="l" defTabSz="1371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600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/>
                <a:ea typeface="+mj-ea"/>
                <a:cs typeface="+mj-cs"/>
              </a:rPr>
              <a:t>Tel: +386 </a:t>
            </a:r>
            <a:r>
              <a:rPr lang="hu-HU" sz="1600" b="0" dirty="0">
                <a:latin typeface="Open Sans"/>
              </a:rPr>
              <a:t>31 564000 (mobile)</a:t>
            </a:r>
            <a:br>
              <a:rPr kumimoji="0" lang="hu-HU" sz="1600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/>
                <a:ea typeface="+mj-ea"/>
                <a:cs typeface="+mj-cs"/>
              </a:rPr>
            </a:br>
            <a:br>
              <a:rPr kumimoji="0" lang="hu-HU" sz="16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/>
                <a:ea typeface="+mj-ea"/>
                <a:cs typeface="+mj-cs"/>
              </a:rPr>
            </a:br>
            <a:endParaRPr kumimoji="0" lang="hu-HU" sz="1600" b="0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Open Sans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0724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27A9AE8-E463-E555-9496-7EF1EFF18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046872" cy="4601183"/>
          </a:xfrm>
        </p:spPr>
        <p:txBody>
          <a:bodyPr/>
          <a:lstStyle/>
          <a:p>
            <a:r>
              <a:rPr lang="sl-SI" sz="4400" dirty="0" err="1"/>
              <a:t>ForeDanube</a:t>
            </a:r>
            <a:br>
              <a:rPr lang="sl-SI" dirty="0"/>
            </a:br>
            <a:br>
              <a:rPr lang="sl-SI" dirty="0"/>
            </a:br>
            <a:r>
              <a:rPr lang="sl-SI" dirty="0"/>
              <a:t>General Data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B63CAC9-9736-B09A-7A80-5FF06ED66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  <a:p>
            <a:r>
              <a:rPr lang="sl-SI" dirty="0" err="1"/>
              <a:t>Call</a:t>
            </a:r>
            <a:r>
              <a:rPr lang="sl-SI" dirty="0"/>
              <a:t>:                                  </a:t>
            </a:r>
            <a:r>
              <a:rPr lang="sl-SI" b="1" dirty="0" err="1"/>
              <a:t>Seed</a:t>
            </a:r>
            <a:r>
              <a:rPr lang="sl-SI" b="1" dirty="0"/>
              <a:t> Money </a:t>
            </a:r>
            <a:r>
              <a:rPr lang="sl-SI" b="1" dirty="0" err="1"/>
              <a:t>Facility</a:t>
            </a:r>
            <a:endParaRPr lang="sl-SI" b="1" dirty="0"/>
          </a:p>
          <a:p>
            <a:r>
              <a:rPr lang="en-GB" dirty="0"/>
              <a:t>Programme Priority: </a:t>
            </a:r>
            <a:r>
              <a:rPr lang="en-GB" b="1" dirty="0"/>
              <a:t>A better cooperation governance in the </a:t>
            </a:r>
          </a:p>
          <a:p>
            <a:pPr marL="0" indent="0">
              <a:buNone/>
            </a:pPr>
            <a:r>
              <a:rPr lang="en-GB" b="1" dirty="0"/>
              <a:t>                                             Danube Region</a:t>
            </a:r>
          </a:p>
          <a:p>
            <a:r>
              <a:rPr lang="en-GB" dirty="0"/>
              <a:t>Specific Objective: </a:t>
            </a:r>
            <a:r>
              <a:rPr lang="sl-SI" dirty="0"/>
              <a:t>    </a:t>
            </a:r>
            <a:r>
              <a:rPr lang="en-GB" b="1" dirty="0"/>
              <a:t>4.1: Support for the governance of the </a:t>
            </a:r>
            <a:endParaRPr lang="sl-SI" b="1" dirty="0"/>
          </a:p>
          <a:p>
            <a:pPr marL="0" indent="0">
              <a:buNone/>
            </a:pPr>
            <a:r>
              <a:rPr lang="sl-SI" b="1" dirty="0"/>
              <a:t>                                             </a:t>
            </a:r>
            <a:r>
              <a:rPr lang="en-GB" b="1" dirty="0"/>
              <a:t>EUSDR</a:t>
            </a:r>
            <a:endParaRPr lang="sl-SI" dirty="0"/>
          </a:p>
          <a:p>
            <a:r>
              <a:rPr lang="en-GB" dirty="0"/>
              <a:t>Partners:                        </a:t>
            </a:r>
            <a:r>
              <a:rPr lang="en-GB" b="1" dirty="0"/>
              <a:t>University of Maribor – LP</a:t>
            </a:r>
          </a:p>
          <a:p>
            <a:pPr marL="0" indent="0">
              <a:buNone/>
            </a:pPr>
            <a:r>
              <a:rPr lang="en-GB" b="1" dirty="0"/>
              <a:t>                                             Faculty of Technical Sciences Novi Sad</a:t>
            </a:r>
          </a:p>
          <a:p>
            <a:pPr marL="0" indent="0">
              <a:buNone/>
            </a:pPr>
            <a:r>
              <a:rPr lang="en-GB" b="1" dirty="0"/>
              <a:t>                                             </a:t>
            </a:r>
            <a:r>
              <a:rPr lang="en-GB" b="1" dirty="0" err="1"/>
              <a:t>Steinbeis</a:t>
            </a:r>
            <a:r>
              <a:rPr lang="en-GB" b="1" dirty="0"/>
              <a:t> Europa Zentrum</a:t>
            </a:r>
            <a:r>
              <a:rPr lang="sl-SI" b="1" dirty="0"/>
              <a:t> – </a:t>
            </a:r>
            <a:r>
              <a:rPr lang="sl-SI" b="1" dirty="0" err="1"/>
              <a:t>Steinbeis</a:t>
            </a:r>
            <a:r>
              <a:rPr lang="sl-SI" b="1" dirty="0"/>
              <a:t> 2i</a:t>
            </a:r>
            <a:endParaRPr lang="en-GB" b="1" dirty="0"/>
          </a:p>
          <a:p>
            <a:pPr marL="0" indent="0">
              <a:buNone/>
            </a:pPr>
            <a:endParaRPr lang="sl-SI" b="1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9DC8CDE3-AEF6-2DBC-1F34-B106894B85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29467"/>
            <a:ext cx="3443591" cy="1138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160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4A2D8-A123-825B-9670-B96C793EF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698AAFB-B84D-2A92-F7BC-40C28DFF0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046872" cy="4601183"/>
          </a:xfrm>
        </p:spPr>
        <p:txBody>
          <a:bodyPr/>
          <a:lstStyle/>
          <a:p>
            <a:r>
              <a:rPr lang="sl-SI" sz="4400" dirty="0" err="1"/>
              <a:t>ForeDanube</a:t>
            </a:r>
            <a:br>
              <a:rPr lang="sl-SI" dirty="0"/>
            </a:br>
            <a:br>
              <a:rPr lang="sl-SI" dirty="0"/>
            </a:br>
            <a:r>
              <a:rPr lang="sl-SI" dirty="0"/>
              <a:t>EUSDR </a:t>
            </a:r>
            <a:r>
              <a:rPr lang="sl-SI" dirty="0" err="1"/>
              <a:t>Action</a:t>
            </a:r>
            <a:r>
              <a:rPr lang="sl-SI" dirty="0"/>
              <a:t> Plan PA 8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D3746FD-886F-6E25-1B15-D4B614D25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foster cooperation and exchange of knowledge between SMEs, creative industry, academia, the</a:t>
            </a:r>
            <a:r>
              <a:rPr lang="sl-SI" dirty="0"/>
              <a:t> </a:t>
            </a:r>
            <a:r>
              <a:rPr lang="en-US" dirty="0"/>
              <a:t>public sector, and civil society in areas of competence in the Danube Region.</a:t>
            </a:r>
          </a:p>
          <a:p>
            <a:r>
              <a:rPr lang="en-US" dirty="0"/>
              <a:t>To enhance the application of Artificial Intelligence (AI) technologies in the Danube Region SMEs</a:t>
            </a:r>
            <a:endParaRPr lang="sl-SI" dirty="0"/>
          </a:p>
          <a:p>
            <a:r>
              <a:rPr lang="en-US" dirty="0"/>
              <a:t>To improve the framework conditions, support </a:t>
            </a:r>
            <a:r>
              <a:rPr lang="en-US" dirty="0" err="1"/>
              <a:t>programmes</a:t>
            </a:r>
            <a:r>
              <a:rPr lang="en-US" dirty="0"/>
              <a:t>, and capacity building of stakeholders</a:t>
            </a:r>
            <a:r>
              <a:rPr lang="sl-SI" dirty="0"/>
              <a:t> </a:t>
            </a:r>
            <a:r>
              <a:rPr lang="en-US" dirty="0"/>
              <a:t>to enhance the collaboration between cluster initiatives and regional innovation strategies, with an</a:t>
            </a:r>
            <a:r>
              <a:rPr lang="sl-SI" dirty="0"/>
              <a:t> </a:t>
            </a:r>
            <a:r>
              <a:rPr lang="en-US" dirty="0"/>
              <a:t>accent on rural areas.</a:t>
            </a:r>
            <a:endParaRPr lang="sl-SI" dirty="0"/>
          </a:p>
          <a:p>
            <a:pPr marL="0" indent="0">
              <a:buNone/>
            </a:pPr>
            <a:endParaRPr lang="sl-SI" b="1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B4907BDB-E3C6-36EE-A019-80DA1B9D2B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29467"/>
            <a:ext cx="3443591" cy="1138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07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84C43-23BA-4E86-163E-4BC378141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3AFCB92-F660-9706-CADC-5388E0E5C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046872" cy="4601183"/>
          </a:xfrm>
        </p:spPr>
        <p:txBody>
          <a:bodyPr/>
          <a:lstStyle/>
          <a:p>
            <a:r>
              <a:rPr lang="sl-SI" sz="4400" dirty="0" err="1"/>
              <a:t>ForeDanube</a:t>
            </a:r>
            <a:br>
              <a:rPr lang="sl-SI" dirty="0"/>
            </a:br>
            <a:br>
              <a:rPr lang="sl-SI" dirty="0"/>
            </a:br>
            <a:r>
              <a:rPr lang="sl-SI" dirty="0"/>
              <a:t>EUSDR </a:t>
            </a:r>
            <a:r>
              <a:rPr lang="sl-SI" dirty="0" err="1"/>
              <a:t>Action</a:t>
            </a:r>
            <a:r>
              <a:rPr lang="sl-SI" dirty="0"/>
              <a:t> Plan PA 7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08D2E39-E5AE-20B0-B297-2533D8F24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promote the participation of Danube countries in EU R&amp;I </a:t>
            </a:r>
            <a:r>
              <a:rPr lang="en-US" dirty="0" err="1"/>
              <a:t>Programmes</a:t>
            </a:r>
            <a:r>
              <a:rPr lang="en-US" dirty="0"/>
              <a:t>, in particular in Horizon</a:t>
            </a:r>
            <a:r>
              <a:rPr lang="sl-SI" dirty="0"/>
              <a:t> </a:t>
            </a:r>
            <a:r>
              <a:rPr lang="en-US" dirty="0"/>
              <a:t>Europe</a:t>
            </a:r>
            <a:endParaRPr lang="sl-SI" dirty="0"/>
          </a:p>
          <a:p>
            <a:r>
              <a:rPr lang="en-US" dirty="0"/>
              <a:t>To strengthen cooperation among universities, research </a:t>
            </a:r>
            <a:r>
              <a:rPr lang="en-US" dirty="0" err="1"/>
              <a:t>organi</a:t>
            </a:r>
            <a:r>
              <a:rPr lang="sl-SI" dirty="0"/>
              <a:t>s</a:t>
            </a:r>
            <a:r>
              <a:rPr lang="en-US" dirty="0" err="1"/>
              <a:t>ations</a:t>
            </a:r>
            <a:r>
              <a:rPr lang="en-US" dirty="0"/>
              <a:t>, and SMEs in the Danube</a:t>
            </a:r>
            <a:r>
              <a:rPr lang="sl-SI" dirty="0"/>
              <a:t> </a:t>
            </a:r>
            <a:r>
              <a:rPr lang="en-US" dirty="0"/>
              <a:t>Region</a:t>
            </a:r>
          </a:p>
          <a:p>
            <a:r>
              <a:rPr lang="en-US" dirty="0"/>
              <a:t>To increase awareness and visibility of science and innovation in the Danube Region</a:t>
            </a:r>
            <a:endParaRPr lang="sl-SI" dirty="0"/>
          </a:p>
          <a:p>
            <a:r>
              <a:rPr lang="en-US" dirty="0"/>
              <a:t>To promote horizontal cooperation in science and technology across all PAs and other</a:t>
            </a:r>
            <a:endParaRPr lang="sl-SI" b="1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CA458781-531B-94AD-5C6C-F70B37CF40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29467"/>
            <a:ext cx="3443591" cy="1138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819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113FFB-E20F-6FB9-D98E-7FAB05F5D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620CB1A-3116-1C58-3A78-1DE89F54E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046872" cy="4601183"/>
          </a:xfrm>
        </p:spPr>
        <p:txBody>
          <a:bodyPr/>
          <a:lstStyle/>
          <a:p>
            <a:r>
              <a:rPr lang="sl-SI" sz="4400" dirty="0" err="1"/>
              <a:t>ForeDanube</a:t>
            </a:r>
            <a:br>
              <a:rPr lang="sl-SI" dirty="0"/>
            </a:br>
            <a:br>
              <a:rPr lang="sl-SI" dirty="0"/>
            </a:br>
            <a:r>
              <a:rPr lang="sl-SI" dirty="0"/>
              <a:t>EUSDR </a:t>
            </a:r>
            <a:r>
              <a:rPr lang="sl-SI" dirty="0" err="1"/>
              <a:t>Action</a:t>
            </a:r>
            <a:r>
              <a:rPr lang="sl-SI" dirty="0"/>
              <a:t> Plan </a:t>
            </a:r>
            <a:r>
              <a:rPr lang="sl-SI" dirty="0" err="1"/>
              <a:t>other</a:t>
            </a:r>
            <a:r>
              <a:rPr lang="sl-SI" dirty="0"/>
              <a:t> </a:t>
            </a:r>
            <a:r>
              <a:rPr lang="sl-SI" dirty="0" err="1"/>
              <a:t>PAs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9BACF30-9945-09A1-DC1A-97EB56FFC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PA1a: Action 2, as the future experts on foresight can support strategic business planning</a:t>
            </a:r>
          </a:p>
          <a:p>
            <a:r>
              <a:rPr lang="en-US" dirty="0"/>
              <a:t>PA2: Action 6, as data from foresight activities on trends in the use of travel means and a</a:t>
            </a:r>
            <a:r>
              <a:rPr lang="sl-SI" dirty="0"/>
              <a:t> </a:t>
            </a:r>
            <a:r>
              <a:rPr lang="en-US" dirty="0"/>
              <a:t>combination of those may support the ground for decision-making and support reliable planning</a:t>
            </a:r>
          </a:p>
          <a:p>
            <a:r>
              <a:rPr lang="en-US" dirty="0"/>
              <a:t>PA5: Action 1, 2 and 5, as foresight can provide data for the early recognition of risks, trends in</a:t>
            </a:r>
            <a:r>
              <a:rPr lang="sl-SI" dirty="0"/>
              <a:t> </a:t>
            </a:r>
            <a:r>
              <a:rPr lang="en-US" dirty="0"/>
              <a:t>environmental changes, and similar.</a:t>
            </a:r>
          </a:p>
          <a:p>
            <a:r>
              <a:rPr lang="en-US" dirty="0"/>
              <a:t>PA6: Action 4, foresight tools can enhance the automatization of data collection and speed up the</a:t>
            </a:r>
            <a:r>
              <a:rPr lang="sl-SI" dirty="0"/>
              <a:t> </a:t>
            </a:r>
            <a:r>
              <a:rPr lang="en-US" dirty="0"/>
              <a:t>processing of obtained data to prepare decisions</a:t>
            </a:r>
          </a:p>
          <a:p>
            <a:r>
              <a:rPr lang="en-US" dirty="0"/>
              <a:t>PA9: Action 6, in the scope of the need to better predict future developments, especially on the </a:t>
            </a:r>
            <a:r>
              <a:rPr lang="en-US" dirty="0" err="1"/>
              <a:t>labour</a:t>
            </a:r>
            <a:r>
              <a:rPr lang="sl-SI" dirty="0"/>
              <a:t> </a:t>
            </a:r>
            <a:r>
              <a:rPr lang="en-US" dirty="0"/>
              <a:t>market, a qualitative education of experts who shall support the methods of predicting future trends,</a:t>
            </a:r>
            <a:r>
              <a:rPr lang="sl-SI" dirty="0"/>
              <a:t> </a:t>
            </a:r>
            <a:r>
              <a:rPr lang="en-US" dirty="0"/>
              <a:t>is relevant for the Danube region</a:t>
            </a:r>
          </a:p>
          <a:p>
            <a:r>
              <a:rPr lang="en-US" dirty="0"/>
              <a:t>PA11: Action 3, as collection and analyses of movements in border security can help to predict better</a:t>
            </a:r>
            <a:r>
              <a:rPr lang="sl-SI" dirty="0"/>
              <a:t> </a:t>
            </a:r>
            <a:r>
              <a:rPr lang="en-US" dirty="0"/>
              <a:t>and thus prevent violations of the EU borders.</a:t>
            </a:r>
            <a:endParaRPr lang="sl-SI" b="1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EC27B418-2F1E-4C28-DBD9-B26618FCB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29467"/>
            <a:ext cx="3443591" cy="1138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363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8C989-7311-C4FF-7D65-80B067BCC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94333CF-0915-04A6-84E7-DFF88BD10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046872" cy="4601183"/>
          </a:xfrm>
        </p:spPr>
        <p:txBody>
          <a:bodyPr/>
          <a:lstStyle/>
          <a:p>
            <a:r>
              <a:rPr lang="sl-SI" sz="4400" dirty="0" err="1"/>
              <a:t>ForeDanube</a:t>
            </a:r>
            <a:br>
              <a:rPr lang="sl-SI" dirty="0"/>
            </a:br>
            <a:br>
              <a:rPr lang="sl-SI" dirty="0"/>
            </a:br>
            <a:r>
              <a:rPr lang="sl-SI" dirty="0"/>
              <a:t>in a </a:t>
            </a:r>
            <a:r>
              <a:rPr lang="sl-SI" dirty="0" err="1"/>
              <a:t>nutshell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79E0A95-E70C-15A7-11BE-30C782B6C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The project partners University of Maribor, University of Novi Sad and </a:t>
            </a:r>
            <a:r>
              <a:rPr lang="en-US" sz="2800" dirty="0" err="1"/>
              <a:t>Steinbeis</a:t>
            </a:r>
            <a:r>
              <a:rPr lang="en-US" sz="2800" dirty="0"/>
              <a:t> 2i GmbH plan to</a:t>
            </a:r>
            <a:r>
              <a:rPr lang="sl-SI" sz="2800" dirty="0"/>
              <a:t> </a:t>
            </a:r>
            <a:r>
              <a:rPr lang="en-US" sz="2800" dirty="0"/>
              <a:t>establish research and education in foresight activities in the Danube region. Foresight becomes a</a:t>
            </a:r>
            <a:r>
              <a:rPr lang="sl-SI" sz="2800" dirty="0"/>
              <a:t> </a:t>
            </a:r>
            <a:r>
              <a:rPr lang="en-US" sz="2800" dirty="0"/>
              <a:t>more and more needed element of strategic planning, and this is also for the competitiveness of the</a:t>
            </a:r>
            <a:r>
              <a:rPr lang="sl-SI" sz="2800" dirty="0"/>
              <a:t> </a:t>
            </a:r>
            <a:r>
              <a:rPr lang="en-US" sz="2800" dirty="0"/>
              <a:t>Danube region in many fields, also economically.</a:t>
            </a:r>
            <a:endParaRPr lang="sl-SI" sz="2800" dirty="0"/>
          </a:p>
          <a:p>
            <a:pPr marL="0" indent="0">
              <a:buNone/>
            </a:pPr>
            <a:endParaRPr lang="sl-SI" b="1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6D9A2C24-723A-9A5D-7816-C8C76D91E4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29467"/>
            <a:ext cx="3443591" cy="1138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414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6ADAA8-2B39-C8DC-E1CF-3F1B90020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17C6919-2FF8-BAD0-D769-3CD487437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046872" cy="4601183"/>
          </a:xfrm>
        </p:spPr>
        <p:txBody>
          <a:bodyPr/>
          <a:lstStyle/>
          <a:p>
            <a:r>
              <a:rPr lang="sl-SI" sz="4400" dirty="0" err="1"/>
              <a:t>ForeDanube</a:t>
            </a:r>
            <a:br>
              <a:rPr lang="sl-SI" dirty="0"/>
            </a:br>
            <a:br>
              <a:rPr lang="sl-SI" dirty="0"/>
            </a:br>
            <a:r>
              <a:rPr lang="sl-SI" dirty="0" err="1"/>
              <a:t>Activities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C185653-2267-0BD8-FB0A-E21D729B9A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1932166"/>
            <a:ext cx="7315200" cy="4052581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sl-SI" dirty="0">
                <a:latin typeface="Roboto-Regular"/>
              </a:rPr>
              <a:t>A</a:t>
            </a:r>
            <a:r>
              <a:rPr lang="en-US" sz="2000" b="0" i="0" u="none" strike="noStrike" baseline="0" dirty="0" err="1">
                <a:latin typeface="Roboto-Regular"/>
              </a:rPr>
              <a:t>nalysis</a:t>
            </a:r>
            <a:r>
              <a:rPr lang="en-US" sz="2000" b="0" i="0" u="none" strike="noStrike" baseline="0" dirty="0">
                <a:latin typeface="Roboto-Regular"/>
              </a:rPr>
              <a:t> of the </a:t>
            </a:r>
            <a:r>
              <a:rPr lang="sl-SI" sz="2000" b="0" i="0" u="none" strike="noStrike" baseline="0" dirty="0">
                <a:latin typeface="Roboto-Regular"/>
              </a:rPr>
              <a:t>S</a:t>
            </a:r>
            <a:r>
              <a:rPr lang="en-US" sz="2000" b="0" i="0" u="none" strike="noStrike" baseline="0" dirty="0">
                <a:latin typeface="Roboto-Regular"/>
              </a:rPr>
              <a:t>tatus and </a:t>
            </a:r>
            <a:r>
              <a:rPr lang="sl-SI" sz="2000" b="0" i="0" u="none" strike="noStrike" baseline="0" dirty="0">
                <a:latin typeface="Roboto-Regular"/>
              </a:rPr>
              <a:t>N</a:t>
            </a:r>
            <a:r>
              <a:rPr lang="en-US" sz="2000" b="0" i="0" u="none" strike="noStrike" baseline="0" dirty="0" err="1">
                <a:latin typeface="Roboto-Regular"/>
              </a:rPr>
              <a:t>eeds</a:t>
            </a:r>
            <a:r>
              <a:rPr lang="en-US" sz="2000" b="0" i="0" u="none" strike="noStrike" baseline="0" dirty="0">
                <a:latin typeface="Roboto-Regular"/>
              </a:rPr>
              <a:t> for </a:t>
            </a:r>
            <a:r>
              <a:rPr lang="sl-SI" sz="2000" b="0" i="0" u="none" strike="noStrike" baseline="0" dirty="0">
                <a:latin typeface="Roboto-Regular"/>
              </a:rPr>
              <a:t>F</a:t>
            </a:r>
            <a:r>
              <a:rPr lang="en-US" sz="2000" b="0" i="0" u="none" strike="noStrike" baseline="0" dirty="0" err="1">
                <a:latin typeface="Roboto-Regular"/>
              </a:rPr>
              <a:t>oresight</a:t>
            </a:r>
            <a:r>
              <a:rPr lang="en-US" sz="2000" b="0" i="0" u="none" strike="noStrike" baseline="0" dirty="0">
                <a:latin typeface="Roboto-Regular"/>
              </a:rPr>
              <a:t> in the Danube </a:t>
            </a:r>
            <a:r>
              <a:rPr lang="sl-SI" sz="2000" b="0" i="0" u="none" strike="noStrike" baseline="0" dirty="0">
                <a:latin typeface="Roboto-Regular"/>
              </a:rPr>
              <a:t>R</a:t>
            </a:r>
            <a:r>
              <a:rPr lang="en-US" sz="2000" b="0" i="0" u="none" strike="noStrike" baseline="0" dirty="0" err="1">
                <a:latin typeface="Roboto-Regular"/>
              </a:rPr>
              <a:t>egion</a:t>
            </a:r>
            <a:endParaRPr lang="sl-SI" dirty="0">
              <a:latin typeface="Roboto-Regular"/>
            </a:endParaRPr>
          </a:p>
          <a:p>
            <a:pPr marL="457200" indent="-457200">
              <a:buAutoNum type="arabicPeriod"/>
            </a:pPr>
            <a:r>
              <a:rPr lang="sl-SI" sz="2000" b="0" i="0" u="none" strike="noStrike" baseline="0" dirty="0" err="1">
                <a:latin typeface="Roboto-Regular"/>
              </a:rPr>
              <a:t>Organisation</a:t>
            </a:r>
            <a:r>
              <a:rPr lang="sl-SI" sz="2000" b="0" i="0" u="none" strike="noStrike" baseline="0" dirty="0">
                <a:latin typeface="Roboto-Regular"/>
              </a:rPr>
              <a:t> of 2 Events </a:t>
            </a:r>
            <a:r>
              <a:rPr lang="sl-SI" sz="2000" b="0" i="0" u="none" strike="noStrike" baseline="0" dirty="0" err="1">
                <a:latin typeface="Roboto-Regular"/>
              </a:rPr>
              <a:t>for</a:t>
            </a:r>
            <a:r>
              <a:rPr lang="sl-SI" sz="2000" b="0" i="0" u="none" strike="noStrike" baseline="0" dirty="0">
                <a:latin typeface="Roboto-Regular"/>
              </a:rPr>
              <a:t> Danube </a:t>
            </a:r>
            <a:r>
              <a:rPr lang="sl-SI" sz="2000" b="0" i="0" u="none" strike="noStrike" baseline="0" dirty="0" err="1">
                <a:latin typeface="Roboto-Regular"/>
              </a:rPr>
              <a:t>Region</a:t>
            </a:r>
            <a:r>
              <a:rPr lang="sl-SI" sz="2000" b="0" i="0" u="none" strike="noStrike" baseline="0" dirty="0">
                <a:latin typeface="Roboto-Regular"/>
              </a:rPr>
              <a:t> </a:t>
            </a:r>
            <a:r>
              <a:rPr lang="sl-SI" sz="2000" b="0" i="0" u="none" strike="noStrike" baseline="0" dirty="0" err="1">
                <a:latin typeface="Roboto-Regular"/>
              </a:rPr>
              <a:t>Stakeholders</a:t>
            </a:r>
            <a:endParaRPr lang="sl-SI" dirty="0">
              <a:latin typeface="Roboto-Regular"/>
            </a:endParaRPr>
          </a:p>
          <a:p>
            <a:pPr marL="457200" indent="-457200">
              <a:buAutoNum type="arabicPeriod"/>
            </a:pPr>
            <a:r>
              <a:rPr lang="en-US" sz="2000" b="0" i="0" u="none" strike="noStrike" baseline="0" dirty="0">
                <a:latin typeface="Roboto-Regular"/>
              </a:rPr>
              <a:t>Preparation of an Application to Erasmus+ Cooperation in the Tertiary Sector to Develop a Study </a:t>
            </a:r>
            <a:r>
              <a:rPr lang="en-US" sz="2000" b="0" i="0" u="none" strike="noStrike" baseline="0" dirty="0" err="1">
                <a:latin typeface="Roboto-Regular"/>
              </a:rPr>
              <a:t>Programme</a:t>
            </a:r>
            <a:endParaRPr lang="sl-SI" dirty="0">
              <a:latin typeface="Roboto-Regular"/>
            </a:endParaRPr>
          </a:p>
          <a:p>
            <a:pPr marL="457200" indent="-457200">
              <a:buAutoNum type="arabicPeriod"/>
            </a:pPr>
            <a:r>
              <a:rPr lang="en-US" sz="2000" b="0" i="0" u="none" strike="noStrike" baseline="0" dirty="0">
                <a:latin typeface="Roboto-Regular"/>
              </a:rPr>
              <a:t>Preparation of an Application to Horizon Europe with the Scope to Place Foresight on the Map as a Research Field</a:t>
            </a:r>
            <a:endParaRPr lang="sl-SI" sz="2000" b="0" i="0" u="none" strike="noStrike" baseline="0" dirty="0">
              <a:latin typeface="Roboto-Regular"/>
            </a:endParaRPr>
          </a:p>
          <a:p>
            <a:pPr marL="0" indent="0">
              <a:buNone/>
            </a:pPr>
            <a:endParaRPr lang="en-US" sz="2000" b="0" i="0" u="none" strike="noStrike" baseline="0" dirty="0">
              <a:latin typeface="Roboto-Regular"/>
            </a:endParaRPr>
          </a:p>
          <a:p>
            <a:pPr marL="0" indent="0">
              <a:buNone/>
            </a:pPr>
            <a:endParaRPr lang="en-US" sz="2000" b="0" i="0" u="none" strike="noStrike" baseline="0" dirty="0">
              <a:latin typeface="Roboto-Regular"/>
            </a:endParaRPr>
          </a:p>
          <a:p>
            <a:pPr marL="0" indent="0">
              <a:buNone/>
            </a:pPr>
            <a:endParaRPr lang="sl-SI" sz="2000" b="0" i="0" u="none" strike="noStrike" baseline="0" dirty="0">
              <a:latin typeface="Roboto-Regular"/>
            </a:endParaRPr>
          </a:p>
          <a:p>
            <a:pPr marL="0" indent="0">
              <a:buNone/>
            </a:pPr>
            <a:endParaRPr lang="sl-SI" b="1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49022DEE-0A47-7A56-A949-3AFE98EAF8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29467"/>
            <a:ext cx="3443591" cy="1138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669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4A69B-EE37-5896-C448-B983B8F61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DFE00E-AE9F-EE86-48FD-28B6A7006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046872" cy="4601183"/>
          </a:xfrm>
        </p:spPr>
        <p:txBody>
          <a:bodyPr/>
          <a:lstStyle/>
          <a:p>
            <a:r>
              <a:rPr lang="sl-SI" sz="4400" dirty="0" err="1"/>
              <a:t>ForeDanube</a:t>
            </a:r>
            <a:br>
              <a:rPr lang="sl-SI" dirty="0"/>
            </a:br>
            <a:br>
              <a:rPr lang="sl-SI" dirty="0"/>
            </a:br>
            <a:r>
              <a:rPr lang="sl-SI" dirty="0" err="1"/>
              <a:t>Outputs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0C6FF3B-3793-196F-1DF0-2CF1F2CD8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sl-SI" sz="2000" b="1" i="0" u="none" strike="noStrike" baseline="0" dirty="0" err="1">
                <a:solidFill>
                  <a:srgbClr val="8B8B8B"/>
                </a:solidFill>
                <a:latin typeface="Roboto-Bold"/>
              </a:rPr>
              <a:t>Specific</a:t>
            </a:r>
            <a:r>
              <a:rPr lang="sl-SI" sz="2000" b="1" i="0" u="none" strike="noStrike" baseline="0" dirty="0">
                <a:solidFill>
                  <a:srgbClr val="8B8B8B"/>
                </a:solidFill>
                <a:latin typeface="Roboto-Bold"/>
              </a:rPr>
              <a:t> </a:t>
            </a:r>
            <a:r>
              <a:rPr lang="sl-SI" sz="2000" b="1" i="0" u="none" strike="noStrike" baseline="0" dirty="0" err="1">
                <a:solidFill>
                  <a:srgbClr val="8B8B8B"/>
                </a:solidFill>
                <a:latin typeface="Roboto-Bold"/>
              </a:rPr>
              <a:t>Objectives</a:t>
            </a:r>
            <a:r>
              <a:rPr lang="sl-SI" b="1" dirty="0">
                <a:solidFill>
                  <a:srgbClr val="8B8B8B"/>
                </a:solidFill>
                <a:latin typeface="Roboto-Bold"/>
              </a:rPr>
              <a:t> (SO):</a:t>
            </a:r>
            <a:endParaRPr lang="sl-SI" sz="2000" b="1" i="0" u="none" strike="noStrike" baseline="0" dirty="0">
              <a:solidFill>
                <a:srgbClr val="8B8B8B"/>
              </a:solidFill>
              <a:latin typeface="Roboto-Bold"/>
            </a:endParaRPr>
          </a:p>
          <a:p>
            <a:pPr algn="l"/>
            <a:r>
              <a:rPr lang="en-US" sz="2000" b="0" i="0" u="none" strike="noStrike" baseline="0" dirty="0">
                <a:solidFill>
                  <a:srgbClr val="000000"/>
                </a:solidFill>
                <a:latin typeface="Roboto-Regular"/>
              </a:rPr>
              <a:t>1 Report on the State of Play - Overview of Foresight Education and Research in the Danube</a:t>
            </a:r>
            <a:r>
              <a:rPr lang="sl-SI" sz="2000" b="0" i="0" u="none" strike="noStrike" baseline="0" dirty="0">
                <a:solidFill>
                  <a:srgbClr val="000000"/>
                </a:solidFill>
                <a:latin typeface="Roboto-Regular"/>
              </a:rPr>
              <a:t> </a:t>
            </a:r>
            <a:r>
              <a:rPr lang="sl-SI" sz="2000" b="0" i="0" u="none" strike="noStrike" baseline="0" dirty="0" err="1">
                <a:solidFill>
                  <a:srgbClr val="000000"/>
                </a:solidFill>
                <a:latin typeface="Roboto-Regular"/>
              </a:rPr>
              <a:t>Region</a:t>
            </a:r>
            <a:r>
              <a:rPr lang="sl-SI" sz="2000" b="0" i="0" u="none" strike="noStrike" baseline="0" dirty="0">
                <a:solidFill>
                  <a:srgbClr val="000000"/>
                </a:solidFill>
                <a:latin typeface="Roboto-Regular"/>
              </a:rPr>
              <a:t> (M1-M6)</a:t>
            </a:r>
          </a:p>
          <a:p>
            <a:pPr algn="l"/>
            <a:r>
              <a:rPr lang="en-US" sz="2000" b="0" i="0" u="none" strike="noStrike" baseline="0" dirty="0">
                <a:solidFill>
                  <a:srgbClr val="000000"/>
                </a:solidFill>
                <a:latin typeface="Roboto-Regular"/>
              </a:rPr>
              <a:t>2 Main Project Work Plan - Action Plan for Establishment of Foresight in the Danube Region</a:t>
            </a:r>
            <a:r>
              <a:rPr lang="sl-SI" sz="2000" b="0" i="0" u="none" strike="noStrike" baseline="0" dirty="0">
                <a:solidFill>
                  <a:srgbClr val="000000"/>
                </a:solidFill>
                <a:latin typeface="Roboto-Regular"/>
              </a:rPr>
              <a:t> (M4-M12)</a:t>
            </a:r>
            <a:endParaRPr lang="en-US" sz="2000" b="0" i="0" u="none" strike="noStrike" baseline="0" dirty="0">
              <a:solidFill>
                <a:srgbClr val="000000"/>
              </a:solidFill>
              <a:latin typeface="Roboto-Regular"/>
            </a:endParaRPr>
          </a:p>
          <a:p>
            <a:pPr algn="l"/>
            <a:r>
              <a:rPr lang="en-US" sz="2000" b="0" i="0" u="none" strike="noStrike" baseline="0" dirty="0">
                <a:solidFill>
                  <a:srgbClr val="000000"/>
                </a:solidFill>
                <a:latin typeface="Roboto-Regular"/>
              </a:rPr>
              <a:t>3 Report on Funding Possibilities</a:t>
            </a:r>
            <a:r>
              <a:rPr lang="sl-SI" sz="2000" b="0" i="0" u="none" strike="noStrike" baseline="0" dirty="0">
                <a:solidFill>
                  <a:srgbClr val="000000"/>
                </a:solidFill>
                <a:latin typeface="Roboto-Regular"/>
              </a:rPr>
              <a:t> (M1-M12)</a:t>
            </a:r>
            <a:endParaRPr lang="en-US" sz="2000" b="0" i="0" u="none" strike="noStrike" baseline="0" dirty="0">
              <a:solidFill>
                <a:srgbClr val="000000"/>
              </a:solidFill>
              <a:latin typeface="Roboto-Regular"/>
            </a:endParaRPr>
          </a:p>
          <a:p>
            <a:pPr algn="l"/>
            <a:r>
              <a:rPr lang="en-US" sz="2000" b="0" i="0" u="none" strike="noStrike" baseline="0" dirty="0">
                <a:solidFill>
                  <a:srgbClr val="000000"/>
                </a:solidFill>
                <a:latin typeface="Roboto-Regular"/>
              </a:rPr>
              <a:t>4 Community and Stakeholder Consultations</a:t>
            </a:r>
            <a:r>
              <a:rPr lang="sl-SI" sz="2000" b="0" i="0" u="none" strike="noStrike" baseline="0" dirty="0">
                <a:solidFill>
                  <a:srgbClr val="000000"/>
                </a:solidFill>
                <a:latin typeface="Roboto-Regular"/>
              </a:rPr>
              <a:t> (M4-M12)</a:t>
            </a:r>
            <a:endParaRPr lang="en-US" sz="2000" b="0" i="0" u="none" strike="noStrike" baseline="0" dirty="0">
              <a:solidFill>
                <a:srgbClr val="000000"/>
              </a:solidFill>
              <a:latin typeface="Roboto-Regular"/>
            </a:endParaRPr>
          </a:p>
          <a:p>
            <a:pPr algn="l"/>
            <a:r>
              <a:rPr lang="en-US" sz="2000" b="0" i="0" u="none" strike="noStrike" baseline="0" dirty="0">
                <a:solidFill>
                  <a:srgbClr val="000000"/>
                </a:solidFill>
                <a:latin typeface="Roboto-Regular"/>
              </a:rPr>
              <a:t>5 Preliminary Designs - Development of a Foresight Methodology for the Danube Region</a:t>
            </a:r>
            <a:r>
              <a:rPr lang="sl-SI" sz="2000" b="0" i="0" u="none" strike="noStrike" baseline="0" dirty="0">
                <a:solidFill>
                  <a:srgbClr val="000000"/>
                </a:solidFill>
                <a:latin typeface="Roboto-Regular"/>
              </a:rPr>
              <a:t> (M8-M11)</a:t>
            </a:r>
            <a:endParaRPr lang="en-US" sz="2000" b="0" i="0" u="none" strike="noStrike" baseline="0" dirty="0">
              <a:solidFill>
                <a:srgbClr val="000000"/>
              </a:solidFill>
              <a:latin typeface="Roboto-Regular"/>
            </a:endParaRPr>
          </a:p>
          <a:p>
            <a:pPr algn="l"/>
            <a:r>
              <a:rPr lang="sl-SI" sz="2000" b="0" i="0" u="none" strike="noStrike" baseline="0" dirty="0">
                <a:solidFill>
                  <a:srgbClr val="000000"/>
                </a:solidFill>
                <a:latin typeface="Roboto-Regular"/>
              </a:rPr>
              <a:t>6 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Roboto-Regular"/>
              </a:rPr>
              <a:t>Preliminary Designs - Model of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Roboto-Regular"/>
              </a:rPr>
              <a:t>Institutionalisation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Roboto-Regular"/>
              </a:rPr>
              <a:t> of Foresight Activities in the Danube</a:t>
            </a:r>
            <a:r>
              <a:rPr lang="sl-SI" sz="2000" b="0" i="0" u="none" strike="noStrike" baseline="0" dirty="0">
                <a:solidFill>
                  <a:srgbClr val="000000"/>
                </a:solidFill>
                <a:latin typeface="Roboto-Regular"/>
              </a:rPr>
              <a:t> 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Roboto-Regular"/>
              </a:rPr>
              <a:t>Region</a:t>
            </a:r>
            <a:r>
              <a:rPr lang="sl-SI" sz="2000" b="0" i="0" u="none" strike="noStrike" baseline="0" dirty="0">
                <a:solidFill>
                  <a:srgbClr val="000000"/>
                </a:solidFill>
                <a:latin typeface="Roboto-Regular"/>
              </a:rPr>
              <a:t> (M8-M10)</a:t>
            </a:r>
            <a:endParaRPr lang="en-GB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B3A27FA2-09FF-1D86-63A3-814F71AD21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29467"/>
            <a:ext cx="3443591" cy="1138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531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2D0B9F-4711-43F4-9FA3-BADA3847C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2610770-2B94-0243-D039-325A2B920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046872" cy="4601183"/>
          </a:xfrm>
        </p:spPr>
        <p:txBody>
          <a:bodyPr/>
          <a:lstStyle/>
          <a:p>
            <a:r>
              <a:rPr lang="sl-SI" sz="4400" dirty="0" err="1"/>
              <a:t>ForeDanube</a:t>
            </a:r>
            <a:br>
              <a:rPr lang="sl-SI" sz="4400" dirty="0"/>
            </a:br>
            <a:r>
              <a:rPr lang="sl-SI" dirty="0"/>
              <a:t> </a:t>
            </a:r>
            <a:br>
              <a:rPr lang="sl-SI" dirty="0"/>
            </a:br>
            <a:r>
              <a:rPr lang="sl-SI" dirty="0"/>
              <a:t>Partner </a:t>
            </a:r>
            <a:r>
              <a:rPr lang="sl-SI" dirty="0" err="1"/>
              <a:t>Roles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DACCF7F-DE42-ED45-E2AC-CDB695EA14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SO1: activity 1.1. - PP1 coordination and LP and PP2 equal contribution.</a:t>
            </a:r>
          </a:p>
          <a:p>
            <a:pPr marL="0" indent="0">
              <a:buNone/>
            </a:pPr>
            <a:r>
              <a:rPr lang="en-GB" dirty="0"/>
              <a:t>           activity 1.2 - LP coordination and PP1 and PP2 equal contribution.</a:t>
            </a:r>
          </a:p>
          <a:p>
            <a:pPr marL="0" indent="0">
              <a:buNone/>
            </a:pPr>
            <a:r>
              <a:rPr lang="en-GB" dirty="0"/>
              <a:t>SO2: activity 2.1. - LP coordination and PP1 and PP2 equal contribution. </a:t>
            </a:r>
          </a:p>
          <a:p>
            <a:pPr marL="0" indent="0">
              <a:buNone/>
            </a:pPr>
            <a:r>
              <a:rPr lang="en-GB" dirty="0"/>
              <a:t>            activity 2.2 - PP1 coordination and LP and PP2 equal contribution. </a:t>
            </a:r>
          </a:p>
          <a:p>
            <a:pPr marL="0" indent="0">
              <a:buNone/>
            </a:pPr>
            <a:r>
              <a:rPr lang="en-GB" dirty="0"/>
              <a:t>            activity 2.3 - LP as a compilation activity.</a:t>
            </a:r>
          </a:p>
          <a:p>
            <a:pPr marL="0" indent="0">
              <a:buNone/>
            </a:pPr>
            <a:r>
              <a:rPr lang="en-GB" dirty="0"/>
              <a:t>SO3: activity 3.1 - PP2 coordination Horizon, LP and PP1 equal contribution.</a:t>
            </a:r>
          </a:p>
          <a:p>
            <a:pPr marL="0" indent="0">
              <a:buNone/>
            </a:pPr>
            <a:r>
              <a:rPr lang="en-GB" dirty="0"/>
              <a:t>           activity 3.2 - PP1 coordination higher education, LP and PP2 equal </a:t>
            </a:r>
          </a:p>
          <a:p>
            <a:pPr marL="0" indent="0">
              <a:buNone/>
            </a:pPr>
            <a:r>
              <a:rPr lang="en-GB" dirty="0"/>
              <a:t>                                     contribution.</a:t>
            </a:r>
          </a:p>
          <a:p>
            <a:pPr marL="0" indent="0">
              <a:buNone/>
            </a:pPr>
            <a:r>
              <a:rPr lang="en-GB" dirty="0"/>
              <a:t>SO4 (subject to local events):</a:t>
            </a:r>
          </a:p>
          <a:p>
            <a:pPr marL="0" indent="0">
              <a:buNone/>
            </a:pPr>
            <a:r>
              <a:rPr lang="en-GB" dirty="0"/>
              <a:t>           activity 4.1 PP1 coordination and support by LP and PP2</a:t>
            </a:r>
          </a:p>
          <a:p>
            <a:pPr marL="0" indent="0">
              <a:buNone/>
            </a:pPr>
            <a:r>
              <a:rPr lang="en-GB" dirty="0"/>
              <a:t>           activity 4.2 LP coordination and support by PP1 and PP2.</a:t>
            </a:r>
          </a:p>
          <a:p>
            <a:pPr marL="0" indent="0">
              <a:buNone/>
            </a:pPr>
            <a:r>
              <a:rPr lang="en-GB" dirty="0"/>
              <a:t>SO5: all partners equally, but activity 5.1 PP1 coordination and activity 5.2 LP </a:t>
            </a:r>
          </a:p>
          <a:p>
            <a:pPr marL="0" indent="0">
              <a:buNone/>
            </a:pPr>
            <a:r>
              <a:rPr lang="en-GB" dirty="0"/>
              <a:t>           coordination.</a:t>
            </a:r>
          </a:p>
          <a:p>
            <a:pPr marL="0" indent="0">
              <a:buNone/>
            </a:pPr>
            <a:r>
              <a:rPr lang="en-GB" dirty="0"/>
              <a:t>SO6: shared by the partners and each partner shall lead one activity: </a:t>
            </a:r>
          </a:p>
          <a:p>
            <a:pPr marL="0" indent="0">
              <a:buNone/>
            </a:pPr>
            <a:r>
              <a:rPr lang="en-GB" dirty="0"/>
              <a:t>            activity 6.1 - PP2, activity 6.2 - PP1 and activity 6.3 - LP.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E82746C6-036C-D9CA-18DB-8707886714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29467"/>
            <a:ext cx="3443591" cy="1138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35321"/>
      </p:ext>
    </p:extLst>
  </p:cSld>
  <p:clrMapOvr>
    <a:masterClrMapping/>
  </p:clrMapOvr>
</p:sld>
</file>

<file path=ppt/theme/theme1.xml><?xml version="1.0" encoding="utf-8"?>
<a:theme xmlns:a="http://schemas.openxmlformats.org/drawingml/2006/main" name="Okvir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TM03457475[[fn=Okvir]]</Template>
  <TotalTime>242</TotalTime>
  <Words>1139</Words>
  <Application>Microsoft Office PowerPoint</Application>
  <PresentationFormat>Širokozaslonsko</PresentationFormat>
  <Paragraphs>127</Paragraphs>
  <Slides>11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9" baseType="lpstr">
      <vt:lpstr>Aptos</vt:lpstr>
      <vt:lpstr>Aptos Narrow</vt:lpstr>
      <vt:lpstr>Corbel</vt:lpstr>
      <vt:lpstr>Open Sans</vt:lpstr>
      <vt:lpstr>Roboto-Bold</vt:lpstr>
      <vt:lpstr>Roboto-Regular</vt:lpstr>
      <vt:lpstr>Wingdings 2</vt:lpstr>
      <vt:lpstr>Okvir</vt:lpstr>
      <vt:lpstr>ForeDanube Foresight for Danube Region's future-oriented Competitive Planning</vt:lpstr>
      <vt:lpstr>ForeDanube  General Data</vt:lpstr>
      <vt:lpstr>ForeDanube  EUSDR Action Plan PA 8</vt:lpstr>
      <vt:lpstr>ForeDanube  EUSDR Action Plan PA 7</vt:lpstr>
      <vt:lpstr>ForeDanube  EUSDR Action Plan other PAs</vt:lpstr>
      <vt:lpstr>ForeDanube  in a nutshell</vt:lpstr>
      <vt:lpstr>ForeDanube  Activities</vt:lpstr>
      <vt:lpstr>ForeDanube  Outputs</vt:lpstr>
      <vt:lpstr>ForeDanube   Partner Roles</vt:lpstr>
      <vt:lpstr>ForeDanube   Finances </vt:lpstr>
      <vt:lpstr>ForeDanube   Thank You! Questions?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ForeDanube Foresight for Danube Region's future-oriented Competitive Planning</dc:title>
  <dc:creator>Mladen Kraljić</dc:creator>
  <cp:lastModifiedBy>Mladen Kraljić</cp:lastModifiedBy>
  <cp:revision>8</cp:revision>
  <dcterms:created xsi:type="dcterms:W3CDTF">2024-12-03T06:50:31Z</dcterms:created>
  <dcterms:modified xsi:type="dcterms:W3CDTF">2025-06-06T11:12:12Z</dcterms:modified>
</cp:coreProperties>
</file>