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8" r:id="rId2"/>
    <p:sldId id="321" r:id="rId3"/>
    <p:sldId id="366" r:id="rId4"/>
    <p:sldId id="403" r:id="rId5"/>
    <p:sldId id="385" r:id="rId6"/>
    <p:sldId id="406" r:id="rId7"/>
    <p:sldId id="40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95DAA-FAA6-4C4C-B492-CA0D41F93395}" type="datetimeFigureOut">
              <a:rPr lang="en-IE" smtClean="0"/>
              <a:t>04/06/2025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6A56B-0B7C-447D-8365-3B2E5E73DE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7367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107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0850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5474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6A01-BCBE-2640-CA9D-0234A64FB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F9092C-3A15-AAC9-E640-E7433CFFE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7E676-8945-885B-9F41-8D31EB83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C56D-C26F-4CC9-96F8-8F297677A3BE}" type="datetimeFigureOut">
              <a:rPr lang="en-IE" smtClean="0"/>
              <a:t>04/06/2025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5F3E6-4FE6-B84A-F19E-DACEA7725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7C9B9-8E74-8970-F529-87F1057FF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8CE4-141D-4820-A4D4-C4712B1A83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948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42A3C-3F09-01BB-F828-82C1FFDC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039E1-DFC7-7952-C2A0-8795A3E1F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C4150-9934-37CE-E590-9A1497653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C56D-C26F-4CC9-96F8-8F297677A3BE}" type="datetimeFigureOut">
              <a:rPr lang="en-IE" smtClean="0"/>
              <a:t>04/06/2025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A483E-CF1F-F554-82ED-47F2B1220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C1923-C2C9-C652-E71E-ED6564595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8CE4-141D-4820-A4D4-C4712B1A83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087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EABCD0-AE37-92A6-7EA9-0F17A9CFF6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0603CE-4D24-77A2-B08B-65AE9EB76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DBA64-D172-34B2-D822-5C4013B5D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C56D-C26F-4CC9-96F8-8F297677A3BE}" type="datetimeFigureOut">
              <a:rPr lang="en-IE" smtClean="0"/>
              <a:t>04/06/2025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35D85-ED00-715D-E7E3-BD27EF158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C125F-99B3-6033-4B3E-4777BC98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8CE4-141D-4820-A4D4-C4712B1A83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3417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2277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5;p31">
            <a:extLst>
              <a:ext uri="{FF2B5EF4-FFF2-40B4-BE49-F238E27FC236}">
                <a16:creationId xmlns:a16="http://schemas.microsoft.com/office/drawing/2014/main" id="{D3CADB7B-43FA-62FF-A4B3-5E073752114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981200"/>
            <a:ext cx="12192000" cy="4876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0E61F-C8F9-4190-1EE4-9217CF0F1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94518"/>
            <a:ext cx="10515600" cy="1068400"/>
          </a:xfrm>
          <a:solidFill>
            <a:schemeClr val="bg1"/>
          </a:solidFill>
        </p:spPr>
        <p:txBody>
          <a:bodyPr lIns="144000" tIns="144000" rIns="144000" bIns="144000" anchor="b">
            <a:noAutofit/>
          </a:bodyPr>
          <a:lstStyle>
            <a:lvl1pPr>
              <a:defRPr sz="8800"/>
            </a:lvl1pPr>
          </a:lstStyle>
          <a:p>
            <a:r>
              <a:rPr lang="en-US" dirty="0"/>
              <a:t>Click to add a title</a:t>
            </a:r>
            <a:endParaRPr lang="en-IE" dirty="0"/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F041A8C2-E23F-3F85-E8AE-2AEEB49641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942564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95398073-E69B-2867-360F-504F7007FD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6437CF6F-3079-899D-F025-61C0BCD596A4}"/>
              </a:ext>
            </a:extLst>
          </p:cNvPr>
          <p:cNvPicPr/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European Commission">
            <a:extLst>
              <a:ext uri="{FF2B5EF4-FFF2-40B4-BE49-F238E27FC236}">
                <a16:creationId xmlns:a16="http://schemas.microsoft.com/office/drawing/2014/main" id="{97034CB8-2B4A-3519-77AF-1512D68F279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664" y="174518"/>
            <a:ext cx="2544024" cy="915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7435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BD8A8F-01F7-069C-2D69-AFCA2F78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7499CD-21D1-84C4-7FD1-F33A39639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31052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5B256C-F848-9C9F-2A9C-E218DE9A199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147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FDDFC-6ACF-69CE-C1E8-D9C289FB1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105B7-6E73-4272-EFA7-78C08BB57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531B4-0486-6C54-7ED9-CF120A914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C56D-C26F-4CC9-96F8-8F297677A3BE}" type="datetimeFigureOut">
              <a:rPr lang="en-IE" smtClean="0"/>
              <a:t>04/06/2025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3F63F-D7AD-D6B2-23C6-C1C1691ED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5B382-E78F-2346-94F4-392E2CE9C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8CE4-141D-4820-A4D4-C4712B1A83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675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DAFAA-D781-8B43-3976-52BF26EB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9A3A8-685F-70DB-B2CF-845051900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C87D8-93AB-175F-77CA-3610BFCA6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C56D-C26F-4CC9-96F8-8F297677A3BE}" type="datetimeFigureOut">
              <a:rPr lang="en-IE" smtClean="0"/>
              <a:t>04/06/2025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53E37-001A-EC05-4692-2EE0ABB9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4469A-8E82-3052-8A53-B04455946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8CE4-141D-4820-A4D4-C4712B1A83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36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C5A10-9351-C364-57C7-D71F9B70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75F31-C0EF-4DBE-62B4-092A0EA485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63CAC9-3B7A-27D4-4AFE-739BDC34F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9F0BD-3938-BAD1-1E04-531EB0E7E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C56D-C26F-4CC9-96F8-8F297677A3BE}" type="datetimeFigureOut">
              <a:rPr lang="en-IE" smtClean="0"/>
              <a:t>04/06/2025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36A7B0-3B38-9B37-C821-E9707B9F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AB9B87-91CC-2446-521A-E4A675E9F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8CE4-141D-4820-A4D4-C4712B1A83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320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FC33C-2848-A245-A863-F3A95E65D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01225-45D3-F0D4-E0D5-AB128A45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951E3A-BC72-2AC2-BEF8-F03659D7D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8E9DB1-CD82-9D13-95CD-C39E74FC10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2F9F37-2737-C22C-D66B-63741F14E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D1E4BD-CA6D-879E-3D4B-9D8225CD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C56D-C26F-4CC9-96F8-8F297677A3BE}" type="datetimeFigureOut">
              <a:rPr lang="en-IE" smtClean="0"/>
              <a:t>04/06/2025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DB4D04-BAB1-C3F2-EFC2-E4376A835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1A2FD5-881D-7EFE-E8E8-0BD2EDC7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8CE4-141D-4820-A4D4-C4712B1A83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106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415B4-C65B-D271-4D56-E00CD1FD4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C03159-E399-F012-4209-50AD3989E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C56D-C26F-4CC9-96F8-8F297677A3BE}" type="datetimeFigureOut">
              <a:rPr lang="en-IE" smtClean="0"/>
              <a:t>04/06/2025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5D015-0DDA-1783-F17A-32113FA5C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6598CE-4050-C2D8-6206-A81B4891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8CE4-141D-4820-A4D4-C4712B1A83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127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F0C971-B794-8740-80A2-308FA90C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C56D-C26F-4CC9-96F8-8F297677A3BE}" type="datetimeFigureOut">
              <a:rPr lang="en-IE" smtClean="0"/>
              <a:t>04/06/2025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9C9693-DBA3-6EDD-0292-EC36BF9A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2FA68-CEB3-A3BB-0153-A1A6C655E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8CE4-141D-4820-A4D4-C4712B1A83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398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A395A-15C2-BECF-00A8-04AAB3BD0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319D0-B202-7E7B-3300-85A139460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2A98F-9C76-519E-8CB9-C40758BF0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506B9-001F-53BF-B013-051548A72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C56D-C26F-4CC9-96F8-8F297677A3BE}" type="datetimeFigureOut">
              <a:rPr lang="en-IE" smtClean="0"/>
              <a:t>04/06/2025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2EC72-7913-AD31-A280-AF2B3694A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D046B-DA8B-FE25-F934-B485B6330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8CE4-141D-4820-A4D4-C4712B1A83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62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86230-E716-F897-498C-DAA82713A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A70274-CE16-29AE-9BD0-2E5C14CD1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307AA-E82A-EAC0-53A8-F3EAC0C08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F1072-39D4-A2F1-92BD-36436E566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C56D-C26F-4CC9-96F8-8F297677A3BE}" type="datetimeFigureOut">
              <a:rPr lang="en-IE" smtClean="0"/>
              <a:t>04/06/2025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975B35-34DE-B409-4CB1-6D5D80710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7C0EF-86B4-6751-DB20-85CFE982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8CE4-141D-4820-A4D4-C4712B1A83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296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DD9C65-D966-A83A-C60A-4085EF600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50141-5987-F23B-09BF-CF9B847F8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35A16-D844-1418-437D-8D0D6DA8C1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90C56D-C26F-4CC9-96F8-8F297677A3BE}" type="datetimeFigureOut">
              <a:rPr lang="en-IE" smtClean="0"/>
              <a:t>04/06/2025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DCFF3-4F9C-860B-AE1E-54D053A8C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E6829-B650-B59B-6451-1C6024200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548CE4-141D-4820-A4D4-C4712B1A83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06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isa.cocco@ec.europa.e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348" y="1391644"/>
            <a:ext cx="10616090" cy="3157299"/>
          </a:xfrm>
        </p:spPr>
        <p:txBody>
          <a:bodyPr>
            <a:normAutofit fontScale="90000"/>
          </a:bodyPr>
          <a:lstStyle/>
          <a:p>
            <a:r>
              <a:rPr lang="en-GB" sz="4900" b="1" dirty="0">
                <a:solidFill>
                  <a:srgbClr val="E5EAED"/>
                </a:solidFill>
                <a:latin typeface="Verdana bold" panose="020B0804030504040204" pitchFamily="34" charset="0"/>
                <a:ea typeface="Verdana bold" panose="020B0804030504040204" pitchFamily="34" charset="0"/>
              </a:rPr>
              <a:t>EU Commission and DG REGIO</a:t>
            </a:r>
            <a:br>
              <a:rPr lang="en-GB" sz="4900" b="1" dirty="0">
                <a:solidFill>
                  <a:srgbClr val="E5EAED"/>
                </a:solidFill>
                <a:latin typeface="Verdana bold" panose="020B0804030504040204" pitchFamily="34" charset="0"/>
                <a:ea typeface="Verdana bold" panose="020B0804030504040204" pitchFamily="34" charset="0"/>
              </a:rPr>
            </a:br>
            <a:r>
              <a:rPr lang="en-GB" sz="4900" b="1" dirty="0">
                <a:solidFill>
                  <a:srgbClr val="E5EAED"/>
                </a:solidFill>
                <a:latin typeface="Verdana bold" panose="020B0804030504040204" pitchFamily="34" charset="0"/>
                <a:ea typeface="Verdana bold" panose="020B0804030504040204" pitchFamily="34" charset="0"/>
              </a:rPr>
              <a:t>updates</a:t>
            </a:r>
            <a:br>
              <a:rPr lang="en-GB" sz="4900" b="1" dirty="0">
                <a:solidFill>
                  <a:srgbClr val="E5EAED"/>
                </a:solidFill>
                <a:latin typeface="Verdana bold" panose="020B0804030504040204" pitchFamily="34" charset="0"/>
                <a:ea typeface="Verdana bold" panose="020B0804030504040204" pitchFamily="34" charset="0"/>
              </a:rPr>
            </a:br>
            <a:r>
              <a:rPr lang="en-GB" sz="4400" b="1" dirty="0">
                <a:solidFill>
                  <a:srgbClr val="E5EAED"/>
                </a:solidFill>
                <a:latin typeface="Verdana bold" panose="020B0804030504040204" pitchFamily="34" charset="0"/>
                <a:ea typeface="Verdana bold" panose="020B0804030504040204" pitchFamily="34" charset="0"/>
              </a:rPr>
              <a:t>Steering group meeting of the Priority Area 7 Knowledge Society</a:t>
            </a:r>
            <a:br>
              <a:rPr lang="en-GB" sz="4900" b="1" dirty="0">
                <a:solidFill>
                  <a:srgbClr val="E5EAED"/>
                </a:solidFill>
                <a:latin typeface="Verdana bold" panose="020B0804030504040204" pitchFamily="34" charset="0"/>
                <a:ea typeface="Verdana bold" panose="020B0804030504040204" pitchFamily="34" charset="0"/>
              </a:rPr>
            </a:br>
            <a:br>
              <a:rPr lang="de-AT" dirty="0"/>
            </a:br>
            <a:br>
              <a:rPr lang="de-AT" sz="4000" dirty="0"/>
            </a:br>
            <a:endParaRPr lang="en-GB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857306" y="6040389"/>
            <a:ext cx="6031684" cy="528998"/>
          </a:xfrm>
        </p:spPr>
        <p:txBody>
          <a:bodyPr/>
          <a:lstStyle/>
          <a:p>
            <a:r>
              <a:rPr lang="de-AT" b="1" i="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Elisa COCCO</a:t>
            </a:r>
            <a:endParaRPr lang="fr-BE" b="1" i="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GB" b="1" i="0" dirty="0">
                <a:solidFill>
                  <a:schemeClr val="accent3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Elisa.cocco@ec.europa.eu</a:t>
            </a:r>
            <a:r>
              <a:rPr lang="en-GB" b="1" i="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en-GB" b="1" i="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DG REGIO</a:t>
            </a:r>
          </a:p>
        </p:txBody>
      </p:sp>
    </p:spTree>
    <p:extLst>
      <p:ext uri="{BB962C8B-B14F-4D97-AF65-F5344CB8AC3E}">
        <p14:creationId xmlns:p14="http://schemas.microsoft.com/office/powerpoint/2010/main" val="4139550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3994" y="2592667"/>
            <a:ext cx="3562597" cy="3194463"/>
          </a:xfrm>
          <a:prstGeom prst="ellipse">
            <a:avLst/>
          </a:prstGeom>
          <a:solidFill>
            <a:srgbClr val="FFFFFF"/>
          </a:solidFill>
          <a:ln w="254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Europe’s sustainable prosperity and competitiveness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8BE84C-52CE-BEC4-2B3B-D499CD65950D}"/>
              </a:ext>
            </a:extLst>
          </p:cNvPr>
          <p:cNvSpPr txBox="1"/>
          <p:nvPr/>
        </p:nvSpPr>
        <p:spPr>
          <a:xfrm>
            <a:off x="163994" y="342995"/>
            <a:ext cx="11732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POLITICAL GUIDELINES FOR THE CURRENT EUROPEAN COMMISSION 2024−2029 </a:t>
            </a:r>
            <a:endParaRPr kumimoji="0" lang="en-IE" sz="28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2" descr="European Commission">
            <a:extLst>
              <a:ext uri="{FF2B5EF4-FFF2-40B4-BE49-F238E27FC236}">
                <a16:creationId xmlns:a16="http://schemas.microsoft.com/office/drawing/2014/main" id="{86DBC439-2760-4DEC-2434-323E97B00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678" y="5645266"/>
            <a:ext cx="1522670" cy="10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Wind energy">
            <a:extLst>
              <a:ext uri="{FF2B5EF4-FFF2-40B4-BE49-F238E27FC236}">
                <a16:creationId xmlns:a16="http://schemas.microsoft.com/office/drawing/2014/main" id="{1C993791-363F-39C2-45E0-6BD582FED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698" y="4454765"/>
            <a:ext cx="1085188" cy="11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B7A36D-9D83-DDB6-5178-D50B8BB441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3356" y="1255454"/>
            <a:ext cx="3748644" cy="34993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B9C9FB-7E4F-467F-4AB7-FA10A4FE00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4270" y="3201591"/>
            <a:ext cx="1086816" cy="118812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33F4B7F-0BFD-7131-C547-5D9748BA3A3D}"/>
              </a:ext>
            </a:extLst>
          </p:cNvPr>
          <p:cNvSpPr/>
          <p:nvPr/>
        </p:nvSpPr>
        <p:spPr>
          <a:xfrm>
            <a:off x="5881351" y="3387703"/>
            <a:ext cx="3562597" cy="3313216"/>
          </a:xfrm>
          <a:prstGeom prst="ellipse">
            <a:avLst/>
          </a:prstGeom>
          <a:solidFill>
            <a:srgbClr val="FFFFFF"/>
          </a:solidFill>
          <a:ln w="254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Supporting the citizens,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Supporting Young people of the European Union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Picture 8" descr="Care">
            <a:extLst>
              <a:ext uri="{FF2B5EF4-FFF2-40B4-BE49-F238E27FC236}">
                <a16:creationId xmlns:a16="http://schemas.microsoft.com/office/drawing/2014/main" id="{0D295BD8-E67D-56F8-2AA1-317268745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008" y="5354069"/>
            <a:ext cx="1129282" cy="134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25C9A73-C868-D879-556D-5DE284878E37}"/>
              </a:ext>
            </a:extLst>
          </p:cNvPr>
          <p:cNvSpPr/>
          <p:nvPr/>
        </p:nvSpPr>
        <p:spPr>
          <a:xfrm>
            <a:off x="3319319" y="1538763"/>
            <a:ext cx="3432623" cy="3325656"/>
          </a:xfrm>
          <a:prstGeom prst="ellipse">
            <a:avLst/>
          </a:prstGeom>
          <a:solidFill>
            <a:schemeClr val="bg1"/>
          </a:solidFill>
          <a:ln w="254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 global Europe: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Enlargement and relations to neighbourhood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</a:p>
        </p:txBody>
      </p:sp>
      <p:pic>
        <p:nvPicPr>
          <p:cNvPr id="6" name="Picture 10" descr="Globe">
            <a:extLst>
              <a:ext uri="{FF2B5EF4-FFF2-40B4-BE49-F238E27FC236}">
                <a16:creationId xmlns:a16="http://schemas.microsoft.com/office/drawing/2014/main" id="{08B4DFF4-578E-79FD-660D-85DBD87FF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323" y="3429000"/>
            <a:ext cx="1073943" cy="117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390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16995D0-EE7F-91FF-418B-D48294F25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090366"/>
            <a:ext cx="12192000" cy="5767634"/>
          </a:xfrm>
        </p:spPr>
        <p:txBody>
          <a:bodyPr/>
          <a:lstStyle/>
          <a:p>
            <a:pPr algn="ctr"/>
            <a:r>
              <a:rPr lang="en-US" sz="2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5th Commission Report on Implementation </a:t>
            </a:r>
          </a:p>
          <a:p>
            <a:pPr algn="ctr"/>
            <a:r>
              <a:rPr lang="en-US" sz="2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of EU Macro-regional  Strategies</a:t>
            </a:r>
          </a:p>
          <a:p>
            <a:r>
              <a:rPr lang="en-US" sz="2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Wh</a:t>
            </a:r>
            <a:r>
              <a:rPr lang="en-US" sz="2400" b="1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ere do we stand?</a:t>
            </a:r>
          </a:p>
          <a:p>
            <a:pPr marL="1600200" lvl="2" indent="-457200"/>
            <a:r>
              <a:rPr lang="en-US" sz="24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The report was published on 13 May 2025 and presented at the REGI committee of the Parliament on the same day;</a:t>
            </a:r>
          </a:p>
          <a:p>
            <a:pPr marL="1600200" lvl="2" indent="-457200"/>
            <a:r>
              <a:rPr lang="en-US" sz="24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Opinion of the Council of European Union with the Polish presidency is expected before end of June.</a:t>
            </a:r>
          </a:p>
          <a:p>
            <a:pPr lvl="2" indent="0">
              <a:buNone/>
            </a:pPr>
            <a:endParaRPr lang="en-US" sz="24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r>
              <a:rPr lang="en-US" sz="2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The report highlights: </a:t>
            </a:r>
          </a:p>
          <a:p>
            <a:pPr marL="1485900" lvl="2" indent="-342900"/>
            <a:r>
              <a:rPr lang="en-US" sz="2400" dirty="0">
                <a:solidFill>
                  <a:schemeClr val="tx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Implementation and the action plans;</a:t>
            </a:r>
          </a:p>
          <a:p>
            <a:pPr marL="1485900" lvl="2" indent="-342900"/>
            <a:r>
              <a:rPr lang="en-US" sz="24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The support to Ukraine;</a:t>
            </a:r>
          </a:p>
          <a:p>
            <a:pPr marL="1485900" lvl="2" indent="-342900"/>
            <a:r>
              <a:rPr lang="en-US" sz="2400" dirty="0">
                <a:solidFill>
                  <a:schemeClr val="tx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MRS and Youth;</a:t>
            </a:r>
          </a:p>
          <a:p>
            <a:pPr marL="1485900" lvl="2" indent="-342900"/>
            <a:r>
              <a:rPr lang="en-US" sz="2400" dirty="0">
                <a:solidFill>
                  <a:schemeClr val="tx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The support to the Commission’s priorities: digital, green and fair transition, enlargement. </a:t>
            </a:r>
            <a:endParaRPr lang="en-US" sz="2400" dirty="0">
              <a:solidFill>
                <a:schemeClr val="tx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endParaRPr lang="en-US" sz="2400" b="1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endParaRPr lang="en-US" sz="2400" b="1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algn="ctr"/>
            <a:endParaRPr lang="en-IE" sz="28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2" name="Picture 1" descr="European Commission">
            <a:extLst>
              <a:ext uri="{FF2B5EF4-FFF2-40B4-BE49-F238E27FC236}">
                <a16:creationId xmlns:a16="http://schemas.microsoft.com/office/drawing/2014/main" id="{BA594C8D-664D-1400-1277-E4CCB799D72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664" y="174518"/>
            <a:ext cx="2544024" cy="915848"/>
          </a:xfrm>
          <a:prstGeom prst="rect">
            <a:avLst/>
          </a:prstGeom>
          <a:noFill/>
        </p:spPr>
      </p:pic>
      <p:pic>
        <p:nvPicPr>
          <p:cNvPr id="4" name="Graphic 3" descr="Document with solid fill">
            <a:extLst>
              <a:ext uri="{FF2B5EF4-FFF2-40B4-BE49-F238E27FC236}">
                <a16:creationId xmlns:a16="http://schemas.microsoft.com/office/drawing/2014/main" id="{4ED33821-5C2F-CBE7-9176-AAF3DE252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588317">
            <a:off x="9567502" y="115513"/>
            <a:ext cx="1438893" cy="1438893"/>
          </a:xfrm>
          <a:prstGeom prst="rect">
            <a:avLst/>
          </a:prstGeom>
        </p:spPr>
      </p:pic>
      <p:pic>
        <p:nvPicPr>
          <p:cNvPr id="6" name="Graphic 5" descr="Checklist outline">
            <a:extLst>
              <a:ext uri="{FF2B5EF4-FFF2-40B4-BE49-F238E27FC236}">
                <a16:creationId xmlns:a16="http://schemas.microsoft.com/office/drawing/2014/main" id="{546A0280-AABA-49F2-5C44-A322D874C3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281839">
            <a:off x="10661763" y="246958"/>
            <a:ext cx="1333205" cy="133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8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2AB27-5B69-C422-51F8-15265164A6F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10188" y="569585"/>
            <a:ext cx="7059920" cy="587375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Youth for Future Cooperation </a:t>
            </a:r>
            <a:endParaRPr lang="en-IE" sz="3600" b="1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108CC93-F8C8-3166-DBC4-1CF2E751E16D}"/>
              </a:ext>
            </a:extLst>
          </p:cNvPr>
          <p:cNvSpPr txBox="1">
            <a:spLocks/>
          </p:cNvSpPr>
          <p:nvPr/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fld id="{768364BB-9B21-4D29-A19C-C6410F652861}" type="slidenum">
              <a:rPr lang="en-IE" smtClean="0"/>
              <a:pPr algn="l"/>
              <a:t>4</a:t>
            </a:fld>
            <a:endParaRPr lang="en-IE" dirty="0"/>
          </a:p>
        </p:txBody>
      </p:sp>
      <p:pic>
        <p:nvPicPr>
          <p:cNvPr id="1026" name="x_Picture 3">
            <a:extLst>
              <a:ext uri="{FF2B5EF4-FFF2-40B4-BE49-F238E27FC236}">
                <a16:creationId xmlns:a16="http://schemas.microsoft.com/office/drawing/2014/main" id="{11486545-B78E-1102-4D2D-B03779914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983" y="188940"/>
            <a:ext cx="1640249" cy="141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B071DD-5BC4-18B7-74A7-176853892BC5}"/>
              </a:ext>
            </a:extLst>
          </p:cNvPr>
          <p:cNvSpPr txBox="1"/>
          <p:nvPr/>
        </p:nvSpPr>
        <p:spPr>
          <a:xfrm>
            <a:off x="193103" y="1600549"/>
            <a:ext cx="9527833" cy="105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200" b="1" dirty="0">
                <a:solidFill>
                  <a:schemeClr val="bg1"/>
                </a:solidFill>
                <a:latin typeface="Aptos" panose="020B0004020202020204" pitchFamily="34" charset="0"/>
              </a:rPr>
              <a:t>Youth </a:t>
            </a:r>
            <a:r>
              <a:rPr lang="it-IT" sz="2200" b="1" dirty="0" err="1">
                <a:solidFill>
                  <a:schemeClr val="bg1"/>
                </a:solidFill>
                <a:latin typeface="Aptos" panose="020B0004020202020204" pitchFamily="34" charset="0"/>
              </a:rPr>
              <a:t>consulted</a:t>
            </a:r>
            <a:r>
              <a:rPr lang="it-IT" sz="2200" b="1" dirty="0">
                <a:solidFill>
                  <a:schemeClr val="bg1"/>
                </a:solidFill>
                <a:latin typeface="Aptos" panose="020B0004020202020204" pitchFamily="34" charset="0"/>
              </a:rPr>
              <a:t> on the future of </a:t>
            </a:r>
            <a:r>
              <a:rPr lang="it-IT" sz="2200" b="1" dirty="0" err="1">
                <a:solidFill>
                  <a:schemeClr val="bg1"/>
                </a:solidFill>
                <a:latin typeface="Aptos" panose="020B0004020202020204" pitchFamily="34" charset="0"/>
              </a:rPr>
              <a:t>cooperation</a:t>
            </a:r>
            <a:r>
              <a:rPr lang="it-IT" sz="2200" b="1" dirty="0">
                <a:solidFill>
                  <a:schemeClr val="bg1"/>
                </a:solidFill>
                <a:latin typeface="Aptos" panose="020B00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it-IT" sz="2200" b="1" dirty="0" err="1">
                <a:solidFill>
                  <a:schemeClr val="bg1"/>
                </a:solidFill>
                <a:latin typeface="Aptos" panose="020B0004020202020204" pitchFamily="34" charset="0"/>
              </a:rPr>
              <a:t>What</a:t>
            </a:r>
            <a:r>
              <a:rPr lang="it-IT" sz="2200" b="1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it-IT" sz="2200" b="1" dirty="0" err="1">
                <a:solidFill>
                  <a:schemeClr val="bg1"/>
                </a:solidFill>
                <a:latin typeface="Aptos" panose="020B0004020202020204" pitchFamily="34" charset="0"/>
              </a:rPr>
              <a:t>does</a:t>
            </a:r>
            <a:r>
              <a:rPr lang="it-IT" sz="2200" b="1" dirty="0">
                <a:solidFill>
                  <a:schemeClr val="bg1"/>
                </a:solidFill>
                <a:latin typeface="Aptos" panose="020B0004020202020204" pitchFamily="34" charset="0"/>
              </a:rPr>
              <a:t> the </a:t>
            </a:r>
            <a:r>
              <a:rPr lang="it-IT" sz="2200" b="1" dirty="0" err="1">
                <a:solidFill>
                  <a:schemeClr val="bg1"/>
                </a:solidFill>
                <a:latin typeface="Aptos" panose="020B0004020202020204" pitchFamily="34" charset="0"/>
              </a:rPr>
              <a:t>young</a:t>
            </a:r>
            <a:r>
              <a:rPr lang="it-IT" sz="2200" b="1" dirty="0">
                <a:solidFill>
                  <a:schemeClr val="bg1"/>
                </a:solidFill>
                <a:latin typeface="Aptos" panose="020B0004020202020204" pitchFamily="34" charset="0"/>
              </a:rPr>
              <a:t> generation </a:t>
            </a:r>
            <a:r>
              <a:rPr lang="it-IT" sz="2200" b="1" dirty="0" err="1">
                <a:solidFill>
                  <a:schemeClr val="bg1"/>
                </a:solidFill>
                <a:latin typeface="Aptos" panose="020B0004020202020204" pitchFamily="34" charset="0"/>
              </a:rPr>
              <a:t>expect</a:t>
            </a:r>
            <a:r>
              <a:rPr lang="it-IT" sz="2200" b="1" dirty="0">
                <a:solidFill>
                  <a:schemeClr val="bg1"/>
                </a:solidFill>
                <a:latin typeface="Aptos" panose="020B0004020202020204" pitchFamily="34" charset="0"/>
              </a:rPr>
              <a:t> from EU and </a:t>
            </a:r>
            <a:r>
              <a:rPr lang="it-IT" sz="2200" b="1" dirty="0" err="1">
                <a:solidFill>
                  <a:schemeClr val="bg1"/>
                </a:solidFill>
                <a:latin typeface="Aptos" panose="020B0004020202020204" pitchFamily="34" charset="0"/>
              </a:rPr>
              <a:t>cooperation</a:t>
            </a:r>
            <a:r>
              <a:rPr lang="it-IT" sz="2200" b="1" dirty="0">
                <a:solidFill>
                  <a:schemeClr val="bg1"/>
                </a:solidFill>
                <a:latin typeface="Aptos" panose="020B0004020202020204" pitchFamily="34" charset="0"/>
              </a:rPr>
              <a:t>?</a:t>
            </a:r>
            <a:endParaRPr lang="en-IE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CBAA3-0D25-1BF6-E33C-8B15C743E14D}"/>
              </a:ext>
            </a:extLst>
          </p:cNvPr>
          <p:cNvSpPr txBox="1"/>
          <p:nvPr/>
        </p:nvSpPr>
        <p:spPr>
          <a:xfrm>
            <a:off x="236863" y="3167390"/>
            <a:ext cx="11718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ptos" panose="020B0004020202020204" pitchFamily="34" charset="0"/>
              </a:rPr>
              <a:t>The </a:t>
            </a:r>
            <a:r>
              <a:rPr lang="it-IT" sz="2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ptos" panose="020B0004020202020204" pitchFamily="34" charset="0"/>
              </a:rPr>
              <a:t>declaration</a:t>
            </a:r>
            <a:r>
              <a:rPr lang="it-IT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ptos" panose="020B0004020202020204" pitchFamily="34" charset="0"/>
              </a:rPr>
              <a:t> by </a:t>
            </a:r>
            <a:r>
              <a:rPr lang="it-IT" sz="2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ptos" panose="020B0004020202020204" pitchFamily="34" charset="0"/>
              </a:rPr>
              <a:t>young</a:t>
            </a:r>
            <a:r>
              <a:rPr lang="it-IT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ptos" panose="020B0004020202020204" pitchFamily="34" charset="0"/>
              </a:rPr>
              <a:t> people on the future of </a:t>
            </a:r>
            <a:r>
              <a:rPr lang="it-IT" sz="2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ptos" panose="020B0004020202020204" pitchFamily="34" charset="0"/>
              </a:rPr>
              <a:t>territorial</a:t>
            </a:r>
            <a:r>
              <a:rPr lang="it-IT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it-IT" sz="2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ptos" panose="020B0004020202020204" pitchFamily="34" charset="0"/>
              </a:rPr>
              <a:t>cooperation</a:t>
            </a:r>
            <a:endParaRPr lang="en-IE" sz="2800" b="1" dirty="0">
              <a:solidFill>
                <a:schemeClr val="accent1">
                  <a:lumMod val="40000"/>
                  <a:lumOff val="60000"/>
                </a:schemeClr>
              </a:solidFill>
              <a:latin typeface="Aptos" panose="020B00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AF40B8-7E3D-3515-393F-C8B8E7B6C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936" y="569585"/>
            <a:ext cx="2296886" cy="22968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1E3A2A-51AE-9AE7-BD55-DB85B09483C7}"/>
              </a:ext>
            </a:extLst>
          </p:cNvPr>
          <p:cNvSpPr txBox="1"/>
          <p:nvPr/>
        </p:nvSpPr>
        <p:spPr>
          <a:xfrm>
            <a:off x="545479" y="3897435"/>
            <a:ext cx="1144471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00" b="1" dirty="0">
                <a:latin typeface="Aptos" panose="020B0004020202020204" pitchFamily="34" charset="0"/>
              </a:rPr>
              <a:t>Seven </a:t>
            </a:r>
            <a:r>
              <a:rPr lang="it-IT" sz="1900" b="1" dirty="0" err="1">
                <a:latin typeface="Aptos" panose="020B0004020202020204" pitchFamily="34" charset="0"/>
              </a:rPr>
              <a:t>recommendations</a:t>
            </a:r>
            <a:r>
              <a:rPr lang="it-IT" sz="1900" b="1" dirty="0">
                <a:latin typeface="Aptos" panose="020B0004020202020204" pitchFamily="34" charset="0"/>
              </a:rPr>
              <a:t> </a:t>
            </a:r>
            <a:r>
              <a:rPr lang="it-IT" sz="1900" dirty="0">
                <a:latin typeface="Aptos" panose="020B0004020202020204" pitchFamily="34" charset="0"/>
              </a:rPr>
              <a:t>with </a:t>
            </a:r>
            <a:r>
              <a:rPr lang="it-IT" sz="1900" b="1" dirty="0">
                <a:latin typeface="Aptos" panose="020B0004020202020204" pitchFamily="34" charset="0"/>
              </a:rPr>
              <a:t>concrete actions </a:t>
            </a:r>
            <a:r>
              <a:rPr lang="it-IT" sz="1900" dirty="0">
                <a:latin typeface="Aptos" panose="020B0004020202020204" pitchFamily="34" charset="0"/>
              </a:rPr>
              <a:t>to be </a:t>
            </a:r>
            <a:r>
              <a:rPr lang="it-IT" sz="1900" dirty="0" err="1">
                <a:latin typeface="Aptos" panose="020B0004020202020204" pitchFamily="34" charset="0"/>
              </a:rPr>
              <a:t>taken</a:t>
            </a:r>
            <a:r>
              <a:rPr lang="it-IT" sz="1900" dirty="0">
                <a:latin typeface="Aptos" panose="020B0004020202020204" pitchFamily="34" charset="0"/>
              </a:rPr>
              <a:t> </a:t>
            </a:r>
            <a:r>
              <a:rPr lang="it-IT" sz="1900" dirty="0" err="1">
                <a:latin typeface="Aptos" panose="020B0004020202020204" pitchFamily="34" charset="0"/>
              </a:rPr>
              <a:t>into</a:t>
            </a:r>
            <a:r>
              <a:rPr lang="it-IT" sz="1900" dirty="0">
                <a:latin typeface="Aptos" panose="020B0004020202020204" pitchFamily="34" charset="0"/>
              </a:rPr>
              <a:t> </a:t>
            </a:r>
            <a:r>
              <a:rPr lang="it-IT" sz="1900" dirty="0" err="1">
                <a:latin typeface="Aptos" panose="020B0004020202020204" pitchFamily="34" charset="0"/>
              </a:rPr>
              <a:t>consideration</a:t>
            </a:r>
            <a:r>
              <a:rPr lang="it-IT" sz="1900" dirty="0">
                <a:latin typeface="Aptos" panose="020B0004020202020204" pitchFamily="34" charset="0"/>
              </a:rPr>
              <a:t> for the future:</a:t>
            </a:r>
          </a:p>
          <a:p>
            <a:endParaRPr lang="it-IT" sz="1900" dirty="0"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900" dirty="0" err="1">
                <a:latin typeface="Aptos" panose="020B0004020202020204" pitchFamily="34" charset="0"/>
              </a:rPr>
              <a:t>Reinforce</a:t>
            </a:r>
            <a:r>
              <a:rPr lang="it-IT" sz="1900" dirty="0">
                <a:latin typeface="Aptos" panose="020B0004020202020204" pitchFamily="34" charset="0"/>
              </a:rPr>
              <a:t> </a:t>
            </a:r>
            <a:r>
              <a:rPr lang="it-IT" sz="1900" dirty="0" err="1">
                <a:latin typeface="Aptos" panose="020B0004020202020204" pitchFamily="34" charset="0"/>
              </a:rPr>
              <a:t>capacity</a:t>
            </a:r>
            <a:r>
              <a:rPr lang="it-IT" sz="1900" dirty="0">
                <a:latin typeface="Aptos" panose="020B0004020202020204" pitchFamily="34" charset="0"/>
              </a:rPr>
              <a:t> building </a:t>
            </a:r>
            <a:r>
              <a:rPr lang="it-IT" sz="1900" dirty="0" err="1">
                <a:latin typeface="Aptos" panose="020B0004020202020204" pitchFamily="34" charset="0"/>
              </a:rPr>
              <a:t>through</a:t>
            </a:r>
            <a:r>
              <a:rPr lang="it-IT" sz="1900" dirty="0">
                <a:latin typeface="Aptos" panose="020B0004020202020204" pitchFamily="34" charset="0"/>
              </a:rPr>
              <a:t> Interreg and Macro-</a:t>
            </a:r>
            <a:r>
              <a:rPr lang="it-IT" sz="1900" dirty="0" err="1">
                <a:latin typeface="Aptos" panose="020B0004020202020204" pitchFamily="34" charset="0"/>
              </a:rPr>
              <a:t>regional</a:t>
            </a:r>
            <a:r>
              <a:rPr lang="it-IT" sz="1900" dirty="0">
                <a:latin typeface="Aptos" panose="020B0004020202020204" pitchFamily="34" charset="0"/>
              </a:rPr>
              <a:t> Strategies for </a:t>
            </a:r>
            <a:r>
              <a:rPr lang="it-IT" sz="1900" dirty="0" err="1">
                <a:latin typeface="Aptos" panose="020B0004020202020204" pitchFamily="34" charset="0"/>
              </a:rPr>
              <a:t>applicants</a:t>
            </a:r>
            <a:r>
              <a:rPr lang="it-IT" sz="1900" dirty="0">
                <a:latin typeface="Aptos" panose="020B0004020202020204" pitchFamily="34" charset="0"/>
              </a:rPr>
              <a:t>, stakeholders – create </a:t>
            </a:r>
            <a:r>
              <a:rPr lang="it-IT" sz="1900" dirty="0" err="1">
                <a:latin typeface="Aptos" panose="020B0004020202020204" pitchFamily="34" charset="0"/>
              </a:rPr>
              <a:t>tailored</a:t>
            </a:r>
            <a:r>
              <a:rPr lang="it-IT" sz="1900" dirty="0">
                <a:latin typeface="Aptos" panose="020B0004020202020204" pitchFamily="34" charset="0"/>
              </a:rPr>
              <a:t> calls for </a:t>
            </a:r>
            <a:r>
              <a:rPr lang="it-IT" sz="1900" dirty="0" err="1">
                <a:latin typeface="Aptos" panose="020B0004020202020204" pitchFamily="34" charset="0"/>
              </a:rPr>
              <a:t>capacity</a:t>
            </a:r>
            <a:r>
              <a:rPr lang="it-IT" sz="1900" dirty="0">
                <a:latin typeface="Aptos" panose="020B0004020202020204" pitchFamily="34" charset="0"/>
              </a:rPr>
              <a:t> building;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sz="1900" dirty="0"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900" b="1" dirty="0">
                <a:latin typeface="Aptos" panose="020B0004020202020204" pitchFamily="34" charset="0"/>
              </a:rPr>
              <a:t>More small scale projects </a:t>
            </a:r>
            <a:r>
              <a:rPr lang="it-IT" sz="1900" dirty="0">
                <a:latin typeface="Aptos" panose="020B0004020202020204" pitchFamily="34" charset="0"/>
              </a:rPr>
              <a:t>(max EUR 50 000) – 100% co-financing – </a:t>
            </a:r>
            <a:r>
              <a:rPr lang="it-IT" sz="1900" dirty="0" err="1">
                <a:latin typeface="Aptos" panose="020B0004020202020204" pitchFamily="34" charset="0"/>
              </a:rPr>
              <a:t>higher</a:t>
            </a:r>
            <a:r>
              <a:rPr lang="it-IT" sz="1900" dirty="0">
                <a:latin typeface="Aptos" panose="020B0004020202020204" pitchFamily="34" charset="0"/>
              </a:rPr>
              <a:t> </a:t>
            </a:r>
            <a:r>
              <a:rPr lang="it-IT" sz="1900" dirty="0" err="1">
                <a:latin typeface="Aptos" panose="020B0004020202020204" pitchFamily="34" charset="0"/>
              </a:rPr>
              <a:t>pre</a:t>
            </a:r>
            <a:r>
              <a:rPr lang="it-IT" sz="1900" dirty="0">
                <a:latin typeface="Aptos" panose="020B0004020202020204" pitchFamily="34" charset="0"/>
              </a:rPr>
              <a:t>-financing – </a:t>
            </a:r>
            <a:r>
              <a:rPr lang="it-IT" sz="1900" dirty="0" err="1">
                <a:latin typeface="Aptos" panose="020B0004020202020204" pitchFamily="34" charset="0"/>
              </a:rPr>
              <a:t>simpler</a:t>
            </a:r>
            <a:r>
              <a:rPr lang="it-IT" sz="1900" dirty="0">
                <a:latin typeface="Aptos" panose="020B0004020202020204" pitchFamily="34" charset="0"/>
              </a:rPr>
              <a:t> </a:t>
            </a:r>
            <a:r>
              <a:rPr lang="it-IT" sz="1900" dirty="0" err="1">
                <a:latin typeface="Aptos" panose="020B0004020202020204" pitchFamily="34" charset="0"/>
              </a:rPr>
              <a:t>administration</a:t>
            </a:r>
            <a:r>
              <a:rPr lang="it-IT" sz="1900" dirty="0">
                <a:latin typeface="Aptos" panose="020B0004020202020204" pitchFamily="34" charset="0"/>
              </a:rPr>
              <a:t> and </a:t>
            </a:r>
            <a:r>
              <a:rPr lang="it-IT" sz="1900" dirty="0" err="1">
                <a:latin typeface="Aptos" panose="020B0004020202020204" pitchFamily="34" charset="0"/>
              </a:rPr>
              <a:t>shorter</a:t>
            </a:r>
            <a:r>
              <a:rPr lang="it-IT" sz="1900" dirty="0">
                <a:latin typeface="Aptos" panose="020B0004020202020204" pitchFamily="34" charset="0"/>
              </a:rPr>
              <a:t> project duration;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sz="1900" dirty="0"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900" dirty="0">
                <a:latin typeface="Aptos" panose="020B0004020202020204" pitchFamily="34" charset="0"/>
              </a:rPr>
              <a:t>More </a:t>
            </a:r>
            <a:r>
              <a:rPr lang="it-IT" sz="1900" b="1" dirty="0">
                <a:latin typeface="Aptos" panose="020B0004020202020204" pitchFamily="34" charset="0"/>
              </a:rPr>
              <a:t>large scale </a:t>
            </a:r>
            <a:r>
              <a:rPr lang="it-IT" sz="1900" b="1" dirty="0" err="1">
                <a:latin typeface="Aptos" panose="020B0004020202020204" pitchFamily="34" charset="0"/>
              </a:rPr>
              <a:t>infrastructure</a:t>
            </a:r>
            <a:r>
              <a:rPr lang="it-IT" sz="1900" b="1" dirty="0">
                <a:latin typeface="Aptos" panose="020B0004020202020204" pitchFamily="34" charset="0"/>
              </a:rPr>
              <a:t> projects.</a:t>
            </a:r>
            <a:endParaRPr lang="it-IT" sz="1900" dirty="0"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sz="1900" dirty="0"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sz="1800" dirty="0"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sz="1800" dirty="0"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sz="1800" dirty="0"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E" sz="18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6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63A67DB-E954-BC54-CE22-A8EE67F6E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003" y="1173049"/>
            <a:ext cx="5900236" cy="9415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700" b="1" dirty="0"/>
              <a:t>When? 24 and 25 September 2025</a:t>
            </a:r>
            <a:br>
              <a:rPr lang="en-US" sz="2400" b="1" dirty="0"/>
            </a:br>
            <a:endParaRPr lang="en-US" sz="2400" b="1" dirty="0"/>
          </a:p>
        </p:txBody>
      </p:sp>
      <p:pic>
        <p:nvPicPr>
          <p:cNvPr id="7" name="Picture 6" descr="A poster for a conference&#10;&#10;AI-generated content may be incorrect.">
            <a:extLst>
              <a:ext uri="{FF2B5EF4-FFF2-40B4-BE49-F238E27FC236}">
                <a16:creationId xmlns:a16="http://schemas.microsoft.com/office/drawing/2014/main" id="{640C5DC4-5CB8-6B72-C6F3-5FD74B9AD8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2655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5" hidden="1">
            <a:extLst>
              <a:ext uri="{FF2B5EF4-FFF2-40B4-BE49-F238E27FC236}">
                <a16:creationId xmlns:a16="http://schemas.microsoft.com/office/drawing/2014/main" id="{11983EDA-0DC1-0378-968A-5C5A08CFD2B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>
              <a:spcAft>
                <a:spcPts val="600"/>
              </a:spcAft>
            </a:pPr>
            <a:fld id="{768364BB-9B21-4D29-A19C-C6410F652861}" type="slidenum">
              <a:rPr lang="en-IE" smtClean="0"/>
              <a:pPr algn="l">
                <a:spcAft>
                  <a:spcPts val="600"/>
                </a:spcAft>
              </a:pPr>
              <a:t>5</a:t>
            </a:fld>
            <a:endParaRPr lang="en-IE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635C5E73-A07C-1C15-E3CF-6FFF7D485F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5082363" cy="508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9C2D85-D017-5837-1B86-2FA4E094F474}"/>
              </a:ext>
            </a:extLst>
          </p:cNvPr>
          <p:cNvSpPr txBox="1"/>
          <p:nvPr/>
        </p:nvSpPr>
        <p:spPr>
          <a:xfrm>
            <a:off x="4765003" y="1138748"/>
            <a:ext cx="6306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/>
              <a:t>Where</a:t>
            </a:r>
            <a:r>
              <a:rPr lang="it-IT" sz="2400" b="1" dirty="0"/>
              <a:t>? </a:t>
            </a:r>
            <a:r>
              <a:rPr lang="it-IT" sz="2400" b="1" dirty="0" err="1"/>
              <a:t>Brussels</a:t>
            </a:r>
            <a:r>
              <a:rPr lang="it-IT" sz="2400" b="1" dirty="0"/>
              <a:t>, Area 42, Rue </a:t>
            </a:r>
            <a:r>
              <a:rPr lang="it-IT" sz="2400" b="1" dirty="0" err="1"/>
              <a:t>des</a:t>
            </a:r>
            <a:r>
              <a:rPr lang="it-IT" sz="2400" b="1" dirty="0"/>
              <a:t> Palais 46</a:t>
            </a:r>
            <a:endParaRPr lang="en-IE" sz="24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C48F3A-D19B-DFBB-1717-6E201356C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76" y="1823042"/>
            <a:ext cx="2543175" cy="23907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929C9D-2290-A96A-9205-A8059773EFBD}"/>
              </a:ext>
            </a:extLst>
          </p:cNvPr>
          <p:cNvSpPr txBox="1"/>
          <p:nvPr/>
        </p:nvSpPr>
        <p:spPr>
          <a:xfrm>
            <a:off x="4765003" y="5023231"/>
            <a:ext cx="6569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/>
              <a:t>Followed</a:t>
            </a:r>
            <a:r>
              <a:rPr lang="it-IT" sz="2400" b="1" dirty="0"/>
              <a:t> by the High </a:t>
            </a:r>
            <a:r>
              <a:rPr lang="it-IT" sz="2400" b="1" dirty="0" err="1"/>
              <a:t>level</a:t>
            </a:r>
            <a:r>
              <a:rPr lang="it-IT" sz="2400" b="1" dirty="0"/>
              <a:t> group meeting </a:t>
            </a:r>
          </a:p>
          <a:p>
            <a:r>
              <a:rPr lang="it-IT" sz="2400" b="1" dirty="0"/>
              <a:t>on the Macro-</a:t>
            </a:r>
            <a:r>
              <a:rPr lang="it-IT" sz="2400" b="1" dirty="0" err="1"/>
              <a:t>regional</a:t>
            </a:r>
            <a:r>
              <a:rPr lang="it-IT" sz="2400" b="1" dirty="0"/>
              <a:t> Strategies </a:t>
            </a:r>
          </a:p>
          <a:p>
            <a:endParaRPr lang="it-IT" sz="2400" b="1" dirty="0"/>
          </a:p>
          <a:p>
            <a:r>
              <a:rPr lang="it-IT" sz="2400" b="1" dirty="0" err="1"/>
              <a:t>Friday</a:t>
            </a:r>
            <a:r>
              <a:rPr lang="it-IT" sz="2400" b="1" dirty="0"/>
              <a:t>, 26 </a:t>
            </a:r>
            <a:r>
              <a:rPr lang="it-IT" sz="2400" b="1" dirty="0" err="1"/>
              <a:t>September</a:t>
            </a:r>
            <a:r>
              <a:rPr lang="it-IT" sz="2400" b="1" dirty="0"/>
              <a:t> 2025</a:t>
            </a:r>
            <a:endParaRPr lang="en-IE" sz="2400" b="1" dirty="0"/>
          </a:p>
        </p:txBody>
      </p:sp>
    </p:spTree>
    <p:extLst>
      <p:ext uri="{BB962C8B-B14F-4D97-AF65-F5344CB8AC3E}">
        <p14:creationId xmlns:p14="http://schemas.microsoft.com/office/powerpoint/2010/main" val="415512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F0E00C3-4613-415F-BE3A-78FBAD906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0495175" cy="6858000"/>
          </a:xfrm>
          <a:custGeom>
            <a:avLst/>
            <a:gdLst>
              <a:gd name="connsiteX0" fmla="*/ 0 w 10495175"/>
              <a:gd name="connsiteY0" fmla="*/ 0 h 6858000"/>
              <a:gd name="connsiteX1" fmla="*/ 5289224 w 10495175"/>
              <a:gd name="connsiteY1" fmla="*/ 0 h 6858000"/>
              <a:gd name="connsiteX2" fmla="*/ 6736007 w 10495175"/>
              <a:gd name="connsiteY2" fmla="*/ 0 h 6858000"/>
              <a:gd name="connsiteX3" fmla="*/ 6998753 w 10495175"/>
              <a:gd name="connsiteY3" fmla="*/ 0 h 6858000"/>
              <a:gd name="connsiteX4" fmla="*/ 7778919 w 10495175"/>
              <a:gd name="connsiteY4" fmla="*/ 0 h 6858000"/>
              <a:gd name="connsiteX5" fmla="*/ 8872152 w 10495175"/>
              <a:gd name="connsiteY5" fmla="*/ 0 h 6858000"/>
              <a:gd name="connsiteX6" fmla="*/ 8894276 w 10495175"/>
              <a:gd name="connsiteY6" fmla="*/ 14997 h 6858000"/>
              <a:gd name="connsiteX7" fmla="*/ 10495175 w 10495175"/>
              <a:gd name="connsiteY7" fmla="*/ 3621656 h 6858000"/>
              <a:gd name="connsiteX8" fmla="*/ 8620825 w 10495175"/>
              <a:gd name="connsiteY8" fmla="*/ 6374814 h 6858000"/>
              <a:gd name="connsiteX9" fmla="*/ 8104177 w 10495175"/>
              <a:gd name="connsiteY9" fmla="*/ 6780599 h 6858000"/>
              <a:gd name="connsiteX10" fmla="*/ 7992421 w 10495175"/>
              <a:gd name="connsiteY10" fmla="*/ 6858000 h 6858000"/>
              <a:gd name="connsiteX11" fmla="*/ 7778919 w 10495175"/>
              <a:gd name="connsiteY11" fmla="*/ 6858000 h 6858000"/>
              <a:gd name="connsiteX12" fmla="*/ 6998753 w 10495175"/>
              <a:gd name="connsiteY12" fmla="*/ 6858000 h 6858000"/>
              <a:gd name="connsiteX13" fmla="*/ 6736007 w 10495175"/>
              <a:gd name="connsiteY13" fmla="*/ 6858000 h 6858000"/>
              <a:gd name="connsiteX14" fmla="*/ 5289224 w 10495175"/>
              <a:gd name="connsiteY14" fmla="*/ 6858000 h 6858000"/>
              <a:gd name="connsiteX15" fmla="*/ 0 w 10495175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5175" h="6858000">
                <a:moveTo>
                  <a:pt x="0" y="0"/>
                </a:moveTo>
                <a:lnTo>
                  <a:pt x="5289224" y="0"/>
                </a:lnTo>
                <a:lnTo>
                  <a:pt x="6736007" y="0"/>
                </a:lnTo>
                <a:lnTo>
                  <a:pt x="6998753" y="0"/>
                </a:lnTo>
                <a:lnTo>
                  <a:pt x="7778919" y="0"/>
                </a:lnTo>
                <a:lnTo>
                  <a:pt x="8872152" y="0"/>
                </a:lnTo>
                <a:lnTo>
                  <a:pt x="8894276" y="14997"/>
                </a:lnTo>
                <a:cubicBezTo>
                  <a:pt x="9921439" y="754641"/>
                  <a:pt x="10495175" y="2093192"/>
                  <a:pt x="10495175" y="3621656"/>
                </a:cubicBezTo>
                <a:cubicBezTo>
                  <a:pt x="10495175" y="4969131"/>
                  <a:pt x="9566450" y="5602839"/>
                  <a:pt x="8620825" y="6374814"/>
                </a:cubicBezTo>
                <a:cubicBezTo>
                  <a:pt x="8448622" y="6515397"/>
                  <a:pt x="8277995" y="6653108"/>
                  <a:pt x="8104177" y="6780599"/>
                </a:cubicBezTo>
                <a:lnTo>
                  <a:pt x="7992421" y="6858000"/>
                </a:lnTo>
                <a:lnTo>
                  <a:pt x="7778919" y="6858000"/>
                </a:lnTo>
                <a:lnTo>
                  <a:pt x="6998753" y="6858000"/>
                </a:lnTo>
                <a:lnTo>
                  <a:pt x="6736007" y="6858000"/>
                </a:lnTo>
                <a:lnTo>
                  <a:pt x="52892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980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5964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F131489-F3F7-F752-BB88-9160F7FEC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50206"/>
              </p:ext>
            </p:extLst>
          </p:nvPr>
        </p:nvGraphicFramePr>
        <p:xfrm>
          <a:off x="1791012" y="328524"/>
          <a:ext cx="9136731" cy="6200952"/>
        </p:xfrm>
        <a:graphic>
          <a:graphicData uri="http://schemas.openxmlformats.org/drawingml/2006/table">
            <a:tbl>
              <a:tblPr/>
              <a:tblGrid>
                <a:gridCol w="2026972">
                  <a:extLst>
                    <a:ext uri="{9D8B030D-6E8A-4147-A177-3AD203B41FA5}">
                      <a16:colId xmlns:a16="http://schemas.microsoft.com/office/drawing/2014/main" val="3944734827"/>
                    </a:ext>
                  </a:extLst>
                </a:gridCol>
                <a:gridCol w="7109759">
                  <a:extLst>
                    <a:ext uri="{9D8B030D-6E8A-4147-A177-3AD203B41FA5}">
                      <a16:colId xmlns:a16="http://schemas.microsoft.com/office/drawing/2014/main" val="3573029863"/>
                    </a:ext>
                  </a:extLst>
                </a:gridCol>
              </a:tblGrid>
              <a:tr h="38761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000" b="1" i="0">
                          <a:solidFill>
                            <a:srgbClr val="00A3C1"/>
                          </a:solidFill>
                          <a:effectLst/>
                          <a:latin typeface="+mn-lt"/>
                        </a:rPr>
                        <a:t>12:00- 13:30 </a:t>
                      </a:r>
                      <a:endParaRPr lang="en-GB" sz="2000" b="1" i="0">
                        <a:effectLst/>
                        <a:latin typeface="+mn-lt"/>
                      </a:endParaRPr>
                    </a:p>
                  </a:txBody>
                  <a:tcPr marL="78492" marR="78492" marT="39246" marB="39246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1" i="0">
                          <a:solidFill>
                            <a:srgbClr val="7D7DB7"/>
                          </a:solidFill>
                          <a:effectLst/>
                          <a:latin typeface="+mn-lt"/>
                        </a:rPr>
                        <a:t>Start of registration and lunch </a:t>
                      </a:r>
                      <a:endParaRPr lang="en-US" sz="2000" b="1" i="0">
                        <a:effectLst/>
                        <a:latin typeface="+mn-lt"/>
                      </a:endParaRPr>
                    </a:p>
                  </a:txBody>
                  <a:tcPr marL="78492" marR="78492" marT="39246" marB="39246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421385"/>
                  </a:ext>
                </a:extLst>
              </a:tr>
              <a:tr h="38761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000" b="1" i="0">
                          <a:solidFill>
                            <a:srgbClr val="00A3C1"/>
                          </a:solidFill>
                          <a:effectLst/>
                          <a:latin typeface="+mn-lt"/>
                        </a:rPr>
                        <a:t>13:30 - 14:30 </a:t>
                      </a:r>
                      <a:endParaRPr lang="en-GB" sz="2000" b="1" i="0">
                        <a:effectLst/>
                        <a:latin typeface="+mn-lt"/>
                      </a:endParaRPr>
                    </a:p>
                  </a:txBody>
                  <a:tcPr marL="78492" marR="78492" marT="39246" marB="39246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1" i="0">
                          <a:solidFill>
                            <a:srgbClr val="7D7DB7"/>
                          </a:solidFill>
                          <a:effectLst/>
                          <a:latin typeface="+mn-lt"/>
                        </a:rPr>
                        <a:t>High level opening of the Strategies Days 2025 </a:t>
                      </a:r>
                      <a:endParaRPr lang="en-US" sz="2000" b="1" i="0">
                        <a:effectLst/>
                        <a:latin typeface="+mn-lt"/>
                      </a:endParaRPr>
                    </a:p>
                  </a:txBody>
                  <a:tcPr marL="78492" marR="78492" marT="39246" marB="39246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7709505"/>
                  </a:ext>
                </a:extLst>
              </a:tr>
              <a:tr h="417439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000" b="1" i="0">
                          <a:solidFill>
                            <a:srgbClr val="00A3C1"/>
                          </a:solidFill>
                          <a:effectLst/>
                          <a:latin typeface="+mn-lt"/>
                        </a:rPr>
                        <a:t>14:45 - 16:30 </a:t>
                      </a:r>
                      <a:endParaRPr lang="en-GB" sz="2000" b="1" i="0">
                        <a:effectLst/>
                        <a:latin typeface="+mn-lt"/>
                      </a:endParaRPr>
                    </a:p>
                  </a:txBody>
                  <a:tcPr marL="78492" marR="78492" marT="39246" marB="39246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en-US" sz="2000" b="1" i="0" dirty="0">
                        <a:solidFill>
                          <a:srgbClr val="7D7DB7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2000" b="1" i="0" dirty="0">
                          <a:solidFill>
                            <a:srgbClr val="7D7DB7"/>
                          </a:solidFill>
                          <a:effectLst/>
                          <a:latin typeface="+mn-lt"/>
                        </a:rPr>
                        <a:t>Workshops time (parallel workshops) </a:t>
                      </a:r>
                    </a:p>
                    <a:p>
                      <a:pPr algn="l" rtl="0" fontAlgn="base"/>
                      <a:endParaRPr lang="en-US" sz="2000" b="1" i="0" dirty="0">
                        <a:effectLst/>
                        <a:latin typeface="+mn-lt"/>
                      </a:endParaRPr>
                    </a:p>
                    <a:p>
                      <a:pPr algn="l" rtl="0" fontAlgn="base">
                        <a:buFont typeface="+mj-lt"/>
                        <a:buAutoNum type="arabicPeriod"/>
                      </a:pPr>
                      <a:r>
                        <a:rPr lang="en-US" sz="2000" b="1" i="0" dirty="0">
                          <a:solidFill>
                            <a:srgbClr val="00A3C1"/>
                          </a:solidFill>
                          <a:effectLst/>
                          <a:latin typeface="+mn-lt"/>
                        </a:rPr>
                        <a:t> Water extremes, water resilience and disasters’ risk management</a:t>
                      </a:r>
                    </a:p>
                    <a:p>
                      <a:pPr algn="l" rtl="0" fontAlgn="base">
                        <a:buFont typeface="+mj-lt"/>
                        <a:buNone/>
                      </a:pPr>
                      <a:r>
                        <a:rPr lang="en-US" sz="2000" b="1" i="0" dirty="0">
                          <a:solidFill>
                            <a:srgbClr val="00A3C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1" i="0" dirty="0">
                        <a:effectLst/>
                        <a:latin typeface="+mn-lt"/>
                      </a:endParaRPr>
                    </a:p>
                    <a:p>
                      <a:pPr algn="l" rtl="0" fontAlgn="base">
                        <a:buFont typeface="+mj-lt"/>
                        <a:buAutoNum type="arabicPeriod" startAt="2"/>
                      </a:pPr>
                      <a:r>
                        <a:rPr lang="en-US" sz="2000" b="1" i="0" dirty="0">
                          <a:solidFill>
                            <a:srgbClr val="00A3C1"/>
                          </a:solidFill>
                          <a:effectLst/>
                          <a:latin typeface="+mn-lt"/>
                        </a:rPr>
                        <a:t> Energy Networks - Advancing Regional Cooperation for a Decarbonized Europe </a:t>
                      </a:r>
                    </a:p>
                    <a:p>
                      <a:pPr algn="l" rtl="0" fontAlgn="base">
                        <a:buFont typeface="+mj-lt"/>
                        <a:buNone/>
                      </a:pPr>
                      <a:endParaRPr lang="en-US" sz="2000" b="1" i="0" dirty="0">
                        <a:effectLst/>
                        <a:latin typeface="+mn-lt"/>
                      </a:endParaRPr>
                    </a:p>
                    <a:p>
                      <a:pPr algn="l" rtl="0" fontAlgn="base">
                        <a:buFont typeface="+mj-lt"/>
                        <a:buAutoNum type="arabicPeriod" startAt="3"/>
                      </a:pPr>
                      <a:r>
                        <a:rPr lang="en-US" sz="2000" b="1" i="0" dirty="0">
                          <a:solidFill>
                            <a:srgbClr val="00A3C1"/>
                          </a:solidFill>
                          <a:effectLst/>
                          <a:latin typeface="+mn-lt"/>
                        </a:rPr>
                        <a:t> Maritime and Internal Security </a:t>
                      </a:r>
                    </a:p>
                    <a:p>
                      <a:pPr algn="l" rtl="0" fontAlgn="base">
                        <a:buFont typeface="+mj-lt"/>
                        <a:buNone/>
                      </a:pPr>
                      <a:endParaRPr lang="en-US" sz="2000" b="1" i="0" dirty="0">
                        <a:effectLst/>
                        <a:latin typeface="+mn-lt"/>
                      </a:endParaRPr>
                    </a:p>
                    <a:p>
                      <a:pPr algn="l" rtl="0" fontAlgn="base">
                        <a:buFont typeface="+mj-lt"/>
                        <a:buAutoNum type="arabicPeriod" startAt="4"/>
                      </a:pPr>
                      <a:r>
                        <a:rPr lang="en-US" sz="2000" b="1" i="0" dirty="0">
                          <a:solidFill>
                            <a:srgbClr val="00A3C1"/>
                          </a:solidFill>
                          <a:effectLst/>
                          <a:latin typeface="+mn-lt"/>
                        </a:rPr>
                        <a:t> Enhancing cooperation between transnational programmes and Macro-regional Strategies (+ embedding) </a:t>
                      </a:r>
                    </a:p>
                    <a:p>
                      <a:pPr algn="l" rtl="0" fontAlgn="base">
                        <a:buFont typeface="+mj-lt"/>
                        <a:buNone/>
                      </a:pPr>
                      <a:endParaRPr lang="en-US" sz="2000" b="1" i="0" dirty="0">
                        <a:effectLst/>
                        <a:latin typeface="+mn-lt"/>
                      </a:endParaRPr>
                    </a:p>
                    <a:p>
                      <a:pPr algn="l" rtl="0" fontAlgn="base">
                        <a:buFont typeface="+mj-lt"/>
                        <a:buAutoNum type="arabicPeriod" startAt="5"/>
                      </a:pPr>
                      <a:r>
                        <a:rPr lang="en-US" sz="2000" b="1" i="0" dirty="0">
                          <a:solidFill>
                            <a:srgbClr val="00A3C1"/>
                          </a:solidFill>
                          <a:effectLst/>
                          <a:latin typeface="+mn-lt"/>
                        </a:rPr>
                        <a:t>Coastal Communities and territoriality of the Strategies</a:t>
                      </a:r>
                      <a:endParaRPr lang="en-US" sz="2000" b="1" i="0" dirty="0">
                        <a:effectLst/>
                        <a:latin typeface="+mn-lt"/>
                      </a:endParaRPr>
                    </a:p>
                  </a:txBody>
                  <a:tcPr marL="78492" marR="78492" marT="39246" marB="39246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5273510"/>
                  </a:ext>
                </a:extLst>
              </a:tr>
              <a:tr h="38761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000" b="1" i="0">
                          <a:solidFill>
                            <a:srgbClr val="00A3C1"/>
                          </a:solidFill>
                          <a:effectLst/>
                          <a:latin typeface="+mn-lt"/>
                        </a:rPr>
                        <a:t>16:30 - 18:00 </a:t>
                      </a:r>
                      <a:endParaRPr lang="en-GB" sz="2000" b="1" i="0">
                        <a:effectLst/>
                        <a:latin typeface="+mn-lt"/>
                      </a:endParaRPr>
                    </a:p>
                  </a:txBody>
                  <a:tcPr marL="78492" marR="78492" marT="39246" marB="39246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1" i="0">
                          <a:solidFill>
                            <a:srgbClr val="7D7DB7"/>
                          </a:solidFill>
                          <a:effectLst/>
                          <a:latin typeface="+mn-lt"/>
                        </a:rPr>
                        <a:t>Speed dating with the Commission </a:t>
                      </a:r>
                      <a:endParaRPr lang="en-US" sz="2000" b="1" i="0">
                        <a:effectLst/>
                        <a:latin typeface="+mn-lt"/>
                      </a:endParaRPr>
                    </a:p>
                  </a:txBody>
                  <a:tcPr marL="78492" marR="78492" marT="39246" marB="39246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60215"/>
                  </a:ext>
                </a:extLst>
              </a:tr>
              <a:tr h="38761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000" b="1" i="0">
                          <a:solidFill>
                            <a:srgbClr val="00A3C1"/>
                          </a:solidFill>
                          <a:effectLst/>
                          <a:latin typeface="+mn-lt"/>
                        </a:rPr>
                        <a:t>18:00 - 20:00 </a:t>
                      </a:r>
                      <a:endParaRPr lang="en-GB" sz="2000" b="1" i="0">
                        <a:effectLst/>
                        <a:latin typeface="+mn-lt"/>
                      </a:endParaRPr>
                    </a:p>
                  </a:txBody>
                  <a:tcPr marL="78492" marR="78492" marT="39246" marB="39246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1" i="0" dirty="0">
                          <a:solidFill>
                            <a:srgbClr val="7D7DB7"/>
                          </a:solidFill>
                          <a:effectLst/>
                          <a:latin typeface="+mn-lt"/>
                        </a:rPr>
                        <a:t>Cocktail and dinner </a:t>
                      </a:r>
                      <a:endParaRPr lang="en-GB" sz="2000" b="1" i="0" dirty="0">
                        <a:effectLst/>
                        <a:latin typeface="+mn-lt"/>
                      </a:endParaRPr>
                    </a:p>
                  </a:txBody>
                  <a:tcPr marL="78492" marR="78492" marT="39246" marB="39246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700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328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F0E00C3-4613-415F-BE3A-78FBAD906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0495175" cy="6858000"/>
          </a:xfrm>
          <a:custGeom>
            <a:avLst/>
            <a:gdLst>
              <a:gd name="connsiteX0" fmla="*/ 0 w 10495175"/>
              <a:gd name="connsiteY0" fmla="*/ 0 h 6858000"/>
              <a:gd name="connsiteX1" fmla="*/ 5289224 w 10495175"/>
              <a:gd name="connsiteY1" fmla="*/ 0 h 6858000"/>
              <a:gd name="connsiteX2" fmla="*/ 6736007 w 10495175"/>
              <a:gd name="connsiteY2" fmla="*/ 0 h 6858000"/>
              <a:gd name="connsiteX3" fmla="*/ 6998753 w 10495175"/>
              <a:gd name="connsiteY3" fmla="*/ 0 h 6858000"/>
              <a:gd name="connsiteX4" fmla="*/ 7778919 w 10495175"/>
              <a:gd name="connsiteY4" fmla="*/ 0 h 6858000"/>
              <a:gd name="connsiteX5" fmla="*/ 8872152 w 10495175"/>
              <a:gd name="connsiteY5" fmla="*/ 0 h 6858000"/>
              <a:gd name="connsiteX6" fmla="*/ 8894276 w 10495175"/>
              <a:gd name="connsiteY6" fmla="*/ 14997 h 6858000"/>
              <a:gd name="connsiteX7" fmla="*/ 10495175 w 10495175"/>
              <a:gd name="connsiteY7" fmla="*/ 3621656 h 6858000"/>
              <a:gd name="connsiteX8" fmla="*/ 8620825 w 10495175"/>
              <a:gd name="connsiteY8" fmla="*/ 6374814 h 6858000"/>
              <a:gd name="connsiteX9" fmla="*/ 8104177 w 10495175"/>
              <a:gd name="connsiteY9" fmla="*/ 6780599 h 6858000"/>
              <a:gd name="connsiteX10" fmla="*/ 7992421 w 10495175"/>
              <a:gd name="connsiteY10" fmla="*/ 6858000 h 6858000"/>
              <a:gd name="connsiteX11" fmla="*/ 7778919 w 10495175"/>
              <a:gd name="connsiteY11" fmla="*/ 6858000 h 6858000"/>
              <a:gd name="connsiteX12" fmla="*/ 6998753 w 10495175"/>
              <a:gd name="connsiteY12" fmla="*/ 6858000 h 6858000"/>
              <a:gd name="connsiteX13" fmla="*/ 6736007 w 10495175"/>
              <a:gd name="connsiteY13" fmla="*/ 6858000 h 6858000"/>
              <a:gd name="connsiteX14" fmla="*/ 5289224 w 10495175"/>
              <a:gd name="connsiteY14" fmla="*/ 6858000 h 6858000"/>
              <a:gd name="connsiteX15" fmla="*/ 0 w 10495175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5175" h="6858000">
                <a:moveTo>
                  <a:pt x="0" y="0"/>
                </a:moveTo>
                <a:lnTo>
                  <a:pt x="5289224" y="0"/>
                </a:lnTo>
                <a:lnTo>
                  <a:pt x="6736007" y="0"/>
                </a:lnTo>
                <a:lnTo>
                  <a:pt x="6998753" y="0"/>
                </a:lnTo>
                <a:lnTo>
                  <a:pt x="7778919" y="0"/>
                </a:lnTo>
                <a:lnTo>
                  <a:pt x="8872152" y="0"/>
                </a:lnTo>
                <a:lnTo>
                  <a:pt x="8894276" y="14997"/>
                </a:lnTo>
                <a:cubicBezTo>
                  <a:pt x="9921439" y="754641"/>
                  <a:pt x="10495175" y="2093192"/>
                  <a:pt x="10495175" y="3621656"/>
                </a:cubicBezTo>
                <a:cubicBezTo>
                  <a:pt x="10495175" y="4969131"/>
                  <a:pt x="9566450" y="5602839"/>
                  <a:pt x="8620825" y="6374814"/>
                </a:cubicBezTo>
                <a:cubicBezTo>
                  <a:pt x="8448622" y="6515397"/>
                  <a:pt x="8277995" y="6653108"/>
                  <a:pt x="8104177" y="6780599"/>
                </a:cubicBezTo>
                <a:lnTo>
                  <a:pt x="7992421" y="6858000"/>
                </a:lnTo>
                <a:lnTo>
                  <a:pt x="7778919" y="6858000"/>
                </a:lnTo>
                <a:lnTo>
                  <a:pt x="6998753" y="6858000"/>
                </a:lnTo>
                <a:lnTo>
                  <a:pt x="6736007" y="6858000"/>
                </a:lnTo>
                <a:lnTo>
                  <a:pt x="52892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980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5964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EEF9771-5FF5-4A1F-A73B-AC0AF2D2A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757075"/>
              </p:ext>
            </p:extLst>
          </p:nvPr>
        </p:nvGraphicFramePr>
        <p:xfrm>
          <a:off x="532081" y="1662573"/>
          <a:ext cx="11127837" cy="3532854"/>
        </p:xfrm>
        <a:graphic>
          <a:graphicData uri="http://schemas.openxmlformats.org/drawingml/2006/table">
            <a:tbl>
              <a:tblPr/>
              <a:tblGrid>
                <a:gridCol w="2502342">
                  <a:extLst>
                    <a:ext uri="{9D8B030D-6E8A-4147-A177-3AD203B41FA5}">
                      <a16:colId xmlns:a16="http://schemas.microsoft.com/office/drawing/2014/main" val="250234749"/>
                    </a:ext>
                  </a:extLst>
                </a:gridCol>
                <a:gridCol w="8625495">
                  <a:extLst>
                    <a:ext uri="{9D8B030D-6E8A-4147-A177-3AD203B41FA5}">
                      <a16:colId xmlns:a16="http://schemas.microsoft.com/office/drawing/2014/main" val="3069837010"/>
                    </a:ext>
                  </a:extLst>
                </a:gridCol>
              </a:tblGrid>
              <a:tr h="65945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400" b="1" i="0">
                          <a:solidFill>
                            <a:srgbClr val="00A3C1"/>
                          </a:solidFill>
                          <a:effectLst/>
                          <a:latin typeface="+mn-lt"/>
                        </a:rPr>
                        <a:t>9:00 - 9:30 </a:t>
                      </a:r>
                      <a:endParaRPr lang="en-GB" sz="2400" b="1" i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400" b="1" i="0">
                          <a:solidFill>
                            <a:srgbClr val="7D7DB7"/>
                          </a:solidFill>
                          <a:effectLst/>
                          <a:latin typeface="+mn-lt"/>
                        </a:rPr>
                        <a:t>Welcome coffee </a:t>
                      </a:r>
                      <a:endParaRPr lang="en-GB" sz="2400" b="1" i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909845"/>
                  </a:ext>
                </a:extLst>
              </a:tr>
              <a:tr h="153873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400" b="1" i="0">
                          <a:solidFill>
                            <a:srgbClr val="00A3C1"/>
                          </a:solidFill>
                          <a:effectLst/>
                          <a:latin typeface="+mn-lt"/>
                        </a:rPr>
                        <a:t>9:30 - 12:30 </a:t>
                      </a:r>
                      <a:endParaRPr lang="en-US" sz="2400" b="1" i="0">
                        <a:effectLst/>
                        <a:latin typeface="+mn-lt"/>
                      </a:endParaRPr>
                    </a:p>
                    <a:p>
                      <a:pPr algn="ctr" rtl="0" fontAlgn="base"/>
                      <a:r>
                        <a:rPr lang="en-US" sz="2400" b="1" i="1">
                          <a:solidFill>
                            <a:srgbClr val="00A3C1"/>
                          </a:solidFill>
                          <a:effectLst/>
                          <a:latin typeface="+mn-lt"/>
                        </a:rPr>
                        <a:t>(coffee break in between at 11:00)</a:t>
                      </a:r>
                      <a:r>
                        <a:rPr lang="en-US" sz="2400" b="1" i="0">
                          <a:solidFill>
                            <a:srgbClr val="00A3C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400" b="1" i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1" i="0" dirty="0">
                          <a:solidFill>
                            <a:srgbClr val="7D7DB7"/>
                          </a:solidFill>
                          <a:effectLst/>
                          <a:latin typeface="+mn-lt"/>
                        </a:rPr>
                        <a:t>Cross strategies </a:t>
                      </a:r>
                      <a:r>
                        <a:rPr lang="en-US" sz="2400" b="1" i="0" dirty="0" err="1">
                          <a:solidFill>
                            <a:srgbClr val="7D7DB7"/>
                          </a:solidFill>
                          <a:effectLst/>
                          <a:latin typeface="+mn-lt"/>
                        </a:rPr>
                        <a:t>Fertilisation</a:t>
                      </a:r>
                      <a:r>
                        <a:rPr lang="en-US" sz="2400" b="1" i="0" dirty="0">
                          <a:solidFill>
                            <a:srgbClr val="7D7DB7"/>
                          </a:solidFill>
                          <a:effectLst/>
                          <a:latin typeface="+mn-lt"/>
                        </a:rPr>
                        <a:t> session </a:t>
                      </a:r>
                      <a:r>
                        <a:rPr lang="en-US" sz="2400" b="1" i="0" dirty="0" err="1">
                          <a:solidFill>
                            <a:srgbClr val="7D7DB7"/>
                          </a:solidFill>
                          <a:effectLst/>
                          <a:latin typeface="+mn-lt"/>
                        </a:rPr>
                        <a:t>organised</a:t>
                      </a:r>
                      <a:r>
                        <a:rPr lang="en-US" sz="2400" b="1" i="0" dirty="0">
                          <a:solidFill>
                            <a:srgbClr val="7D7DB7"/>
                          </a:solidFill>
                          <a:effectLst/>
                          <a:latin typeface="+mn-lt"/>
                        </a:rPr>
                        <a:t> by the Assistant Mechanisms and Interact </a:t>
                      </a:r>
                      <a:endParaRPr lang="en-US" sz="2400" b="1" i="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765623"/>
                  </a:ext>
                </a:extLst>
              </a:tr>
              <a:tr h="65945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400" b="1" i="0">
                          <a:solidFill>
                            <a:srgbClr val="00A3C1"/>
                          </a:solidFill>
                          <a:effectLst/>
                          <a:latin typeface="+mn-lt"/>
                        </a:rPr>
                        <a:t>12:30 - 13:30 </a:t>
                      </a:r>
                      <a:endParaRPr lang="en-GB" sz="2400" b="1" i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400" b="1" i="0" dirty="0">
                          <a:solidFill>
                            <a:srgbClr val="7D7DB7"/>
                          </a:solidFill>
                          <a:effectLst/>
                          <a:latin typeface="+mn-lt"/>
                        </a:rPr>
                        <a:t>Lunch </a:t>
                      </a:r>
                      <a:endParaRPr lang="en-GB" sz="2400" b="1" i="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531919"/>
                  </a:ext>
                </a:extLst>
              </a:tr>
              <a:tr h="65945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400" b="1" i="0">
                          <a:solidFill>
                            <a:srgbClr val="00A3C1"/>
                          </a:solidFill>
                          <a:effectLst/>
                          <a:latin typeface="+mn-lt"/>
                        </a:rPr>
                        <a:t>13:30 - 14:40 </a:t>
                      </a:r>
                      <a:endParaRPr lang="en-GB" sz="2400" b="1" i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1" i="0" dirty="0">
                          <a:solidFill>
                            <a:srgbClr val="7D7DB7"/>
                          </a:solidFill>
                          <a:effectLst/>
                          <a:latin typeface="+mn-lt"/>
                        </a:rPr>
                        <a:t>Synergies panel and closing of the event </a:t>
                      </a:r>
                      <a:endParaRPr lang="en-US" sz="2400" b="1" i="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459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804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427</Words>
  <Application>Microsoft Office PowerPoint</Application>
  <PresentationFormat>Widescreen</PresentationFormat>
  <Paragraphs>79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Meiryo</vt:lpstr>
      <vt:lpstr>Aptos</vt:lpstr>
      <vt:lpstr>Aptos Display</vt:lpstr>
      <vt:lpstr>Arial</vt:lpstr>
      <vt:lpstr>Calibri</vt:lpstr>
      <vt:lpstr>Corbel</vt:lpstr>
      <vt:lpstr>Verdana bold</vt:lpstr>
      <vt:lpstr>Wingdings</vt:lpstr>
      <vt:lpstr>Office Theme</vt:lpstr>
      <vt:lpstr>EU Commission and DG REGIO updates Steering group meeting of the Priority Area 7 Knowledge Society   </vt:lpstr>
      <vt:lpstr>PowerPoint Presentation</vt:lpstr>
      <vt:lpstr>PowerPoint Presentation</vt:lpstr>
      <vt:lpstr>PowerPoint Presentation</vt:lpstr>
      <vt:lpstr>When? 24 and 25 September 2025 </vt:lpstr>
      <vt:lpstr>PowerPoint Presentation</vt:lpstr>
      <vt:lpstr>PowerPoint Presentation</vt:lpstr>
    </vt:vector>
  </TitlesOfParts>
  <Company>European Commission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COCCO Elisa (REGIO)</dc:creator>
  <cp:lastModifiedBy>COCCO Elisa (REGIO)</cp:lastModifiedBy>
  <cp:revision>7</cp:revision>
  <dcterms:created xsi:type="dcterms:W3CDTF">2025-06-02T13:25:31Z</dcterms:created>
  <dcterms:modified xsi:type="dcterms:W3CDTF">2025-06-04T09:12:49Z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2025-06-02T14:06:44Z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ee5b0ce7-4459-489a-8a9f-1a1f8d53669d</vt:lpwstr>
  </property>
  <property fmtid="{D5CDD505-2E9C-101B-9397-08002B2CF9AE}" pid="8" name="MSIP_Label_6bd9ddd1-4d20-43f6-abfa-fc3c07406f94_ContentBits">
    <vt:lpwstr>0</vt:lpwstr>
  </property>
</Properties>
</file>