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543" r:id="rId3"/>
    <p:sldId id="544" r:id="rId4"/>
    <p:sldId id="329" r:id="rId5"/>
    <p:sldId id="489" r:id="rId6"/>
    <p:sldId id="561" r:id="rId7"/>
    <p:sldId id="485" r:id="rId8"/>
    <p:sldId id="330" r:id="rId9"/>
    <p:sldId id="545" r:id="rId10"/>
    <p:sldId id="546" r:id="rId11"/>
    <p:sldId id="547" r:id="rId12"/>
    <p:sldId id="554" r:id="rId13"/>
    <p:sldId id="555" r:id="rId14"/>
    <p:sldId id="556" r:id="rId15"/>
    <p:sldId id="557" r:id="rId16"/>
    <p:sldId id="558" r:id="rId17"/>
    <p:sldId id="559" r:id="rId18"/>
    <p:sldId id="521" r:id="rId19"/>
    <p:sldId id="333" r:id="rId20"/>
    <p:sldId id="332" r:id="rId21"/>
    <p:sldId id="560" r:id="rId22"/>
    <p:sldId id="552" r:id="rId23"/>
    <p:sldId id="336" r:id="rId24"/>
    <p:sldId id="562" r:id="rId25"/>
    <p:sldId id="258" r:id="rId26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abasser Helene" initials="SH" lastIdx="3" clrIdx="0">
    <p:extLst>
      <p:ext uri="{19B8F6BF-5375-455C-9EA6-DF929625EA0E}">
        <p15:presenceInfo xmlns:p15="http://schemas.microsoft.com/office/powerpoint/2012/main" userId="S-1-5-21-725345543-842925246-2146567445-41710" providerId="AD"/>
      </p:ext>
    </p:extLst>
  </p:cmAuthor>
  <p:cmAuthor id="2" name="Andreea Stoenescu" initials="AS" lastIdx="1" clrIdx="1">
    <p:extLst>
      <p:ext uri="{19B8F6BF-5375-455C-9EA6-DF929625EA0E}">
        <p15:presenceInfo xmlns:p15="http://schemas.microsoft.com/office/powerpoint/2012/main" userId="S-1-5-21-1757981266-725345543-754608634-6142" providerId="AD"/>
      </p:ext>
    </p:extLst>
  </p:cmAuthor>
  <p:cmAuthor id="3" name="Cuc Cristina" initials="CC" lastIdx="3" clrIdx="2">
    <p:extLst>
      <p:ext uri="{19B8F6BF-5375-455C-9EA6-DF929625EA0E}">
        <p15:presenceInfo xmlns:p15="http://schemas.microsoft.com/office/powerpoint/2012/main" userId="S::cristina.cuc@eusdr-dsp.eu::8d943c76-bf78-41b6-bd28-925c249046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9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67620" autoAdjust="0"/>
  </p:normalViewPr>
  <p:slideViewPr>
    <p:cSldViewPr snapToGrid="0" snapToObjects="1">
      <p:cViewPr varScale="1">
        <p:scale>
          <a:sx n="76" d="100"/>
          <a:sy n="7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FF17A-C030-4022-9F9D-8C20734A6A1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00D45E-2079-4D33-9274-A120E63FE9C9}">
      <dgm:prSet custT="1"/>
      <dgm:spPr/>
      <dgm:t>
        <a:bodyPr/>
        <a:lstStyle/>
        <a:p>
          <a:r>
            <a:rPr lang="en-US" sz="2000" b="1" dirty="0">
              <a:solidFill>
                <a:srgbClr val="0E4194"/>
              </a:solidFill>
            </a:rPr>
            <a:t>Support for EUSDR core-stakeholders</a:t>
          </a:r>
        </a:p>
      </dgm:t>
    </dgm:pt>
    <dgm:pt modelId="{D04652B2-5F9E-4CC5-8604-99485CD24781}" type="parTrans" cxnId="{974E29ED-60E9-413A-A8C7-05D201A5DF4A}">
      <dgm:prSet/>
      <dgm:spPr/>
      <dgm:t>
        <a:bodyPr/>
        <a:lstStyle/>
        <a:p>
          <a:endParaRPr lang="en-US"/>
        </a:p>
      </dgm:t>
    </dgm:pt>
    <dgm:pt modelId="{3D1FE00D-0E97-45B6-94F9-060B57C5D941}" type="sibTrans" cxnId="{974E29ED-60E9-413A-A8C7-05D201A5DF4A}">
      <dgm:prSet/>
      <dgm:spPr/>
      <dgm:t>
        <a:bodyPr/>
        <a:lstStyle/>
        <a:p>
          <a:endParaRPr lang="en-US"/>
        </a:p>
      </dgm:t>
    </dgm:pt>
    <dgm:pt modelId="{2729AEB7-EE5B-470B-8774-1F1E692561CC}">
      <dgm:prSet custT="1"/>
      <dgm:spPr/>
      <dgm:t>
        <a:bodyPr/>
        <a:lstStyle/>
        <a:p>
          <a:r>
            <a:rPr lang="en-US" sz="2000" b="1" dirty="0">
              <a:solidFill>
                <a:srgbClr val="0E4194"/>
              </a:solidFill>
            </a:rPr>
            <a:t>Embedding &amp; Funding</a:t>
          </a:r>
        </a:p>
      </dgm:t>
    </dgm:pt>
    <dgm:pt modelId="{B285C49F-D9BF-4DCB-8D61-BAA05EE22823}" type="parTrans" cxnId="{6192CCA0-5C22-4DD7-999A-B0504A4B8815}">
      <dgm:prSet/>
      <dgm:spPr/>
      <dgm:t>
        <a:bodyPr/>
        <a:lstStyle/>
        <a:p>
          <a:endParaRPr lang="en-US"/>
        </a:p>
      </dgm:t>
    </dgm:pt>
    <dgm:pt modelId="{058FDCE4-0419-4461-AC21-7B31520F85B1}" type="sibTrans" cxnId="{6192CCA0-5C22-4DD7-999A-B0504A4B8815}">
      <dgm:prSet/>
      <dgm:spPr/>
      <dgm:t>
        <a:bodyPr/>
        <a:lstStyle/>
        <a:p>
          <a:endParaRPr lang="en-US"/>
        </a:p>
      </dgm:t>
    </dgm:pt>
    <dgm:pt modelId="{250ADDCD-A21E-495F-9EC0-7E8D51071EAB}">
      <dgm:prSet custT="1"/>
      <dgm:spPr/>
      <dgm:t>
        <a:bodyPr/>
        <a:lstStyle/>
        <a:p>
          <a:r>
            <a:rPr lang="en-US" sz="2000" b="1" dirty="0">
              <a:solidFill>
                <a:srgbClr val="0E4194"/>
              </a:solidFill>
            </a:rPr>
            <a:t>Monitoring &amp; Evaluation</a:t>
          </a:r>
          <a:endParaRPr lang="en-US" sz="2000" dirty="0">
            <a:solidFill>
              <a:srgbClr val="0E4194"/>
            </a:solidFill>
          </a:endParaRPr>
        </a:p>
      </dgm:t>
    </dgm:pt>
    <dgm:pt modelId="{8812F6BD-ADDB-4F35-A86E-E1C4BDAF134D}" type="parTrans" cxnId="{693EDF91-373E-4BBC-ACCA-FDBEF6CBD279}">
      <dgm:prSet/>
      <dgm:spPr/>
      <dgm:t>
        <a:bodyPr/>
        <a:lstStyle/>
        <a:p>
          <a:endParaRPr lang="en-US"/>
        </a:p>
      </dgm:t>
    </dgm:pt>
    <dgm:pt modelId="{9DDCBE9B-00F2-46A5-A17C-28768621F5C5}" type="sibTrans" cxnId="{693EDF91-373E-4BBC-ACCA-FDBEF6CBD279}">
      <dgm:prSet/>
      <dgm:spPr/>
      <dgm:t>
        <a:bodyPr/>
        <a:lstStyle/>
        <a:p>
          <a:endParaRPr lang="en-US"/>
        </a:p>
      </dgm:t>
    </dgm:pt>
    <dgm:pt modelId="{DD3CEAB2-77B9-4543-AA89-0078CC1F0387}">
      <dgm:prSet custT="1"/>
      <dgm:spPr/>
      <dgm:t>
        <a:bodyPr/>
        <a:lstStyle/>
        <a:p>
          <a:r>
            <a:rPr lang="en-US" sz="2000" b="1" i="0" baseline="0" dirty="0">
              <a:solidFill>
                <a:srgbClr val="0E4194"/>
              </a:solidFill>
            </a:rPr>
            <a:t>Communication</a:t>
          </a:r>
          <a:endParaRPr lang="en-US" sz="2000" dirty="0">
            <a:solidFill>
              <a:srgbClr val="0E4194"/>
            </a:solidFill>
          </a:endParaRPr>
        </a:p>
      </dgm:t>
    </dgm:pt>
    <dgm:pt modelId="{B1123284-66BF-4800-8658-E6809FCFCBD9}" type="parTrans" cxnId="{E6D28242-F73A-4B3A-B88F-38C9FFE46F44}">
      <dgm:prSet/>
      <dgm:spPr/>
      <dgm:t>
        <a:bodyPr/>
        <a:lstStyle/>
        <a:p>
          <a:endParaRPr lang="en-US"/>
        </a:p>
      </dgm:t>
    </dgm:pt>
    <dgm:pt modelId="{EB81A5BC-691A-4B05-955F-AE9BB5FCBD0D}" type="sibTrans" cxnId="{E6D28242-F73A-4B3A-B88F-38C9FFE46F44}">
      <dgm:prSet/>
      <dgm:spPr/>
      <dgm:t>
        <a:bodyPr/>
        <a:lstStyle/>
        <a:p>
          <a:endParaRPr lang="en-US"/>
        </a:p>
      </dgm:t>
    </dgm:pt>
    <dgm:pt modelId="{83A5F194-EB1A-438E-BBB5-5AD53CF68EFF}">
      <dgm:prSet custT="1"/>
      <dgm:spPr/>
      <dgm:t>
        <a:bodyPr/>
        <a:lstStyle/>
        <a:p>
          <a:r>
            <a:rPr lang="en-US" sz="2000" b="1" dirty="0">
              <a:solidFill>
                <a:srgbClr val="0E4194"/>
              </a:solidFill>
            </a:rPr>
            <a:t>Capacity Building</a:t>
          </a:r>
          <a:endParaRPr lang="en-US" sz="2000" dirty="0">
            <a:solidFill>
              <a:srgbClr val="0E4194"/>
            </a:solidFill>
          </a:endParaRPr>
        </a:p>
      </dgm:t>
    </dgm:pt>
    <dgm:pt modelId="{DCBF7502-7E61-4BF2-B38D-333DCE6AEF53}" type="parTrans" cxnId="{28BDF496-D460-424D-B82F-75F2B090A491}">
      <dgm:prSet/>
      <dgm:spPr/>
      <dgm:t>
        <a:bodyPr/>
        <a:lstStyle/>
        <a:p>
          <a:endParaRPr lang="en-US"/>
        </a:p>
      </dgm:t>
    </dgm:pt>
    <dgm:pt modelId="{B06E4866-F607-4822-A03E-C9AAC584A636}" type="sibTrans" cxnId="{28BDF496-D460-424D-B82F-75F2B090A491}">
      <dgm:prSet/>
      <dgm:spPr/>
      <dgm:t>
        <a:bodyPr/>
        <a:lstStyle/>
        <a:p>
          <a:endParaRPr lang="en-US"/>
        </a:p>
      </dgm:t>
    </dgm:pt>
    <dgm:pt modelId="{4C9D54BB-8807-4693-B5C1-6F6A50BE4846}">
      <dgm:prSet custT="1"/>
      <dgm:spPr/>
      <dgm:t>
        <a:bodyPr/>
        <a:lstStyle/>
        <a:p>
          <a:r>
            <a:rPr lang="en-US" sz="2000" b="1" i="0" baseline="0" dirty="0">
              <a:solidFill>
                <a:srgbClr val="0E4194"/>
              </a:solidFill>
            </a:rPr>
            <a:t>Youth involvement</a:t>
          </a:r>
          <a:endParaRPr lang="en-US" sz="2000" dirty="0">
            <a:solidFill>
              <a:srgbClr val="0E4194"/>
            </a:solidFill>
          </a:endParaRPr>
        </a:p>
      </dgm:t>
    </dgm:pt>
    <dgm:pt modelId="{70F53441-130B-4CAF-9EED-70A81707AFEB}" type="parTrans" cxnId="{AF0798D1-54C0-47DD-8449-C8CD9B4F48CA}">
      <dgm:prSet/>
      <dgm:spPr/>
      <dgm:t>
        <a:bodyPr/>
        <a:lstStyle/>
        <a:p>
          <a:endParaRPr lang="en-US"/>
        </a:p>
      </dgm:t>
    </dgm:pt>
    <dgm:pt modelId="{48CBC6D1-6927-49A1-B08B-E3E0140FFC09}" type="sibTrans" cxnId="{AF0798D1-54C0-47DD-8449-C8CD9B4F48CA}">
      <dgm:prSet/>
      <dgm:spPr/>
      <dgm:t>
        <a:bodyPr/>
        <a:lstStyle/>
        <a:p>
          <a:endParaRPr lang="en-US"/>
        </a:p>
      </dgm:t>
    </dgm:pt>
    <dgm:pt modelId="{6BD23D7F-77E7-4066-B857-0A977E20DDF1}" type="pres">
      <dgm:prSet presAssocID="{3E3FF17A-C030-4022-9F9D-8C20734A6A1D}" presName="vert0" presStyleCnt="0">
        <dgm:presLayoutVars>
          <dgm:dir/>
          <dgm:animOne val="branch"/>
          <dgm:animLvl val="lvl"/>
        </dgm:presLayoutVars>
      </dgm:prSet>
      <dgm:spPr/>
    </dgm:pt>
    <dgm:pt modelId="{7E050DB1-CE21-4E6F-8F90-38AC242C4F94}" type="pres">
      <dgm:prSet presAssocID="{2200D45E-2079-4D33-9274-A120E63FE9C9}" presName="thickLine" presStyleLbl="alignNode1" presStyleIdx="0" presStyleCnt="6"/>
      <dgm:spPr/>
    </dgm:pt>
    <dgm:pt modelId="{6F0AE7DC-AD51-4691-9E9B-A6A0C7D84127}" type="pres">
      <dgm:prSet presAssocID="{2200D45E-2079-4D33-9274-A120E63FE9C9}" presName="horz1" presStyleCnt="0"/>
      <dgm:spPr/>
    </dgm:pt>
    <dgm:pt modelId="{A1B8E0CB-0E26-4953-ADAF-9F4C0412DFC1}" type="pres">
      <dgm:prSet presAssocID="{2200D45E-2079-4D33-9274-A120E63FE9C9}" presName="tx1" presStyleLbl="revTx" presStyleIdx="0" presStyleCnt="6"/>
      <dgm:spPr/>
    </dgm:pt>
    <dgm:pt modelId="{2DE7E84A-C2C1-4D43-8794-3177E6B73694}" type="pres">
      <dgm:prSet presAssocID="{2200D45E-2079-4D33-9274-A120E63FE9C9}" presName="vert1" presStyleCnt="0"/>
      <dgm:spPr/>
    </dgm:pt>
    <dgm:pt modelId="{8EDBE914-F21D-4637-A063-697516C76DC9}" type="pres">
      <dgm:prSet presAssocID="{2729AEB7-EE5B-470B-8774-1F1E692561CC}" presName="thickLine" presStyleLbl="alignNode1" presStyleIdx="1" presStyleCnt="6"/>
      <dgm:spPr/>
    </dgm:pt>
    <dgm:pt modelId="{2CE9F227-47A9-4B8E-8200-B58BCD208408}" type="pres">
      <dgm:prSet presAssocID="{2729AEB7-EE5B-470B-8774-1F1E692561CC}" presName="horz1" presStyleCnt="0"/>
      <dgm:spPr/>
    </dgm:pt>
    <dgm:pt modelId="{F86F7D8C-84C8-4682-893A-0466A1F14D80}" type="pres">
      <dgm:prSet presAssocID="{2729AEB7-EE5B-470B-8774-1F1E692561CC}" presName="tx1" presStyleLbl="revTx" presStyleIdx="1" presStyleCnt="6"/>
      <dgm:spPr/>
    </dgm:pt>
    <dgm:pt modelId="{9DF0608A-D55D-4756-992A-31B529DD1A7A}" type="pres">
      <dgm:prSet presAssocID="{2729AEB7-EE5B-470B-8774-1F1E692561CC}" presName="vert1" presStyleCnt="0"/>
      <dgm:spPr/>
    </dgm:pt>
    <dgm:pt modelId="{0320FDF3-66E1-4A83-B574-08F3D5F4C5BF}" type="pres">
      <dgm:prSet presAssocID="{250ADDCD-A21E-495F-9EC0-7E8D51071EAB}" presName="thickLine" presStyleLbl="alignNode1" presStyleIdx="2" presStyleCnt="6"/>
      <dgm:spPr/>
    </dgm:pt>
    <dgm:pt modelId="{A01BFF46-FC88-49A9-A5A7-B24B00D01C22}" type="pres">
      <dgm:prSet presAssocID="{250ADDCD-A21E-495F-9EC0-7E8D51071EAB}" presName="horz1" presStyleCnt="0"/>
      <dgm:spPr/>
    </dgm:pt>
    <dgm:pt modelId="{6739016F-FDC8-43A2-B7BF-32DEF1B1FBAC}" type="pres">
      <dgm:prSet presAssocID="{250ADDCD-A21E-495F-9EC0-7E8D51071EAB}" presName="tx1" presStyleLbl="revTx" presStyleIdx="2" presStyleCnt="6"/>
      <dgm:spPr/>
    </dgm:pt>
    <dgm:pt modelId="{BDAC6E1F-EA1A-40B6-B78F-0D2F27614BE8}" type="pres">
      <dgm:prSet presAssocID="{250ADDCD-A21E-495F-9EC0-7E8D51071EAB}" presName="vert1" presStyleCnt="0"/>
      <dgm:spPr/>
    </dgm:pt>
    <dgm:pt modelId="{13F889DF-75A9-4BFE-AB23-0EB9EBC9735F}" type="pres">
      <dgm:prSet presAssocID="{DD3CEAB2-77B9-4543-AA89-0078CC1F0387}" presName="thickLine" presStyleLbl="alignNode1" presStyleIdx="3" presStyleCnt="6"/>
      <dgm:spPr/>
    </dgm:pt>
    <dgm:pt modelId="{D0713F25-62E8-4537-9265-DD4E794C36A5}" type="pres">
      <dgm:prSet presAssocID="{DD3CEAB2-77B9-4543-AA89-0078CC1F0387}" presName="horz1" presStyleCnt="0"/>
      <dgm:spPr/>
    </dgm:pt>
    <dgm:pt modelId="{6C88B235-1C33-4E07-B2D3-B9D4D6F92EFD}" type="pres">
      <dgm:prSet presAssocID="{DD3CEAB2-77B9-4543-AA89-0078CC1F0387}" presName="tx1" presStyleLbl="revTx" presStyleIdx="3" presStyleCnt="6"/>
      <dgm:spPr/>
    </dgm:pt>
    <dgm:pt modelId="{D0C9F92C-F72B-40EA-B4F6-A3E7798F79C1}" type="pres">
      <dgm:prSet presAssocID="{DD3CEAB2-77B9-4543-AA89-0078CC1F0387}" presName="vert1" presStyleCnt="0"/>
      <dgm:spPr/>
    </dgm:pt>
    <dgm:pt modelId="{5DBF8F5A-1B19-4A47-85F3-018807ED7025}" type="pres">
      <dgm:prSet presAssocID="{83A5F194-EB1A-438E-BBB5-5AD53CF68EFF}" presName="thickLine" presStyleLbl="alignNode1" presStyleIdx="4" presStyleCnt="6"/>
      <dgm:spPr/>
    </dgm:pt>
    <dgm:pt modelId="{011CB00C-3017-4358-850F-92BBC3DCBCE1}" type="pres">
      <dgm:prSet presAssocID="{83A5F194-EB1A-438E-BBB5-5AD53CF68EFF}" presName="horz1" presStyleCnt="0"/>
      <dgm:spPr/>
    </dgm:pt>
    <dgm:pt modelId="{44D08816-4A03-436F-B950-75B14093E7C5}" type="pres">
      <dgm:prSet presAssocID="{83A5F194-EB1A-438E-BBB5-5AD53CF68EFF}" presName="tx1" presStyleLbl="revTx" presStyleIdx="4" presStyleCnt="6"/>
      <dgm:spPr/>
    </dgm:pt>
    <dgm:pt modelId="{FF12625B-2252-4235-B9FF-73D75D21F0BC}" type="pres">
      <dgm:prSet presAssocID="{83A5F194-EB1A-438E-BBB5-5AD53CF68EFF}" presName="vert1" presStyleCnt="0"/>
      <dgm:spPr/>
    </dgm:pt>
    <dgm:pt modelId="{382F25DE-63B0-4171-A399-1C8612966BC6}" type="pres">
      <dgm:prSet presAssocID="{4C9D54BB-8807-4693-B5C1-6F6A50BE4846}" presName="thickLine" presStyleLbl="alignNode1" presStyleIdx="5" presStyleCnt="6"/>
      <dgm:spPr/>
    </dgm:pt>
    <dgm:pt modelId="{2E30BEDE-3BD6-4DCA-B57C-16D3E9FE06F3}" type="pres">
      <dgm:prSet presAssocID="{4C9D54BB-8807-4693-B5C1-6F6A50BE4846}" presName="horz1" presStyleCnt="0"/>
      <dgm:spPr/>
    </dgm:pt>
    <dgm:pt modelId="{048B93ED-CA19-4948-8D1B-6A6C83197E1C}" type="pres">
      <dgm:prSet presAssocID="{4C9D54BB-8807-4693-B5C1-6F6A50BE4846}" presName="tx1" presStyleLbl="revTx" presStyleIdx="5" presStyleCnt="6"/>
      <dgm:spPr/>
    </dgm:pt>
    <dgm:pt modelId="{F9399E99-5DD6-4346-8EAE-CA20C612824E}" type="pres">
      <dgm:prSet presAssocID="{4C9D54BB-8807-4693-B5C1-6F6A50BE4846}" presName="vert1" presStyleCnt="0"/>
      <dgm:spPr/>
    </dgm:pt>
  </dgm:ptLst>
  <dgm:cxnLst>
    <dgm:cxn modelId="{E6D28242-F73A-4B3A-B88F-38C9FFE46F44}" srcId="{3E3FF17A-C030-4022-9F9D-8C20734A6A1D}" destId="{DD3CEAB2-77B9-4543-AA89-0078CC1F0387}" srcOrd="3" destOrd="0" parTransId="{B1123284-66BF-4800-8658-E6809FCFCBD9}" sibTransId="{EB81A5BC-691A-4B05-955F-AE9BB5FCBD0D}"/>
    <dgm:cxn modelId="{3FCE445A-E4D0-4C53-BE30-2611BF311AC3}" type="presOf" srcId="{3E3FF17A-C030-4022-9F9D-8C20734A6A1D}" destId="{6BD23D7F-77E7-4066-B857-0A977E20DDF1}" srcOrd="0" destOrd="0" presId="urn:microsoft.com/office/officeart/2008/layout/LinedList"/>
    <dgm:cxn modelId="{B8246D8B-452D-44DD-9B9B-6B28C7473F86}" type="presOf" srcId="{2200D45E-2079-4D33-9274-A120E63FE9C9}" destId="{A1B8E0CB-0E26-4953-ADAF-9F4C0412DFC1}" srcOrd="0" destOrd="0" presId="urn:microsoft.com/office/officeart/2008/layout/LinedList"/>
    <dgm:cxn modelId="{693EDF91-373E-4BBC-ACCA-FDBEF6CBD279}" srcId="{3E3FF17A-C030-4022-9F9D-8C20734A6A1D}" destId="{250ADDCD-A21E-495F-9EC0-7E8D51071EAB}" srcOrd="2" destOrd="0" parTransId="{8812F6BD-ADDB-4F35-A86E-E1C4BDAF134D}" sibTransId="{9DDCBE9B-00F2-46A5-A17C-28768621F5C5}"/>
    <dgm:cxn modelId="{28BDF496-D460-424D-B82F-75F2B090A491}" srcId="{3E3FF17A-C030-4022-9F9D-8C20734A6A1D}" destId="{83A5F194-EB1A-438E-BBB5-5AD53CF68EFF}" srcOrd="4" destOrd="0" parTransId="{DCBF7502-7E61-4BF2-B38D-333DCE6AEF53}" sibTransId="{B06E4866-F607-4822-A03E-C9AAC584A636}"/>
    <dgm:cxn modelId="{6192CCA0-5C22-4DD7-999A-B0504A4B8815}" srcId="{3E3FF17A-C030-4022-9F9D-8C20734A6A1D}" destId="{2729AEB7-EE5B-470B-8774-1F1E692561CC}" srcOrd="1" destOrd="0" parTransId="{B285C49F-D9BF-4DCB-8D61-BAA05EE22823}" sibTransId="{058FDCE4-0419-4461-AC21-7B31520F85B1}"/>
    <dgm:cxn modelId="{48BEEDB8-439B-4C0F-A5BE-69030B570749}" type="presOf" srcId="{83A5F194-EB1A-438E-BBB5-5AD53CF68EFF}" destId="{44D08816-4A03-436F-B950-75B14093E7C5}" srcOrd="0" destOrd="0" presId="urn:microsoft.com/office/officeart/2008/layout/LinedList"/>
    <dgm:cxn modelId="{13EFA8C6-B910-4AAE-AD0D-3F54956D3641}" type="presOf" srcId="{250ADDCD-A21E-495F-9EC0-7E8D51071EAB}" destId="{6739016F-FDC8-43A2-B7BF-32DEF1B1FBAC}" srcOrd="0" destOrd="0" presId="urn:microsoft.com/office/officeart/2008/layout/LinedList"/>
    <dgm:cxn modelId="{AF0798D1-54C0-47DD-8449-C8CD9B4F48CA}" srcId="{3E3FF17A-C030-4022-9F9D-8C20734A6A1D}" destId="{4C9D54BB-8807-4693-B5C1-6F6A50BE4846}" srcOrd="5" destOrd="0" parTransId="{70F53441-130B-4CAF-9EED-70A81707AFEB}" sibTransId="{48CBC6D1-6927-49A1-B08B-E3E0140FFC09}"/>
    <dgm:cxn modelId="{9CB363E8-96D3-47BB-A848-6B89D4F74891}" type="presOf" srcId="{4C9D54BB-8807-4693-B5C1-6F6A50BE4846}" destId="{048B93ED-CA19-4948-8D1B-6A6C83197E1C}" srcOrd="0" destOrd="0" presId="urn:microsoft.com/office/officeart/2008/layout/LinedList"/>
    <dgm:cxn modelId="{974E29ED-60E9-413A-A8C7-05D201A5DF4A}" srcId="{3E3FF17A-C030-4022-9F9D-8C20734A6A1D}" destId="{2200D45E-2079-4D33-9274-A120E63FE9C9}" srcOrd="0" destOrd="0" parTransId="{D04652B2-5F9E-4CC5-8604-99485CD24781}" sibTransId="{3D1FE00D-0E97-45B6-94F9-060B57C5D941}"/>
    <dgm:cxn modelId="{B8B2D2EF-E80F-4149-8377-B78D4AC63917}" type="presOf" srcId="{DD3CEAB2-77B9-4543-AA89-0078CC1F0387}" destId="{6C88B235-1C33-4E07-B2D3-B9D4D6F92EFD}" srcOrd="0" destOrd="0" presId="urn:microsoft.com/office/officeart/2008/layout/LinedList"/>
    <dgm:cxn modelId="{C24E44F6-B53F-4FEE-B297-65AF0E1B4F5B}" type="presOf" srcId="{2729AEB7-EE5B-470B-8774-1F1E692561CC}" destId="{F86F7D8C-84C8-4682-893A-0466A1F14D80}" srcOrd="0" destOrd="0" presId="urn:microsoft.com/office/officeart/2008/layout/LinedList"/>
    <dgm:cxn modelId="{49FD1ADF-76BA-435E-8B92-6BBCA1498AC2}" type="presParOf" srcId="{6BD23D7F-77E7-4066-B857-0A977E20DDF1}" destId="{7E050DB1-CE21-4E6F-8F90-38AC242C4F94}" srcOrd="0" destOrd="0" presId="urn:microsoft.com/office/officeart/2008/layout/LinedList"/>
    <dgm:cxn modelId="{EDEE2B85-79D2-4D4C-9F33-ED559D83BBB9}" type="presParOf" srcId="{6BD23D7F-77E7-4066-B857-0A977E20DDF1}" destId="{6F0AE7DC-AD51-4691-9E9B-A6A0C7D84127}" srcOrd="1" destOrd="0" presId="urn:microsoft.com/office/officeart/2008/layout/LinedList"/>
    <dgm:cxn modelId="{C183D157-57F2-4DD1-BEBB-20C70E791688}" type="presParOf" srcId="{6F0AE7DC-AD51-4691-9E9B-A6A0C7D84127}" destId="{A1B8E0CB-0E26-4953-ADAF-9F4C0412DFC1}" srcOrd="0" destOrd="0" presId="urn:microsoft.com/office/officeart/2008/layout/LinedList"/>
    <dgm:cxn modelId="{17D96233-966A-40F8-B581-4870E34BCBED}" type="presParOf" srcId="{6F0AE7DC-AD51-4691-9E9B-A6A0C7D84127}" destId="{2DE7E84A-C2C1-4D43-8794-3177E6B73694}" srcOrd="1" destOrd="0" presId="urn:microsoft.com/office/officeart/2008/layout/LinedList"/>
    <dgm:cxn modelId="{69DE3EE1-6215-44C1-BB0A-CA1AD56BE4FE}" type="presParOf" srcId="{6BD23D7F-77E7-4066-B857-0A977E20DDF1}" destId="{8EDBE914-F21D-4637-A063-697516C76DC9}" srcOrd="2" destOrd="0" presId="urn:microsoft.com/office/officeart/2008/layout/LinedList"/>
    <dgm:cxn modelId="{A664CC33-2151-4B58-B7E8-A73B0CA71BC8}" type="presParOf" srcId="{6BD23D7F-77E7-4066-B857-0A977E20DDF1}" destId="{2CE9F227-47A9-4B8E-8200-B58BCD208408}" srcOrd="3" destOrd="0" presId="urn:microsoft.com/office/officeart/2008/layout/LinedList"/>
    <dgm:cxn modelId="{48C480FB-8390-48C4-A3B5-7052ACB75C0F}" type="presParOf" srcId="{2CE9F227-47A9-4B8E-8200-B58BCD208408}" destId="{F86F7D8C-84C8-4682-893A-0466A1F14D80}" srcOrd="0" destOrd="0" presId="urn:microsoft.com/office/officeart/2008/layout/LinedList"/>
    <dgm:cxn modelId="{59B6CB81-6E32-46FD-9F74-D39B5B242146}" type="presParOf" srcId="{2CE9F227-47A9-4B8E-8200-B58BCD208408}" destId="{9DF0608A-D55D-4756-992A-31B529DD1A7A}" srcOrd="1" destOrd="0" presId="urn:microsoft.com/office/officeart/2008/layout/LinedList"/>
    <dgm:cxn modelId="{84E59C82-4820-4910-BFFF-ED15C5C354BA}" type="presParOf" srcId="{6BD23D7F-77E7-4066-B857-0A977E20DDF1}" destId="{0320FDF3-66E1-4A83-B574-08F3D5F4C5BF}" srcOrd="4" destOrd="0" presId="urn:microsoft.com/office/officeart/2008/layout/LinedList"/>
    <dgm:cxn modelId="{C2443A5A-A9C5-419F-AFF7-88BF28D3333A}" type="presParOf" srcId="{6BD23D7F-77E7-4066-B857-0A977E20DDF1}" destId="{A01BFF46-FC88-49A9-A5A7-B24B00D01C22}" srcOrd="5" destOrd="0" presId="urn:microsoft.com/office/officeart/2008/layout/LinedList"/>
    <dgm:cxn modelId="{FA515510-FFF8-472C-B44E-8C109C7650E1}" type="presParOf" srcId="{A01BFF46-FC88-49A9-A5A7-B24B00D01C22}" destId="{6739016F-FDC8-43A2-B7BF-32DEF1B1FBAC}" srcOrd="0" destOrd="0" presId="urn:microsoft.com/office/officeart/2008/layout/LinedList"/>
    <dgm:cxn modelId="{0ECCC22D-EA57-4A54-AF34-405D9AFC8B50}" type="presParOf" srcId="{A01BFF46-FC88-49A9-A5A7-B24B00D01C22}" destId="{BDAC6E1F-EA1A-40B6-B78F-0D2F27614BE8}" srcOrd="1" destOrd="0" presId="urn:microsoft.com/office/officeart/2008/layout/LinedList"/>
    <dgm:cxn modelId="{E4F3125E-CB30-44EB-98BC-BFAB099CFE41}" type="presParOf" srcId="{6BD23D7F-77E7-4066-B857-0A977E20DDF1}" destId="{13F889DF-75A9-4BFE-AB23-0EB9EBC9735F}" srcOrd="6" destOrd="0" presId="urn:microsoft.com/office/officeart/2008/layout/LinedList"/>
    <dgm:cxn modelId="{81B8B40E-CFDD-42BD-B4E4-B8F69953DD22}" type="presParOf" srcId="{6BD23D7F-77E7-4066-B857-0A977E20DDF1}" destId="{D0713F25-62E8-4537-9265-DD4E794C36A5}" srcOrd="7" destOrd="0" presId="urn:microsoft.com/office/officeart/2008/layout/LinedList"/>
    <dgm:cxn modelId="{CB1C9BB1-28F3-4426-A5A4-32DE906173FC}" type="presParOf" srcId="{D0713F25-62E8-4537-9265-DD4E794C36A5}" destId="{6C88B235-1C33-4E07-B2D3-B9D4D6F92EFD}" srcOrd="0" destOrd="0" presId="urn:microsoft.com/office/officeart/2008/layout/LinedList"/>
    <dgm:cxn modelId="{4268596D-6BAE-4433-9455-E47F4904603D}" type="presParOf" srcId="{D0713F25-62E8-4537-9265-DD4E794C36A5}" destId="{D0C9F92C-F72B-40EA-B4F6-A3E7798F79C1}" srcOrd="1" destOrd="0" presId="urn:microsoft.com/office/officeart/2008/layout/LinedList"/>
    <dgm:cxn modelId="{1D80A280-A1A0-423A-9BBD-8C767A50F6B6}" type="presParOf" srcId="{6BD23D7F-77E7-4066-B857-0A977E20DDF1}" destId="{5DBF8F5A-1B19-4A47-85F3-018807ED7025}" srcOrd="8" destOrd="0" presId="urn:microsoft.com/office/officeart/2008/layout/LinedList"/>
    <dgm:cxn modelId="{79FFCB31-4296-4E4B-9B56-CF46CF8FC0A5}" type="presParOf" srcId="{6BD23D7F-77E7-4066-B857-0A977E20DDF1}" destId="{011CB00C-3017-4358-850F-92BBC3DCBCE1}" srcOrd="9" destOrd="0" presId="urn:microsoft.com/office/officeart/2008/layout/LinedList"/>
    <dgm:cxn modelId="{F2C2017C-9310-42E2-8E9C-0936054C07D6}" type="presParOf" srcId="{011CB00C-3017-4358-850F-92BBC3DCBCE1}" destId="{44D08816-4A03-436F-B950-75B14093E7C5}" srcOrd="0" destOrd="0" presId="urn:microsoft.com/office/officeart/2008/layout/LinedList"/>
    <dgm:cxn modelId="{6565BC8E-63F7-40CB-AC28-C36409EC2D33}" type="presParOf" srcId="{011CB00C-3017-4358-850F-92BBC3DCBCE1}" destId="{FF12625B-2252-4235-B9FF-73D75D21F0BC}" srcOrd="1" destOrd="0" presId="urn:microsoft.com/office/officeart/2008/layout/LinedList"/>
    <dgm:cxn modelId="{80E09BCB-9449-4E9B-8B59-3AEF4C02E71E}" type="presParOf" srcId="{6BD23D7F-77E7-4066-B857-0A977E20DDF1}" destId="{382F25DE-63B0-4171-A399-1C8612966BC6}" srcOrd="10" destOrd="0" presId="urn:microsoft.com/office/officeart/2008/layout/LinedList"/>
    <dgm:cxn modelId="{05F8012A-CB22-4533-805A-4633572BF966}" type="presParOf" srcId="{6BD23D7F-77E7-4066-B857-0A977E20DDF1}" destId="{2E30BEDE-3BD6-4DCA-B57C-16D3E9FE06F3}" srcOrd="11" destOrd="0" presId="urn:microsoft.com/office/officeart/2008/layout/LinedList"/>
    <dgm:cxn modelId="{3D56DA53-ED60-44C4-B118-442AC2062EE1}" type="presParOf" srcId="{2E30BEDE-3BD6-4DCA-B57C-16D3E9FE06F3}" destId="{048B93ED-CA19-4948-8D1B-6A6C83197E1C}" srcOrd="0" destOrd="0" presId="urn:microsoft.com/office/officeart/2008/layout/LinedList"/>
    <dgm:cxn modelId="{51BD4300-3C2B-43EE-BB50-3FD620732349}" type="presParOf" srcId="{2E30BEDE-3BD6-4DCA-B57C-16D3E9FE06F3}" destId="{F9399E99-5DD6-4346-8EAE-CA20C61282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0DB1-CE21-4E6F-8F90-38AC242C4F94}">
      <dsp:nvSpPr>
        <dsp:cNvPr id="0" name=""/>
        <dsp:cNvSpPr/>
      </dsp:nvSpPr>
      <dsp:spPr>
        <a:xfrm>
          <a:off x="0" y="1570"/>
          <a:ext cx="50482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B8E0CB-0E26-4953-ADAF-9F4C0412DFC1}">
      <dsp:nvSpPr>
        <dsp:cNvPr id="0" name=""/>
        <dsp:cNvSpPr/>
      </dsp:nvSpPr>
      <dsp:spPr>
        <a:xfrm>
          <a:off x="0" y="1570"/>
          <a:ext cx="5048250" cy="53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E4194"/>
              </a:solidFill>
            </a:rPr>
            <a:t>Support for EUSDR core-stakeholders</a:t>
          </a:r>
        </a:p>
      </dsp:txBody>
      <dsp:txXfrm>
        <a:off x="0" y="1570"/>
        <a:ext cx="5048250" cy="535594"/>
      </dsp:txXfrm>
    </dsp:sp>
    <dsp:sp modelId="{8EDBE914-F21D-4637-A063-697516C76DC9}">
      <dsp:nvSpPr>
        <dsp:cNvPr id="0" name=""/>
        <dsp:cNvSpPr/>
      </dsp:nvSpPr>
      <dsp:spPr>
        <a:xfrm>
          <a:off x="0" y="537165"/>
          <a:ext cx="50482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F7D8C-84C8-4682-893A-0466A1F14D80}">
      <dsp:nvSpPr>
        <dsp:cNvPr id="0" name=""/>
        <dsp:cNvSpPr/>
      </dsp:nvSpPr>
      <dsp:spPr>
        <a:xfrm>
          <a:off x="0" y="537165"/>
          <a:ext cx="5048250" cy="53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E4194"/>
              </a:solidFill>
            </a:rPr>
            <a:t>Embedding &amp; Funding</a:t>
          </a:r>
        </a:p>
      </dsp:txBody>
      <dsp:txXfrm>
        <a:off x="0" y="537165"/>
        <a:ext cx="5048250" cy="535594"/>
      </dsp:txXfrm>
    </dsp:sp>
    <dsp:sp modelId="{0320FDF3-66E1-4A83-B574-08F3D5F4C5BF}">
      <dsp:nvSpPr>
        <dsp:cNvPr id="0" name=""/>
        <dsp:cNvSpPr/>
      </dsp:nvSpPr>
      <dsp:spPr>
        <a:xfrm>
          <a:off x="0" y="1072760"/>
          <a:ext cx="50482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9016F-FDC8-43A2-B7BF-32DEF1B1FBAC}">
      <dsp:nvSpPr>
        <dsp:cNvPr id="0" name=""/>
        <dsp:cNvSpPr/>
      </dsp:nvSpPr>
      <dsp:spPr>
        <a:xfrm>
          <a:off x="0" y="1072760"/>
          <a:ext cx="5048250" cy="53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E4194"/>
              </a:solidFill>
            </a:rPr>
            <a:t>Monitoring &amp; Evaluation</a:t>
          </a:r>
          <a:endParaRPr lang="en-US" sz="2000" kern="1200" dirty="0">
            <a:solidFill>
              <a:srgbClr val="0E4194"/>
            </a:solidFill>
          </a:endParaRPr>
        </a:p>
      </dsp:txBody>
      <dsp:txXfrm>
        <a:off x="0" y="1072760"/>
        <a:ext cx="5048250" cy="535594"/>
      </dsp:txXfrm>
    </dsp:sp>
    <dsp:sp modelId="{13F889DF-75A9-4BFE-AB23-0EB9EBC9735F}">
      <dsp:nvSpPr>
        <dsp:cNvPr id="0" name=""/>
        <dsp:cNvSpPr/>
      </dsp:nvSpPr>
      <dsp:spPr>
        <a:xfrm>
          <a:off x="0" y="1608354"/>
          <a:ext cx="50482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88B235-1C33-4E07-B2D3-B9D4D6F92EFD}">
      <dsp:nvSpPr>
        <dsp:cNvPr id="0" name=""/>
        <dsp:cNvSpPr/>
      </dsp:nvSpPr>
      <dsp:spPr>
        <a:xfrm>
          <a:off x="0" y="1608354"/>
          <a:ext cx="5048250" cy="53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solidFill>
                <a:srgbClr val="0E4194"/>
              </a:solidFill>
            </a:rPr>
            <a:t>Communication</a:t>
          </a:r>
          <a:endParaRPr lang="en-US" sz="2000" kern="1200" dirty="0">
            <a:solidFill>
              <a:srgbClr val="0E4194"/>
            </a:solidFill>
          </a:endParaRPr>
        </a:p>
      </dsp:txBody>
      <dsp:txXfrm>
        <a:off x="0" y="1608354"/>
        <a:ext cx="5048250" cy="535594"/>
      </dsp:txXfrm>
    </dsp:sp>
    <dsp:sp modelId="{5DBF8F5A-1B19-4A47-85F3-018807ED7025}">
      <dsp:nvSpPr>
        <dsp:cNvPr id="0" name=""/>
        <dsp:cNvSpPr/>
      </dsp:nvSpPr>
      <dsp:spPr>
        <a:xfrm>
          <a:off x="0" y="2143949"/>
          <a:ext cx="50482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8816-4A03-436F-B950-75B14093E7C5}">
      <dsp:nvSpPr>
        <dsp:cNvPr id="0" name=""/>
        <dsp:cNvSpPr/>
      </dsp:nvSpPr>
      <dsp:spPr>
        <a:xfrm>
          <a:off x="0" y="2143949"/>
          <a:ext cx="5048250" cy="53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E4194"/>
              </a:solidFill>
            </a:rPr>
            <a:t>Capacity Building</a:t>
          </a:r>
          <a:endParaRPr lang="en-US" sz="2000" kern="1200" dirty="0">
            <a:solidFill>
              <a:srgbClr val="0E4194"/>
            </a:solidFill>
          </a:endParaRPr>
        </a:p>
      </dsp:txBody>
      <dsp:txXfrm>
        <a:off x="0" y="2143949"/>
        <a:ext cx="5048250" cy="535594"/>
      </dsp:txXfrm>
    </dsp:sp>
    <dsp:sp modelId="{382F25DE-63B0-4171-A399-1C8612966BC6}">
      <dsp:nvSpPr>
        <dsp:cNvPr id="0" name=""/>
        <dsp:cNvSpPr/>
      </dsp:nvSpPr>
      <dsp:spPr>
        <a:xfrm>
          <a:off x="0" y="2679544"/>
          <a:ext cx="50482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B93ED-CA19-4948-8D1B-6A6C83197E1C}">
      <dsp:nvSpPr>
        <dsp:cNvPr id="0" name=""/>
        <dsp:cNvSpPr/>
      </dsp:nvSpPr>
      <dsp:spPr>
        <a:xfrm>
          <a:off x="0" y="2679544"/>
          <a:ext cx="5048250" cy="53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solidFill>
                <a:srgbClr val="0E4194"/>
              </a:solidFill>
            </a:rPr>
            <a:t>Youth involvement</a:t>
          </a:r>
          <a:endParaRPr lang="en-US" sz="2000" kern="1200" dirty="0">
            <a:solidFill>
              <a:srgbClr val="0E4194"/>
            </a:solidFill>
          </a:endParaRPr>
        </a:p>
      </dsp:txBody>
      <dsp:txXfrm>
        <a:off x="0" y="2679544"/>
        <a:ext cx="5048250" cy="53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E266-EEF2-41FD-A26F-2B3B323B5BB3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5FEE-ABBF-4077-AC39-89E1B1E0E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7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nube-region.eu/bosnian-and-herzegovinian-eusdr-presidency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913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E4194"/>
                </a:solidFill>
                <a:effectLst/>
              </a:rPr>
              <a:t>1. Onboarding and Institutional Memory Consolidation – 23.09.2025, Brussels before the MR&amp;SBS Days 24 – 25 September</a:t>
            </a:r>
            <a:endParaRPr lang="en-GB" sz="1200" b="0" dirty="0">
              <a:solidFill>
                <a:srgbClr val="0E41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solidFill>
                  <a:srgbClr val="0E41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Policy Analysis and Advocacy Skills -  07.11.2025, Sarajevo – after AF</a:t>
            </a:r>
          </a:p>
          <a:p>
            <a:r>
              <a:rPr lang="en-US" sz="1200" dirty="0">
                <a:solidFill>
                  <a:srgbClr val="0E41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solidFill>
                  <a:srgbClr val="0E41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-T-D message sent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5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/>
              <a:t>Strategic planning workshop, held online on 17 March 2025:</a:t>
            </a:r>
          </a:p>
          <a:p>
            <a:pPr lvl="1"/>
            <a:r>
              <a:rPr lang="en-US" sz="2000" dirty="0"/>
              <a:t>Delivered by </a:t>
            </a:r>
            <a:r>
              <a:rPr lang="en-US" sz="2000" b="0" dirty="0"/>
              <a:t>Re-Act, one of the </a:t>
            </a:r>
            <a:r>
              <a:rPr lang="en-US" sz="2000" b="0" dirty="0" err="1"/>
              <a:t>organisations</a:t>
            </a:r>
            <a:r>
              <a:rPr lang="en-US" sz="2000" b="0" dirty="0"/>
              <a:t> inside DYON, to the other members</a:t>
            </a:r>
          </a:p>
          <a:p>
            <a:pPr lvl="1"/>
            <a:r>
              <a:rPr lang="en-US" sz="2000" b="0" dirty="0"/>
              <a:t>Focused on strategic planning of DYON activities for the next 6-12 months</a:t>
            </a:r>
          </a:p>
          <a:p>
            <a:pPr lvl="1"/>
            <a:r>
              <a:rPr lang="en-US" sz="2000" b="0" dirty="0"/>
              <a:t>summary to </a:t>
            </a:r>
            <a:r>
              <a:rPr lang="en-US" sz="2000" dirty="0"/>
              <a:t>be sent out after the NC meeting</a:t>
            </a:r>
            <a:endParaRPr lang="en-US" sz="2000" b="0" dirty="0"/>
          </a:p>
          <a:p>
            <a:r>
              <a:rPr lang="en-US" sz="2400" b="0" dirty="0"/>
              <a:t>DYON Boot Camp, July 2025:</a:t>
            </a:r>
          </a:p>
          <a:p>
            <a:pPr lvl="1"/>
            <a:r>
              <a:rPr lang="en-US" sz="1800" dirty="0"/>
              <a:t>Currently in the planning phase</a:t>
            </a:r>
          </a:p>
          <a:p>
            <a:pPr lvl="1"/>
            <a:r>
              <a:rPr lang="en-US" sz="1800" b="0" dirty="0"/>
              <a:t>Clearer elaboration of DYON identity and governance</a:t>
            </a:r>
          </a:p>
          <a:p>
            <a:pPr lvl="1"/>
            <a:r>
              <a:rPr lang="en-US" sz="1800" dirty="0"/>
              <a:t>Production of a short video, possibly to be shown during the 14</a:t>
            </a:r>
            <a:r>
              <a:rPr lang="en-US" sz="1800" baseline="30000" dirty="0"/>
              <a:t>th</a:t>
            </a:r>
            <a:r>
              <a:rPr lang="en-US" sz="1800" dirty="0"/>
              <a:t> EUSDR Annual Forum (tbc)</a:t>
            </a:r>
            <a:endParaRPr lang="en-US" sz="1800" b="0" dirty="0"/>
          </a:p>
          <a:p>
            <a:r>
              <a:rPr lang="en-US" sz="2400" b="0" dirty="0"/>
              <a:t>Participation in a youth panel </a:t>
            </a:r>
            <a:r>
              <a:rPr lang="en-US" sz="2400" b="0" dirty="0" err="1"/>
              <a:t>organised</a:t>
            </a:r>
            <a:r>
              <a:rPr lang="en-US" sz="2400" b="0" dirty="0"/>
              <a:t> by PA 10 as part of the 14</a:t>
            </a:r>
            <a:r>
              <a:rPr lang="en-US" sz="2400" b="0" baseline="30000" dirty="0"/>
              <a:t>th</a:t>
            </a:r>
            <a:r>
              <a:rPr lang="en-US" sz="2400" b="0" dirty="0"/>
              <a:t> EUSDR Annual Forum / Danube Participation Day (tbc)</a:t>
            </a:r>
          </a:p>
          <a:p>
            <a:r>
              <a:rPr lang="en-US" sz="2400" b="0" dirty="0"/>
              <a:t>Identification of possible EU funding sources for future 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3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2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4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E41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</a:t>
            </a:r>
            <a:r>
              <a:rPr lang="en-GB" sz="1200" dirty="0">
                <a:solidFill>
                  <a:srgbClr val="0E4194"/>
                </a:solidFill>
              </a:rPr>
              <a:t> are included on the last slide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9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8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0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</a:t>
            </a:r>
            <a:r>
              <a:rPr lang="en-GB" dirty="0" err="1"/>
              <a:t>upported</a:t>
            </a:r>
            <a:r>
              <a:rPr lang="en-GB" dirty="0"/>
              <a:t> project development and implementation.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7 has established strong cooperation with PA 4 and PA 8. PA 7 and PA 4 collaborate on promoting water quality from a research perspective and engaging the younger generation in water-related issues. Cooperation with PA 8 continues on topics like innovation support, women’s participation in innovation, and S3 (Smart Specialisation Strategies).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7 addresses climate change and sustainable development primarily through its capitalisation strategy and collaboration with PA 4. Danube Strategy Flagship s like RIS4DANU aim to facilitate a social sustainable technological transition in the Region.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7 is also working with PA 4 to raise awareness of these topics, particularly water quality, through online streaming, lectures, and new project development.</a:t>
            </a:r>
          </a:p>
          <a:p>
            <a:endParaRPr lang="en-US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7 is committed to helping bridge the gaps in research and innovation performance between EUSDR members states. They provide stakeholders with information on funding opportunities and regularly launch the Multilateral Danube Call.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WG prepared the study based on the survey on RIS3 implementation, challenges/achievements, monitoring, evaluation, thematic platforms and macro-regional S3 partnerships, RIS3 and COVID 19.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81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4194"/>
                </a:solidFill>
              </a:rPr>
              <a:t>Strengthen internal and external communication of the Strategy and the visibility of the topics, initiatives and prospects in the Danube Region.</a:t>
            </a:r>
          </a:p>
          <a:p>
            <a:r>
              <a:rPr lang="en-US" dirty="0">
                <a:solidFill>
                  <a:srgbClr val="0E4194"/>
                </a:solidFill>
              </a:rPr>
              <a:t>Illustrate the progress achieved in implementing the EUSDR and demonstrate exemplarily significant improvement in the Region that is induced by cooperation.</a:t>
            </a:r>
          </a:p>
          <a:p>
            <a:r>
              <a:rPr lang="en-US" sz="1200" b="0" i="0" u="none" strike="noStrike" baseline="0" dirty="0">
                <a:solidFill>
                  <a:srgbClr val="0E4194"/>
                </a:solidFill>
                <a:latin typeface="Calibri" panose="020F0502020204030204" pitchFamily="34" charset="0"/>
              </a:rPr>
              <a:t>Strengthening a sector or branch, generating value chains or model solutions to important common challenges faced within the Danube Region.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Ensuring internal and external communication using a mix of measures and channels </a:t>
            </a:r>
            <a:endParaRPr lang="en-GB" dirty="0"/>
          </a:p>
          <a:p>
            <a:pPr algn="just"/>
            <a:r>
              <a:rPr lang="en-GB" dirty="0"/>
              <a:t>EUSDR Website &amp; Intranet </a:t>
            </a:r>
          </a:p>
          <a:p>
            <a:pPr algn="just"/>
            <a:r>
              <a:rPr lang="en-GB" dirty="0"/>
              <a:t>!!! New website goes live 14 Apr 2025</a:t>
            </a:r>
          </a:p>
          <a:p>
            <a:pPr algn="just"/>
            <a:r>
              <a:rPr lang="en-GB" dirty="0"/>
              <a:t>Disseminating articles on DG Regio’s website for more visibility</a:t>
            </a:r>
          </a:p>
          <a:p>
            <a:pPr algn="just"/>
            <a:r>
              <a:rPr lang="en-GB" dirty="0"/>
              <a:t>Ensuring cross-promotions with PAs &amp; other MRS</a:t>
            </a:r>
          </a:p>
          <a:p>
            <a:r>
              <a:rPr lang="en-US" b="1" dirty="0"/>
              <a:t>Testing until 20 June, fixing issues after.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5FEE-ABBF-4077-AC39-89E1B1E0E99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ube-region.eu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hyperlink" Target="mailto:cristina.cuc@eusdr-dsp.eu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hyperlink" Target="http://www.danube-region.eu/" TargetMode="External"/><Relationship Id="rId9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BA552-2048-5CA0-26FA-D1717563E5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5882"/>
            <a:ext cx="12192000" cy="5512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7FB83-E374-2B49-8437-2A5744776C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98648"/>
            <a:ext cx="9144000" cy="7064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 dirty="0"/>
              <a:t>Titelmasterformat durch Klicken</a:t>
            </a:r>
            <a:endParaRPr lang="en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07730-0156-F14C-88AB-E1152371E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2441752"/>
            <a:ext cx="11341100" cy="7478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366457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4D3A46-BAED-DDE5-7734-5DFC37709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9413"/>
            <a:ext cx="12192000" cy="4599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913D08-5A39-4A57-9EB2-D3ADC3112FEF}"/>
              </a:ext>
            </a:extLst>
          </p:cNvPr>
          <p:cNvSpPr txBox="1"/>
          <p:nvPr userDrawn="1"/>
        </p:nvSpPr>
        <p:spPr>
          <a:xfrm>
            <a:off x="4255439" y="2844224"/>
            <a:ext cx="4085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GB" sz="14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br>
              <a:rPr lang="en-GB" sz="1400" b="1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400" b="1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Pillar Officer (Pillar </a:t>
            </a:r>
            <a:r>
              <a:rPr lang="en-GB" sz="14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GB" sz="1400" b="1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4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GB" sz="1400" b="1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algn="ctr" rtl="0" fontAlgn="base"/>
            <a:br>
              <a:rPr lang="en-GB" sz="1400" b="0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email</a:t>
            </a:r>
            <a:r>
              <a:rPr lang="en-GB" sz="1400" b="0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algn="ctr" rtl="0" fontAlgn="base"/>
            <a:r>
              <a:rPr lang="en-GB" sz="1400" b="0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www.danube-region.eu</a:t>
            </a:r>
            <a:r>
              <a:rPr lang="en-GB" sz="1400" b="0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C361800B-ADF2-42E9-9C67-04535CA12348}"/>
              </a:ext>
            </a:extLst>
          </p:cNvPr>
          <p:cNvSpPr txBox="1"/>
          <p:nvPr userDrawn="1"/>
        </p:nvSpPr>
        <p:spPr>
          <a:xfrm>
            <a:off x="3249927" y="1563311"/>
            <a:ext cx="5692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GB" sz="3000" b="1" i="0" u="none" strike="noStrike" kern="1200" noProof="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Thank you </a:t>
            </a:r>
            <a:r>
              <a:rPr lang="en-GB" sz="3000" b="1" i="0" u="none" strike="noStrike" kern="1200" baseline="0" noProof="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for your attention!</a:t>
            </a:r>
            <a:endParaRPr lang="en-GB" sz="3000" b="0" i="0" u="none" strike="noStrike" kern="1200" noProof="0" dirty="0">
              <a:solidFill>
                <a:srgbClr val="0E4194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4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3567-8C5D-488D-AB5A-21641C88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1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4D3A46-BAED-DDE5-7734-5DFC37709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8163"/>
            <a:ext cx="12192000" cy="459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D8599-7FB1-4488-8127-C255BCF9C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9413"/>
            <a:ext cx="12192000" cy="4599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A90398-949E-424A-AB6B-EF40085A3026}"/>
              </a:ext>
            </a:extLst>
          </p:cNvPr>
          <p:cNvSpPr txBox="1"/>
          <p:nvPr userDrawn="1"/>
        </p:nvSpPr>
        <p:spPr>
          <a:xfrm>
            <a:off x="8427816" y="3623792"/>
            <a:ext cx="3350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GB" sz="1400" b="1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Cristina Cuc</a:t>
            </a:r>
            <a:br>
              <a:rPr lang="en-GB" sz="1400" b="1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400" b="1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Pillar Officer (Pillar 2 and 3)</a:t>
            </a:r>
          </a:p>
          <a:p>
            <a:pPr algn="ctr" rtl="0" fontAlgn="base"/>
            <a:br>
              <a:rPr lang="en-GB" sz="1400" b="0" i="0" u="none" strike="noStrike" kern="120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rgbClr val="162F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cristina.cuc@eusdr-dsp.eu</a:t>
            </a:r>
            <a:r>
              <a:rPr lang="en-GB" sz="1200" kern="1200" dirty="0">
                <a:solidFill>
                  <a:srgbClr val="162F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algn="ctr" rtl="0" fontAlgn="base"/>
            <a:r>
              <a:rPr lang="en-GB" sz="1200" kern="1200" dirty="0">
                <a:solidFill>
                  <a:srgbClr val="162F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www.danube-region.eu</a:t>
            </a:r>
            <a:r>
              <a:rPr lang="en-GB" sz="1200" kern="1200" dirty="0">
                <a:solidFill>
                  <a:srgbClr val="162F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BCAB84E-33F2-4BB0-AA7C-2B889FB7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30" y="1012165"/>
            <a:ext cx="2311447" cy="1015206"/>
          </a:xfrm>
        </p:spPr>
        <p:txBody>
          <a:bodyPr>
            <a:normAutofit/>
          </a:bodyPr>
          <a:lstStyle/>
          <a:p>
            <a:pPr algn="just"/>
            <a:r>
              <a:rPr lang="en-GB" sz="3200" b="1" dirty="0">
                <a:solidFill>
                  <a:srgbClr val="2C4090"/>
                </a:solidFill>
                <a:latin typeface="+mn-lt"/>
              </a:rPr>
              <a:t>DSP Team</a:t>
            </a:r>
          </a:p>
        </p:txBody>
      </p:sp>
      <p:grpSp>
        <p:nvGrpSpPr>
          <p:cNvPr id="11" name="Gruppieren 5">
            <a:extLst>
              <a:ext uri="{FF2B5EF4-FFF2-40B4-BE49-F238E27FC236}">
                <a16:creationId xmlns:a16="http://schemas.microsoft.com/office/drawing/2014/main" id="{7F5AA5BB-48C0-4BAF-82FB-00E36B8EFD8D}"/>
              </a:ext>
            </a:extLst>
          </p:cNvPr>
          <p:cNvGrpSpPr/>
          <p:nvPr userDrawn="1"/>
        </p:nvGrpSpPr>
        <p:grpSpPr>
          <a:xfrm>
            <a:off x="844662" y="1519768"/>
            <a:ext cx="6753118" cy="4878805"/>
            <a:chOff x="789112" y="1246987"/>
            <a:chExt cx="6737795" cy="5091184"/>
          </a:xfrm>
        </p:grpSpPr>
        <p:sp>
          <p:nvSpPr>
            <p:cNvPr id="12" name="Textfeld 35">
              <a:extLst>
                <a:ext uri="{FF2B5EF4-FFF2-40B4-BE49-F238E27FC236}">
                  <a16:creationId xmlns:a16="http://schemas.microsoft.com/office/drawing/2014/main" id="{79273630-A987-4188-81FC-03705C834C50}"/>
                </a:ext>
              </a:extLst>
            </p:cNvPr>
            <p:cNvSpPr txBox="1"/>
            <p:nvPr/>
          </p:nvSpPr>
          <p:spPr>
            <a:xfrm>
              <a:off x="1715051" y="2417816"/>
              <a:ext cx="32860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Cristina CUC</a:t>
              </a:r>
            </a:p>
            <a:p>
              <a:r>
                <a:rPr lang="en-US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Officer (Pillars </a:t>
              </a:r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&amp; 3)</a:t>
              </a:r>
            </a:p>
            <a:p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Bucharest</a:t>
              </a:r>
            </a:p>
          </p:txBody>
        </p:sp>
        <p:sp>
          <p:nvSpPr>
            <p:cNvPr id="13" name="Textfeld 37">
              <a:extLst>
                <a:ext uri="{FF2B5EF4-FFF2-40B4-BE49-F238E27FC236}">
                  <a16:creationId xmlns:a16="http://schemas.microsoft.com/office/drawing/2014/main" id="{9AD033BA-E20B-4685-BE20-8C95E0B74E13}"/>
                </a:ext>
              </a:extLst>
            </p:cNvPr>
            <p:cNvSpPr txBox="1"/>
            <p:nvPr/>
          </p:nvSpPr>
          <p:spPr>
            <a:xfrm>
              <a:off x="1715051" y="5540726"/>
              <a:ext cx="1861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Anamaria DUNCA</a:t>
              </a:r>
            </a:p>
            <a:p>
              <a:r>
                <a:rPr lang="en-US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Officer</a:t>
              </a:r>
              <a:endParaRPr lang="de-AT" sz="1400" dirty="0">
                <a:solidFill>
                  <a:srgbClr val="162F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Bucharest</a:t>
              </a:r>
            </a:p>
          </p:txBody>
        </p:sp>
        <p:sp>
          <p:nvSpPr>
            <p:cNvPr id="14" name="Textfeld 45">
              <a:extLst>
                <a:ext uri="{FF2B5EF4-FFF2-40B4-BE49-F238E27FC236}">
                  <a16:creationId xmlns:a16="http://schemas.microsoft.com/office/drawing/2014/main" id="{452914ED-6E90-4596-8C48-9AA2FAFA545F}"/>
                </a:ext>
              </a:extLst>
            </p:cNvPr>
            <p:cNvSpPr txBox="1"/>
            <p:nvPr/>
          </p:nvSpPr>
          <p:spPr>
            <a:xfrm>
              <a:off x="3015745" y="1326964"/>
              <a:ext cx="22267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Robert LICHTNER</a:t>
              </a:r>
            </a:p>
            <a:p>
              <a:pPr algn="r"/>
              <a:r>
                <a:rPr lang="de-AT" sz="1400" dirty="0" err="1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Coordinator</a:t>
              </a:r>
              <a:endParaRPr lang="de-AT" sz="1400" u="sng" dirty="0">
                <a:solidFill>
                  <a:srgbClr val="162F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Vienna</a:t>
              </a:r>
            </a:p>
          </p:txBody>
        </p:sp>
        <p:sp>
          <p:nvSpPr>
            <p:cNvPr id="15" name="Textfeld 46">
              <a:extLst>
                <a:ext uri="{FF2B5EF4-FFF2-40B4-BE49-F238E27FC236}">
                  <a16:creationId xmlns:a16="http://schemas.microsoft.com/office/drawing/2014/main" id="{FF665D2F-1E73-4574-994F-8946206E27FE}"/>
                </a:ext>
              </a:extLst>
            </p:cNvPr>
            <p:cNvSpPr txBox="1"/>
            <p:nvPr/>
          </p:nvSpPr>
          <p:spPr>
            <a:xfrm>
              <a:off x="3939698" y="2431439"/>
              <a:ext cx="2614743" cy="77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Raphael SACHS</a:t>
              </a:r>
            </a:p>
            <a:p>
              <a:pPr algn="r"/>
              <a:r>
                <a:rPr lang="en-US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Pillar Officer (Pillars </a:t>
              </a:r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&amp; 4)</a:t>
              </a:r>
            </a:p>
            <a:p>
              <a:pPr algn="r"/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Vienna</a:t>
              </a:r>
            </a:p>
          </p:txBody>
        </p:sp>
        <p:sp>
          <p:nvSpPr>
            <p:cNvPr id="16" name="Textfeld 47">
              <a:extLst>
                <a:ext uri="{FF2B5EF4-FFF2-40B4-BE49-F238E27FC236}">
                  <a16:creationId xmlns:a16="http://schemas.microsoft.com/office/drawing/2014/main" id="{301E1ED7-06E4-430E-AC93-BE008575C64C}"/>
                </a:ext>
              </a:extLst>
            </p:cNvPr>
            <p:cNvSpPr txBox="1"/>
            <p:nvPr/>
          </p:nvSpPr>
          <p:spPr>
            <a:xfrm>
              <a:off x="4337069" y="3451059"/>
              <a:ext cx="22267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Nicole HAUDER</a:t>
              </a:r>
            </a:p>
            <a:p>
              <a:pPr algn="r"/>
              <a:r>
                <a:rPr lang="en-US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 Officer</a:t>
              </a:r>
              <a:endParaRPr lang="de-AT" sz="1400" dirty="0">
                <a:solidFill>
                  <a:srgbClr val="162F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</a:t>
              </a:r>
              <a:r>
                <a:rPr lang="ro-RO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nna</a:t>
              </a:r>
            </a:p>
          </p:txBody>
        </p:sp>
        <p:sp>
          <p:nvSpPr>
            <p:cNvPr id="17" name="Textfeld 48">
              <a:extLst>
                <a:ext uri="{FF2B5EF4-FFF2-40B4-BE49-F238E27FC236}">
                  <a16:creationId xmlns:a16="http://schemas.microsoft.com/office/drawing/2014/main" id="{7AC13FAF-2463-420B-9C1E-DBEAA4699793}"/>
                </a:ext>
              </a:extLst>
            </p:cNvPr>
            <p:cNvSpPr txBox="1"/>
            <p:nvPr/>
          </p:nvSpPr>
          <p:spPr>
            <a:xfrm>
              <a:off x="4173373" y="5466877"/>
              <a:ext cx="22267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Irene SCHNAIT</a:t>
              </a:r>
            </a:p>
            <a:p>
              <a:pPr algn="r"/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Officer</a:t>
              </a:r>
            </a:p>
            <a:p>
              <a:pPr algn="r"/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Vienna</a:t>
              </a:r>
            </a:p>
          </p:txBody>
        </p:sp>
        <p:pic>
          <p:nvPicPr>
            <p:cNvPr id="18" name="Grafik 2">
              <a:extLst>
                <a:ext uri="{FF2B5EF4-FFF2-40B4-BE49-F238E27FC236}">
                  <a16:creationId xmlns:a16="http://schemas.microsoft.com/office/drawing/2014/main" id="{8A74C46B-E747-490F-A3F2-E27B19EC3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0796" y="1246987"/>
              <a:ext cx="823300" cy="792000"/>
            </a:xfrm>
            <a:prstGeom prst="flowChartConnector">
              <a:avLst/>
            </a:prstGeom>
          </p:spPr>
        </p:pic>
        <p:pic>
          <p:nvPicPr>
            <p:cNvPr id="19" name="Grafik 5">
              <a:extLst>
                <a:ext uri="{FF2B5EF4-FFF2-40B4-BE49-F238E27FC236}">
                  <a16:creationId xmlns:a16="http://schemas.microsoft.com/office/drawing/2014/main" id="{61E4DD8D-CF51-495B-B81E-BC0D05ABC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9112" y="2359563"/>
              <a:ext cx="783690" cy="792000"/>
            </a:xfrm>
            <a:prstGeom prst="flowChartConnector">
              <a:avLst/>
            </a:prstGeom>
          </p:spPr>
        </p:pic>
        <p:pic>
          <p:nvPicPr>
            <p:cNvPr id="20" name="Grafik 7">
              <a:extLst>
                <a:ext uri="{FF2B5EF4-FFF2-40B4-BE49-F238E27FC236}">
                  <a16:creationId xmlns:a16="http://schemas.microsoft.com/office/drawing/2014/main" id="{9CECBD81-05CE-4C18-AD3B-9CBA8B8B3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877" y="5466877"/>
              <a:ext cx="792000" cy="792000"/>
            </a:xfrm>
            <a:prstGeom prst="flowChartConnector">
              <a:avLst/>
            </a:prstGeom>
          </p:spPr>
        </p:pic>
        <p:pic>
          <p:nvPicPr>
            <p:cNvPr id="21" name="Grafik 9">
              <a:extLst>
                <a:ext uri="{FF2B5EF4-FFF2-40B4-BE49-F238E27FC236}">
                  <a16:creationId xmlns:a16="http://schemas.microsoft.com/office/drawing/2014/main" id="{25D2E729-BCBD-4A0F-8A76-7F111B2FF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113" y="5546171"/>
              <a:ext cx="783690" cy="792000"/>
            </a:xfrm>
            <a:prstGeom prst="flowChartConnector">
              <a:avLst/>
            </a:prstGeom>
          </p:spPr>
        </p:pic>
        <p:pic>
          <p:nvPicPr>
            <p:cNvPr id="22" name="Grafik 10">
              <a:extLst>
                <a:ext uri="{FF2B5EF4-FFF2-40B4-BE49-F238E27FC236}">
                  <a16:creationId xmlns:a16="http://schemas.microsoft.com/office/drawing/2014/main" id="{003B1719-0ACB-4A32-A2F7-4E86B2DC4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1"/>
            <a:stretch/>
          </p:blipFill>
          <p:spPr>
            <a:xfrm>
              <a:off x="789112" y="3431866"/>
              <a:ext cx="792000" cy="792000"/>
            </a:xfrm>
            <a:prstGeom prst="flowChartConnector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A5E3485-2D03-4793-BA1B-42D0820B7610}"/>
                </a:ext>
              </a:extLst>
            </p:cNvPr>
            <p:cNvSpPr txBox="1"/>
            <p:nvPr/>
          </p:nvSpPr>
          <p:spPr>
            <a:xfrm>
              <a:off x="1715051" y="3432745"/>
              <a:ext cx="20481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Andreea STOENESCU</a:t>
              </a:r>
            </a:p>
            <a:p>
              <a:r>
                <a:rPr lang="en-US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 Officer</a:t>
              </a:r>
              <a:endParaRPr lang="de-AT" sz="1400" dirty="0">
                <a:solidFill>
                  <a:srgbClr val="162F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Bucharest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5721A26-ED89-4AF6-ACB6-F3EFE62F5AAA}"/>
                </a:ext>
              </a:extLst>
            </p:cNvPr>
            <p:cNvSpPr txBox="1"/>
            <p:nvPr/>
          </p:nvSpPr>
          <p:spPr>
            <a:xfrm>
              <a:off x="1715051" y="4486735"/>
              <a:ext cx="23436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Ioana M</a:t>
              </a:r>
              <a:r>
                <a:rPr lang="ro-RO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ÎNDRU</a:t>
              </a:r>
              <a:endParaRPr lang="de-AT" sz="1400" b="1" dirty="0">
                <a:solidFill>
                  <a:srgbClr val="162F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Capacity Building Officer</a:t>
              </a:r>
              <a:endParaRPr lang="de-AT" sz="1400" dirty="0">
                <a:solidFill>
                  <a:srgbClr val="162F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Bucharest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8CAD70DB-9B64-46CA-A639-7252D7742D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25878" y="3399388"/>
              <a:ext cx="792000" cy="79200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97FDC538-18B4-45D8-800B-F4D40BF69341}"/>
                </a:ext>
              </a:extLst>
            </p:cNvPr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56" r="-3156"/>
            <a:stretch/>
          </p:blipFill>
          <p:spPr>
            <a:xfrm>
              <a:off x="789113" y="4496328"/>
              <a:ext cx="787533" cy="792000"/>
            </a:xfrm>
            <a:prstGeom prst="flowChartConnector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Textfeld 48">
              <a:extLst>
                <a:ext uri="{FF2B5EF4-FFF2-40B4-BE49-F238E27FC236}">
                  <a16:creationId xmlns:a16="http://schemas.microsoft.com/office/drawing/2014/main" id="{A84AE352-B2BE-499D-B288-25065B6062DD}"/>
                </a:ext>
              </a:extLst>
            </p:cNvPr>
            <p:cNvSpPr txBox="1"/>
            <p:nvPr/>
          </p:nvSpPr>
          <p:spPr>
            <a:xfrm>
              <a:off x="3696507" y="4458968"/>
              <a:ext cx="28564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400" b="1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Jana BURZYKOVÁ</a:t>
              </a:r>
            </a:p>
            <a:p>
              <a:pPr algn="r"/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 Officer Support</a:t>
              </a:r>
            </a:p>
            <a:p>
              <a:pPr algn="r"/>
              <a:r>
                <a:rPr lang="de-AT" sz="1400" dirty="0">
                  <a:solidFill>
                    <a:srgbClr val="162F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Vienna</a:t>
              </a:r>
            </a:p>
          </p:txBody>
        </p:sp>
        <p:pic>
          <p:nvPicPr>
            <p:cNvPr id="28" name="Grafik 7">
              <a:extLst>
                <a:ext uri="{FF2B5EF4-FFF2-40B4-BE49-F238E27FC236}">
                  <a16:creationId xmlns:a16="http://schemas.microsoft.com/office/drawing/2014/main" id="{2079F2C7-BD74-41AA-AC7F-E9C1CD8DE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4907" y="4432301"/>
              <a:ext cx="792000" cy="792000"/>
            </a:xfrm>
            <a:prstGeom prst="flowChartConnector">
              <a:avLst/>
            </a:prstGeom>
          </p:spPr>
        </p:pic>
      </p:grpSp>
      <p:sp>
        <p:nvSpPr>
          <p:cNvPr id="29" name="TextBox 10">
            <a:extLst>
              <a:ext uri="{FF2B5EF4-FFF2-40B4-BE49-F238E27FC236}">
                <a16:creationId xmlns:a16="http://schemas.microsoft.com/office/drawing/2014/main" id="{D5780301-23E8-4EE7-B404-9C437A1BAC60}"/>
              </a:ext>
            </a:extLst>
          </p:cNvPr>
          <p:cNvSpPr txBox="1"/>
          <p:nvPr userDrawn="1"/>
        </p:nvSpPr>
        <p:spPr>
          <a:xfrm>
            <a:off x="8531792" y="1927977"/>
            <a:ext cx="3256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GB" sz="3000" b="1" i="0" u="none" strike="noStrike" kern="1200" noProof="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Thank you </a:t>
            </a:r>
            <a:r>
              <a:rPr lang="en-GB" sz="3000" b="1" i="0" u="none" strike="noStrike" kern="1200" baseline="0" noProof="0" dirty="0">
                <a:solidFill>
                  <a:srgbClr val="0E4194"/>
                </a:solidFill>
                <a:effectLst/>
                <a:latin typeface="+mn-lt"/>
                <a:ea typeface="+mn-ea"/>
                <a:cs typeface="+mn-cs"/>
              </a:rPr>
              <a:t>for your attention!</a:t>
            </a:r>
            <a:endParaRPr lang="en-GB" sz="3000" b="0" i="0" u="none" strike="noStrike" kern="1200" noProof="0" dirty="0">
              <a:solidFill>
                <a:srgbClr val="0E4194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" descr="https://media-otp1-1.cdn.whatsapp.net/v/t61.24694-24/417289048_439140848631549_8188978252872396593_n.jpg?ccb=11-4&amp;oh=01_AdTenrkDyrqhjrMLiLwJ6vf1rdBWB7j-PKjS7yGXk_ZJpg&amp;oe=65F27509&amp;_nc_sid=e6ed6c&amp;_nc_cat=108">
            <a:extLst>
              <a:ext uri="{FF2B5EF4-FFF2-40B4-BE49-F238E27FC236}">
                <a16:creationId xmlns:a16="http://schemas.microsoft.com/office/drawing/2014/main" id="{7E1C842D-3C8B-41C2-B38B-E838707BA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684" y="2528049"/>
            <a:ext cx="752045" cy="7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0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3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9D98-C084-FD41-8E93-3BF9B2FA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51585"/>
            <a:ext cx="11341100" cy="104435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763D-B61A-2C40-9CAB-66A4938E2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295938"/>
            <a:ext cx="11341100" cy="394349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RO" dirty="0"/>
          </a:p>
        </p:txBody>
      </p:sp>
      <p:pic>
        <p:nvPicPr>
          <p:cNvPr id="9" name="Grafik 21">
            <a:extLst>
              <a:ext uri="{FF2B5EF4-FFF2-40B4-BE49-F238E27FC236}">
                <a16:creationId xmlns:a16="http://schemas.microsoft.com/office/drawing/2014/main" id="{C09F7757-0AC4-5445-84AE-C48BBF96B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14738"/>
            <a:ext cx="2086962" cy="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4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629B-CF23-FB45-816F-792DBCCE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395975"/>
            <a:ext cx="11341100" cy="75555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  <a:endParaRPr lang="en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6B7CD-0A1A-6F46-B617-3553EF823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4320522"/>
            <a:ext cx="113411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C507A7BB-6334-5F4F-88F8-731C1D4E4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14738"/>
            <a:ext cx="2086962" cy="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AAC5-B854-7C46-AF70-B708A9FB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60550"/>
            <a:ext cx="11341100" cy="104435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CB85-1262-174C-8A88-56087F410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2384612"/>
            <a:ext cx="5544577" cy="379235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R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3C3C3-4495-6245-8DB3-0CB77DBD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564" y="2384611"/>
            <a:ext cx="5796524" cy="379235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RO" dirty="0"/>
          </a:p>
        </p:txBody>
      </p:sp>
      <p:pic>
        <p:nvPicPr>
          <p:cNvPr id="5" name="Grafik 21">
            <a:extLst>
              <a:ext uri="{FF2B5EF4-FFF2-40B4-BE49-F238E27FC236}">
                <a16:creationId xmlns:a16="http://schemas.microsoft.com/office/drawing/2014/main" id="{AD24B1B7-A0AF-751F-11E0-FEEF3ACF1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14738"/>
            <a:ext cx="2086962" cy="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6B52-CF27-F542-AFBD-63068D46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09196"/>
            <a:ext cx="113411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8DF65-BA17-4A48-91D4-4B60661B3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501153"/>
            <a:ext cx="5586411" cy="5827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C3E6A-EF91-714A-8864-16BE3DB7C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3173505"/>
            <a:ext cx="5589587" cy="312509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R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1EA7D-695F-6647-9589-31F5CC4C4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501152"/>
            <a:ext cx="5576888" cy="5827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55DCF-92E4-3447-8016-295A96A42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73505"/>
            <a:ext cx="5576888" cy="312509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RO" dirty="0"/>
          </a:p>
        </p:txBody>
      </p:sp>
      <p:pic>
        <p:nvPicPr>
          <p:cNvPr id="7" name="Grafik 21">
            <a:extLst>
              <a:ext uri="{FF2B5EF4-FFF2-40B4-BE49-F238E27FC236}">
                <a16:creationId xmlns:a16="http://schemas.microsoft.com/office/drawing/2014/main" id="{C3934D8A-A244-4560-A0D8-457F624E5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14738"/>
            <a:ext cx="2086962" cy="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57B1-40EE-934D-96F8-B04F3F73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51585"/>
            <a:ext cx="10945812" cy="104435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RO" dirty="0"/>
          </a:p>
        </p:txBody>
      </p:sp>
      <p:pic>
        <p:nvPicPr>
          <p:cNvPr id="3" name="Grafik 21">
            <a:extLst>
              <a:ext uri="{FF2B5EF4-FFF2-40B4-BE49-F238E27FC236}">
                <a16:creationId xmlns:a16="http://schemas.microsoft.com/office/drawing/2014/main" id="{79619C2D-72EE-273D-3971-B67734529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14738"/>
            <a:ext cx="2086962" cy="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4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>
            <a:extLst>
              <a:ext uri="{FF2B5EF4-FFF2-40B4-BE49-F238E27FC236}">
                <a16:creationId xmlns:a16="http://schemas.microsoft.com/office/drawing/2014/main" id="{6233561A-6AEF-718E-48CE-DC4733F89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14738"/>
            <a:ext cx="2086962" cy="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08FD-EE8F-5D42-936C-8907D111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3060"/>
            <a:ext cx="3932237" cy="9243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F18C9-5B64-704E-B417-9517A9BDE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133060"/>
            <a:ext cx="6172200" cy="50269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R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228E1-D57C-8046-A03A-47B37997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820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5" name="Grafik 21">
            <a:extLst>
              <a:ext uri="{FF2B5EF4-FFF2-40B4-BE49-F238E27FC236}">
                <a16:creationId xmlns:a16="http://schemas.microsoft.com/office/drawing/2014/main" id="{DDD176EF-85B0-0F3A-6A25-C275EA6E7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14738"/>
            <a:ext cx="2086962" cy="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3BBA-2863-4E45-9092-1913488B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3242"/>
            <a:ext cx="3932237" cy="9541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R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DD713-282A-5745-875B-FA33903C6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103242"/>
            <a:ext cx="6172200" cy="5093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90B43-C86B-4948-8EA7-FD9B8DA9A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14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5" name="Grafik 21">
            <a:extLst>
              <a:ext uri="{FF2B5EF4-FFF2-40B4-BE49-F238E27FC236}">
                <a16:creationId xmlns:a16="http://schemas.microsoft.com/office/drawing/2014/main" id="{CD42E808-73B2-6E1D-566F-D00FCF221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6314738"/>
            <a:ext cx="2086962" cy="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94B11-C896-584D-9817-25ADBBA5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251585"/>
            <a:ext cx="11341100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2D51E-5411-5747-BE1A-45CAAFBD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3792539"/>
            <a:ext cx="11341100" cy="236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R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332F1-5284-3936-D65E-2589ECB560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1" y="288014"/>
            <a:ext cx="10922598" cy="5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58" r:id="rId12"/>
    <p:sldLayoutId id="2147483662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E419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nube-region.eu/about/key-documen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op.uwtsd.ac.uk/product/magnifying-glas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nube-region.eu/about/key-documents/" TargetMode="External"/><Relationship Id="rId2" Type="http://schemas.openxmlformats.org/officeDocument/2006/relationships/hyperlink" Target="https://www.me-factory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anube-region.eu/download/guidance-paper-for-identifying-and-listing-danube-strategy-flagships/?wpdmdl=9535&amp;refresh=652512d8c5d301696928472" TargetMode="External"/><Relationship Id="rId4" Type="http://schemas.openxmlformats.org/officeDocument/2006/relationships/hyperlink" Target="https://danube-region.eu/projects-and-funding/eusdr-strategic-project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rentsquare.com/blog/collaborating-with-the-communications-department-enhancing-technology-information-dissemination-to-students-staff-and-famili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danube-region.eu/the-eusdr-presidency/" TargetMode="External"/><Relationship Id="rId7" Type="http://schemas.openxmlformats.org/officeDocument/2006/relationships/hyperlink" Target="https://elactual.net/2-dias-en-sarajevo-el-itinerario-perfecto-de-sarajev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danube-region.eu/bosnian-and-herzegovinian-eusdr-presidency/" TargetMode="External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ebusiness.co.uk/concept-of-teamwork-people-building-gear-wheels-isolated-on-white-background-vector-illustration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reamstime.com/isometric-flat-vector-concept-capacity-building-process-skills-obtaining-improving-retaining-organization-personal-image154594281" TargetMode="Externa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nube-region.eu/danube-youth-counci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hyperlink" Target="https://danube-region.eu/dyo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nube-region.eu/communication/ev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zh.pngtree.com/freepng/support-team-icon-team-teamwork-technical-vector_10833444.html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appyfox.com/10-tips-for-improving-your-support-teams-performanc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ube-region.eu/wp-content/uploads/2023/10/EUSDR-Evaluation-Plan_2023-2028_final_20230913.pdf" TargetMode="External"/><Relationship Id="rId2" Type="http://schemas.openxmlformats.org/officeDocument/2006/relationships/hyperlink" Target="https://danube-region.eu/wp-content/uploads/2025/01/EUSDR-Implementation-Report_2022-2023_final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c-solutions.net/monitoring_evaluation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danube-region.eu/wp-content/uploads/2025/04/EUSDR_process_evaluation_FinalReport_2025040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A17497-0A76-4DFF-AF09-25CFD4D70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11" y="1163773"/>
            <a:ext cx="12020204" cy="1821651"/>
          </a:xfrm>
        </p:spPr>
        <p:txBody>
          <a:bodyPr anchor="ctr">
            <a:noAutofit/>
          </a:bodyPr>
          <a:lstStyle/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Steering Group Meeting of </a:t>
            </a:r>
            <a:br>
              <a:rPr lang="en-US" dirty="0"/>
            </a:br>
            <a:r>
              <a:rPr lang="en-US" dirty="0"/>
              <a:t>EUSDR Priority Area 7 </a:t>
            </a:r>
            <a:br>
              <a:rPr lang="en-US" b="0" dirty="0"/>
            </a:br>
            <a:br>
              <a:rPr lang="en-US" sz="2200" b="0" dirty="0"/>
            </a:br>
            <a:r>
              <a:rPr lang="en-US" sz="2200" dirty="0"/>
              <a:t> 06 June 2025 | Slovakia, Bratislava</a:t>
            </a:r>
            <a:endParaRPr 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100724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6B0FC95-C3DF-420C-808D-2A7B90D6DD8B}"/>
              </a:ext>
            </a:extLst>
          </p:cNvPr>
          <p:cNvSpPr txBox="1">
            <a:spLocks/>
          </p:cNvSpPr>
          <p:nvPr/>
        </p:nvSpPr>
        <p:spPr>
          <a:xfrm>
            <a:off x="368231" y="985219"/>
            <a:ext cx="11341100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EUSDR Implementation Report 2022-2023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CC75C28A-FD7F-438E-842B-533D55E14999}"/>
              </a:ext>
            </a:extLst>
          </p:cNvPr>
          <p:cNvSpPr txBox="1">
            <a:spLocks/>
          </p:cNvSpPr>
          <p:nvPr/>
        </p:nvSpPr>
        <p:spPr>
          <a:xfrm>
            <a:off x="700294" y="2029572"/>
            <a:ext cx="8575438" cy="4208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E4194"/>
                </a:solidFill>
                <a:cs typeface="Segoe UI" panose="020B0502040204020203" pitchFamily="34" charset="0"/>
              </a:rPr>
              <a:t>Developments and achievements in EUSDR Priority Areas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E4194"/>
                </a:solidFill>
                <a:cs typeface="Segoe UI" panose="020B0502040204020203" pitchFamily="34" charset="0"/>
              </a:rPr>
              <a:t>Main achievements and unique implementation through the EUSDR framework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E4194"/>
                </a:solidFill>
                <a:cs typeface="Segoe UI" panose="020B0502040204020203" pitchFamily="34" charset="0"/>
              </a:rPr>
              <a:t>Policy development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E4194"/>
                </a:solidFill>
                <a:cs typeface="Segoe UI" panose="020B0502040204020203" pitchFamily="34" charset="0"/>
              </a:rPr>
              <a:t>Projects and processes – implementation &amp; funding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E4194"/>
                </a:solidFill>
                <a:cs typeface="Segoe UI" panose="020B0502040204020203" pitchFamily="34" charset="0"/>
              </a:rPr>
              <a:t>Implementation and activities across PAs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E4194"/>
                </a:solidFill>
                <a:cs typeface="Segoe UI" panose="020B0502040204020203" pitchFamily="34" charset="0"/>
              </a:rPr>
              <a:t>Capitalisation</a:t>
            </a:r>
            <a:r>
              <a:rPr lang="en-US" dirty="0">
                <a:solidFill>
                  <a:srgbClr val="0E4194"/>
                </a:solidFill>
                <a:cs typeface="Segoe UI" panose="020B0502040204020203" pitchFamily="34" charset="0"/>
              </a:rPr>
              <a:t> of projects and activities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E4194"/>
                </a:solidFill>
                <a:cs typeface="Segoe UI" panose="020B0502040204020203" pitchFamily="34" charset="0"/>
              </a:rPr>
              <a:t>Steering Groups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E4194"/>
                </a:solidFill>
                <a:cs typeface="Segoe UI" panose="020B0502040204020203" pitchFamily="34" charset="0"/>
              </a:rPr>
              <a:t>Cooperation with stakeholders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E4194"/>
                </a:solidFill>
                <a:cs typeface="Segoe UI" panose="020B0502040204020203" pitchFamily="34" charset="0"/>
              </a:rPr>
              <a:t>Strategic policy development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E4194"/>
                </a:solidFill>
                <a:cs typeface="Segoe UI" panose="020B0502040204020203" pitchFamily="34" charset="0"/>
              </a:rPr>
              <a:t>EUSDR horizontal activities and priorities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E4194"/>
                </a:solidFill>
                <a:cs typeface="Segoe UI" panose="020B0502040204020203" pitchFamily="34" charset="0"/>
              </a:rPr>
              <a:t>E.g. EUSDR governance meetings, core documents, Monitoring &amp; Evaluation, Embedding, Communication, Capacity Building, Youth involvement</a:t>
            </a: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D692ACF4-4B77-4720-9EE7-2C5646791F24}"/>
              </a:ext>
            </a:extLst>
          </p:cNvPr>
          <p:cNvSpPr/>
          <p:nvPr/>
        </p:nvSpPr>
        <p:spPr>
          <a:xfrm rot="439650">
            <a:off x="9377027" y="3193035"/>
            <a:ext cx="1995568" cy="1995568"/>
          </a:xfrm>
          <a:prstGeom prst="ellipse">
            <a:avLst/>
          </a:prstGeom>
          <a:blipFill dpi="0" rotWithShape="1">
            <a:blip r:embed="rId2" cstate="email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Now available on the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EUSDR website (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  <a:hlinkClick r:id="rId4"/>
              </a:rPr>
              <a:t>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 key documents)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EA61A4D-8860-467E-95E9-A4679E4BB9E7}"/>
              </a:ext>
            </a:extLst>
          </p:cNvPr>
          <p:cNvSpPr/>
          <p:nvPr/>
        </p:nvSpPr>
        <p:spPr>
          <a:xfrm>
            <a:off x="8619187" y="5969492"/>
            <a:ext cx="3394472" cy="6856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Thank</a:t>
            </a:r>
            <a:r>
              <a:rPr lang="de-DE" sz="16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sym typeface="Wingdings" panose="05000000000000000000" pitchFamily="2" charset="2"/>
              </a:rPr>
              <a:t>you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input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provided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 via </a:t>
            </a:r>
            <a:r>
              <a:rPr lang="de-DE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600" b="1" dirty="0">
                <a:solidFill>
                  <a:schemeClr val="tx1"/>
                </a:solidFill>
                <a:sym typeface="Wingdings" panose="05000000000000000000" pitchFamily="2" charset="2"/>
              </a:rPr>
              <a:t>PAC Reporting </a:t>
            </a:r>
            <a:r>
              <a:rPr lang="de-DE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tool</a:t>
            </a: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 in spring 2024!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1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6B0FC95-C3DF-420C-808D-2A7B90D6DD8B}"/>
              </a:ext>
            </a:extLst>
          </p:cNvPr>
          <p:cNvSpPr txBox="1">
            <a:spLocks/>
          </p:cNvSpPr>
          <p:nvPr/>
        </p:nvSpPr>
        <p:spPr>
          <a:xfrm>
            <a:off x="368231" y="985219"/>
            <a:ext cx="11341100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EUSDR Implementation Report 2022-2023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F3E5849-72F9-4FDD-A147-5A035D46768A}"/>
              </a:ext>
            </a:extLst>
          </p:cNvPr>
          <p:cNvSpPr txBox="1">
            <a:spLocks/>
          </p:cNvSpPr>
          <p:nvPr/>
        </p:nvSpPr>
        <p:spPr>
          <a:xfrm>
            <a:off x="632198" y="2194940"/>
            <a:ext cx="4980659" cy="4166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162F94"/>
                </a:solidFill>
              </a:rPr>
              <a:t>Main Conclusions and Lessons Learned in 2022-2023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162F94"/>
                </a:solidFill>
              </a:rPr>
              <a:t>Setting </a:t>
            </a:r>
            <a:r>
              <a:rPr lang="en-GB" sz="2800" b="1" dirty="0">
                <a:solidFill>
                  <a:srgbClr val="162F94"/>
                </a:solidFill>
              </a:rPr>
              <a:t>clear, realistic objectives </a:t>
            </a:r>
            <a:r>
              <a:rPr lang="en-GB" sz="2800" dirty="0">
                <a:solidFill>
                  <a:srgbClr val="162F94"/>
                </a:solidFill>
              </a:rPr>
              <a:t>leads to effective outcomes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162F94"/>
                </a:solidFill>
              </a:rPr>
              <a:t>Regular </a:t>
            </a:r>
            <a:r>
              <a:rPr lang="en-GB" sz="2800" b="1" dirty="0">
                <a:solidFill>
                  <a:srgbClr val="162F94"/>
                </a:solidFill>
              </a:rPr>
              <a:t>communication</a:t>
            </a:r>
            <a:r>
              <a:rPr lang="en-GB" sz="2800" dirty="0">
                <a:solidFill>
                  <a:srgbClr val="162F94"/>
                </a:solidFill>
              </a:rPr>
              <a:t> with stakeholders maintains engagement and participation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162F94"/>
                </a:solidFill>
              </a:rPr>
              <a:t>Involving new stakeholders</a:t>
            </a:r>
            <a:r>
              <a:rPr lang="en-GB" sz="2800" dirty="0">
                <a:solidFill>
                  <a:srgbClr val="162F94"/>
                </a:solidFill>
              </a:rPr>
              <a:t>, particularly youth, strengthens political commitment and national support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162F94"/>
                </a:solidFill>
              </a:rPr>
              <a:t>Hybrid meeting formats </a:t>
            </a:r>
            <a:r>
              <a:rPr lang="en-GB" sz="2800" dirty="0">
                <a:solidFill>
                  <a:srgbClr val="162F94"/>
                </a:solidFill>
              </a:rPr>
              <a:t>increase participation but reduce interpersonal interaction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162F94"/>
                </a:solidFill>
              </a:rPr>
              <a:t>Flexibility</a:t>
            </a:r>
            <a:r>
              <a:rPr lang="en-GB" sz="2800" dirty="0">
                <a:solidFill>
                  <a:srgbClr val="162F94"/>
                </a:solidFill>
              </a:rPr>
              <a:t> in approach and adapting to challenges continues progress</a:t>
            </a: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4743A09A-4669-443C-8656-C54E5ED7959D}"/>
              </a:ext>
            </a:extLst>
          </p:cNvPr>
          <p:cNvSpPr txBox="1">
            <a:spLocks/>
          </p:cNvSpPr>
          <p:nvPr/>
        </p:nvSpPr>
        <p:spPr>
          <a:xfrm>
            <a:off x="5630216" y="2194940"/>
            <a:ext cx="4251085" cy="4166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162F94"/>
                </a:solidFill>
              </a:rPr>
              <a:t>Outlook on Future Activities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62F94"/>
                </a:solidFill>
              </a:rPr>
              <a:t>The focus will remain on </a:t>
            </a:r>
            <a:r>
              <a:rPr lang="en-US" b="1" dirty="0">
                <a:solidFill>
                  <a:srgbClr val="162F94"/>
                </a:solidFill>
              </a:rPr>
              <a:t>sustainability, resilience, and aligning with broader EU goals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62F94"/>
                </a:solidFill>
              </a:rPr>
              <a:t>Ongoing support for </a:t>
            </a:r>
            <a:r>
              <a:rPr lang="en-US" b="1" dirty="0">
                <a:solidFill>
                  <a:srgbClr val="162F94"/>
                </a:solidFill>
              </a:rPr>
              <a:t>EU enlargement, Ukraine's recovery</a:t>
            </a:r>
            <a:r>
              <a:rPr lang="en-US" dirty="0">
                <a:solidFill>
                  <a:srgbClr val="162F94"/>
                </a:solidFill>
              </a:rPr>
              <a:t>, and </a:t>
            </a:r>
            <a:r>
              <a:rPr lang="en-US" b="1" dirty="0">
                <a:solidFill>
                  <a:srgbClr val="162F94"/>
                </a:solidFill>
              </a:rPr>
              <a:t>stakeholder engagement </a:t>
            </a:r>
            <a:r>
              <a:rPr lang="en-US" dirty="0">
                <a:solidFill>
                  <a:srgbClr val="162F94"/>
                </a:solidFill>
              </a:rPr>
              <a:t>boosts regional cohesion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162F94"/>
                </a:solidFill>
              </a:rPr>
              <a:t>Strengthening </a:t>
            </a:r>
            <a:r>
              <a:rPr lang="en-US" sz="2800" b="1" dirty="0">
                <a:solidFill>
                  <a:srgbClr val="162F94"/>
                </a:solidFill>
              </a:rPr>
              <a:t>links between EU MRS </a:t>
            </a:r>
            <a:r>
              <a:rPr lang="en-US" sz="2800" dirty="0">
                <a:solidFill>
                  <a:srgbClr val="162F94"/>
                </a:solidFill>
              </a:rPr>
              <a:t>boosts cooperation &amp; knowledge sharing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162F94"/>
                </a:solidFill>
              </a:rPr>
              <a:t>Project outcomes </a:t>
            </a:r>
            <a:r>
              <a:rPr lang="en-US" sz="2800" dirty="0">
                <a:solidFill>
                  <a:srgbClr val="162F94"/>
                </a:solidFill>
              </a:rPr>
              <a:t>should align more closely with </a:t>
            </a:r>
            <a:r>
              <a:rPr lang="en-US" sz="2800" b="1" dirty="0">
                <a:solidFill>
                  <a:srgbClr val="162F94"/>
                </a:solidFill>
              </a:rPr>
              <a:t>policymaking</a:t>
            </a:r>
            <a:r>
              <a:rPr lang="en-US" sz="2800" dirty="0">
                <a:solidFill>
                  <a:srgbClr val="162F94"/>
                </a:solidFill>
              </a:rPr>
              <a:t> to ensure practical results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162F94"/>
                </a:solidFill>
              </a:rPr>
              <a:t>Prioritising</a:t>
            </a:r>
            <a:r>
              <a:rPr lang="en-US" sz="2800" dirty="0">
                <a:solidFill>
                  <a:srgbClr val="162F94"/>
                </a:solidFill>
              </a:rPr>
              <a:t> </a:t>
            </a:r>
            <a:r>
              <a:rPr lang="en-US" sz="2800" b="1" dirty="0">
                <a:solidFill>
                  <a:srgbClr val="162F94"/>
                </a:solidFill>
              </a:rPr>
              <a:t>regional cooperation </a:t>
            </a:r>
            <a:r>
              <a:rPr lang="en-US" sz="2800" dirty="0">
                <a:solidFill>
                  <a:srgbClr val="162F94"/>
                </a:solidFill>
              </a:rPr>
              <a:t>and knowledge exchange addresses gaps &amp; promotes innovation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12485B4-5EA1-466D-9599-F59336F549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72151" y="3896055"/>
            <a:ext cx="2196249" cy="2260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E16A7D1-B24C-46FF-B734-D6D5CD9B11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472" y="1024131"/>
            <a:ext cx="2807752" cy="2738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531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6803F1-A894-4530-BAED-5991A76EAA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482082" flipH="1">
            <a:off x="8572972" y="2756977"/>
            <a:ext cx="3617893" cy="3617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C358F-B206-4956-91F0-91410B2A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EUSDR Implementation Report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D8F6-4B89-405B-A64F-1C23825CE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295938"/>
            <a:ext cx="8719234" cy="39434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Key highlights</a:t>
            </a:r>
          </a:p>
          <a:p>
            <a:r>
              <a:rPr lang="en-US" sz="2000" b="0" dirty="0"/>
              <a:t>PA 7 addressed climate change and sustainable development primarily through its </a:t>
            </a:r>
            <a:r>
              <a:rPr lang="en-US" sz="2000" b="0" dirty="0" err="1"/>
              <a:t>capitalisation</a:t>
            </a:r>
            <a:r>
              <a:rPr lang="en-US" sz="2000" b="0" dirty="0"/>
              <a:t> strategy and collaboration with PA 4.</a:t>
            </a:r>
          </a:p>
          <a:p>
            <a:r>
              <a:rPr lang="en-US" sz="2000" b="0" dirty="0"/>
              <a:t>The PA 7 provided help and support to Ukraine, particularly for Ukrainian students, teachers, researchers, and scientists. </a:t>
            </a:r>
          </a:p>
          <a:p>
            <a:r>
              <a:rPr lang="en-US" sz="2000" b="0" dirty="0"/>
              <a:t>PA 7 continued </a:t>
            </a:r>
            <a:r>
              <a:rPr lang="en-US" sz="2000" b="0" dirty="0" err="1"/>
              <a:t>organisation</a:t>
            </a:r>
            <a:r>
              <a:rPr lang="en-US" sz="2000" b="0" dirty="0"/>
              <a:t> of multilateral scientific and technical cooperation (MSTC) calls </a:t>
            </a:r>
          </a:p>
          <a:p>
            <a:r>
              <a:rPr lang="en-US" sz="2000" b="0" dirty="0"/>
              <a:t>PA 7 is helping bridge the gaps in research and innovation performance between EUSDR members states. </a:t>
            </a:r>
          </a:p>
          <a:p>
            <a:r>
              <a:rPr lang="en-US" sz="2000" b="0" dirty="0"/>
              <a:t>EUSDR PA 7 supported youth involvement</a:t>
            </a:r>
          </a:p>
          <a:p>
            <a:r>
              <a:rPr lang="en-GB" sz="2000" b="0" dirty="0"/>
              <a:t>Cross PA cooperation – PA 4, PA 8, and PA 9</a:t>
            </a:r>
          </a:p>
          <a:p>
            <a:r>
              <a:rPr lang="en-US" sz="2000" b="0" dirty="0"/>
              <a:t>Thematic events </a:t>
            </a:r>
            <a:r>
              <a:rPr lang="en-US" sz="2000" b="0" dirty="0" err="1"/>
              <a:t>organisation</a:t>
            </a:r>
            <a:r>
              <a:rPr lang="en-US" sz="2000" b="0" dirty="0"/>
              <a:t> (conferences, webinars, workshops)</a:t>
            </a:r>
            <a:r>
              <a:rPr lang="en-GB" sz="2000" b="0" dirty="0"/>
              <a:t> </a:t>
            </a:r>
          </a:p>
          <a:p>
            <a:r>
              <a:rPr lang="en-GB" sz="2000" b="0" dirty="0"/>
              <a:t>Thematic study, livestreams</a:t>
            </a:r>
          </a:p>
          <a:p>
            <a:r>
              <a:rPr lang="en-US" sz="2000" b="0" dirty="0"/>
              <a:t>Cross MRS cooperation EUSBSR on RIS 3</a:t>
            </a:r>
            <a:endParaRPr lang="en-GB" sz="2000" b="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932F7-E440-46C5-A07A-60A4CFE78E7A}"/>
              </a:ext>
            </a:extLst>
          </p:cNvPr>
          <p:cNvSpPr/>
          <p:nvPr/>
        </p:nvSpPr>
        <p:spPr>
          <a:xfrm rot="1731046">
            <a:off x="9981941" y="3248412"/>
            <a:ext cx="1570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E419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2022 2023, EUSDR PA 7 focusing on Knowledge Society, achieved significant progress through various innovative projects and collaborations. These initiatives strengthened cross border research cooperation, boosted research capacity development, and provided the opportunity for young/female researchers to cooperate in an international setting and to develop their scientific careers.</a:t>
            </a:r>
            <a:endParaRPr lang="en-GB" sz="70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7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6B0FC95-C3DF-420C-808D-2A7B90D6DD8B}"/>
              </a:ext>
            </a:extLst>
          </p:cNvPr>
          <p:cNvSpPr txBox="1">
            <a:spLocks/>
          </p:cNvSpPr>
          <p:nvPr/>
        </p:nvSpPr>
        <p:spPr>
          <a:xfrm>
            <a:off x="368231" y="985219"/>
            <a:ext cx="11341100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EUSDR Process/Implementation Evaluation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F3E5849-72F9-4FDD-A147-5A035D46768A}"/>
              </a:ext>
            </a:extLst>
          </p:cNvPr>
          <p:cNvSpPr txBox="1">
            <a:spLocks/>
          </p:cNvSpPr>
          <p:nvPr/>
        </p:nvSpPr>
        <p:spPr>
          <a:xfrm>
            <a:off x="632198" y="2194940"/>
            <a:ext cx="4980659" cy="4166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162F94"/>
                </a:solidFill>
              </a:rPr>
              <a:t>Evaluation topics: political commitment, governance, technical implementation and policy coordination, funding, policy impact, external factors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162F94"/>
                </a:solidFill>
              </a:rPr>
              <a:t>External evaluator: </a:t>
            </a:r>
            <a:r>
              <a:rPr lang="en-US" sz="2800" dirty="0">
                <a:solidFill>
                  <a:srgbClr val="162F94"/>
                </a:solidFill>
                <a:hlinkClick r:id="rId2"/>
              </a:rPr>
              <a:t>M&amp;E Factory</a:t>
            </a:r>
            <a:endParaRPr lang="en-US" sz="2800" dirty="0">
              <a:solidFill>
                <a:srgbClr val="162F94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162F94"/>
                </a:solidFill>
              </a:rPr>
              <a:t>Data collection conducted in Summer 2024 – THANK YOU to all core stakeholders who contributed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162F94"/>
                </a:solidFill>
              </a:rPr>
              <a:t>Final Evaluation Report available on the </a:t>
            </a:r>
            <a:r>
              <a:rPr lang="en-US" sz="2800" dirty="0">
                <a:solidFill>
                  <a:srgbClr val="162F94"/>
                </a:solidFill>
                <a:hlinkClick r:id="rId3"/>
              </a:rPr>
              <a:t>EUSDR website</a:t>
            </a:r>
            <a:endParaRPr lang="en-US" sz="2800" dirty="0">
              <a:solidFill>
                <a:srgbClr val="162F94"/>
              </a:solidFill>
            </a:endParaRPr>
          </a:p>
          <a:p>
            <a:pPr>
              <a:lnSpc>
                <a:spcPct val="120000"/>
              </a:lnSpc>
            </a:pP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A3BF20-7CD5-43CA-B9EA-A7977ADC8F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778" y="2116058"/>
            <a:ext cx="5786991" cy="40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8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6B0FC95-C3DF-420C-808D-2A7B90D6DD8B}"/>
              </a:ext>
            </a:extLst>
          </p:cNvPr>
          <p:cNvSpPr txBox="1">
            <a:spLocks/>
          </p:cNvSpPr>
          <p:nvPr/>
        </p:nvSpPr>
        <p:spPr>
          <a:xfrm>
            <a:off x="368231" y="985219"/>
            <a:ext cx="11341100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EUSDR Process/Implementation Evaluation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F3E5849-72F9-4FDD-A147-5A035D46768A}"/>
              </a:ext>
            </a:extLst>
          </p:cNvPr>
          <p:cNvSpPr txBox="1">
            <a:spLocks/>
          </p:cNvSpPr>
          <p:nvPr/>
        </p:nvSpPr>
        <p:spPr>
          <a:xfrm>
            <a:off x="415382" y="2411757"/>
            <a:ext cx="4448850" cy="4166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9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Political commitment</a:t>
            </a:r>
            <a:r>
              <a:rPr lang="en-US" sz="18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:</a:t>
            </a:r>
            <a:endParaRPr lang="de-DE" sz="1800" dirty="0">
              <a:solidFill>
                <a:srgbClr val="0E4194"/>
              </a:solidFill>
              <a:effectLst/>
              <a:ea typeface="Montserrat Light" panose="000004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Increase EU political engagement by involving additional stakeholders </a:t>
            </a:r>
            <a:r>
              <a:rPr lang="en-GB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(e.g., DG ENEST, line DGs, European Parliament and others) and securing greater commitment on EU and national levels</a:t>
            </a: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. </a:t>
            </a:r>
            <a:endParaRPr lang="de-DE" sz="1700" dirty="0">
              <a:solidFill>
                <a:srgbClr val="0E4194"/>
              </a:solidFill>
              <a:effectLst/>
              <a:ea typeface="Montserrat Light" panose="000004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GB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Promote the benefits of macro-regional cooperation through national coordination platforms, an EUSDR impact model and clear, targeted messaging for policymakers.</a:t>
            </a:r>
            <a:endParaRPr lang="de-DE" sz="1700" dirty="0">
              <a:solidFill>
                <a:srgbClr val="0E4194"/>
              </a:solidFill>
              <a:effectLst/>
              <a:ea typeface="Montserrat Light" panose="000004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GB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Ensure flexibility in the EUSDR Action Plan to remain adaptable to evolving challenges and </a:t>
            </a: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opportunities</a:t>
            </a:r>
            <a:r>
              <a:rPr lang="en-GB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, particularly in the post-2027 EU Cohesion Policy framework.</a:t>
            </a:r>
            <a:endParaRPr lang="de-DE" sz="1700" dirty="0">
              <a:solidFill>
                <a:srgbClr val="0E4194"/>
              </a:solidFill>
              <a:effectLst/>
              <a:ea typeface="Montserrat Light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1060311-29A3-45EB-B6C9-43007C04D62E}"/>
              </a:ext>
            </a:extLst>
          </p:cNvPr>
          <p:cNvSpPr txBox="1">
            <a:spLocks/>
          </p:cNvSpPr>
          <p:nvPr/>
        </p:nvSpPr>
        <p:spPr>
          <a:xfrm>
            <a:off x="4967926" y="2411756"/>
            <a:ext cx="6956981" cy="4166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9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Governance</a:t>
            </a:r>
            <a:r>
              <a:rPr lang="en-US" sz="20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:</a:t>
            </a:r>
            <a:endParaRPr lang="de-DE" sz="2000" dirty="0">
              <a:solidFill>
                <a:srgbClr val="0E4194"/>
              </a:solidFill>
              <a:effectLst/>
              <a:ea typeface="Montserrat Light" panose="000004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9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Simplify the EUSDR Governance Architecture </a:t>
            </a:r>
            <a:r>
              <a:rPr lang="en-US" sz="19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to enhance stakeholder understanding and </a:t>
            </a:r>
            <a:r>
              <a:rPr lang="en-US" sz="19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better illustrate the linkages between stakeholders</a:t>
            </a:r>
            <a:r>
              <a:rPr lang="en-US" sz="19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9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Enhance SGs engagement through better information sharing, coordination via national coordination and PA platforms, and capacity-building. </a:t>
            </a:r>
            <a:r>
              <a:rPr lang="en-US" sz="1900" b="1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Recognise</a:t>
            </a:r>
            <a:r>
              <a:rPr lang="en-US" sz="19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 SG contributions through success stories and event presentations to foster a sense of value and encouraging continued involvement</a:t>
            </a:r>
            <a:r>
              <a:rPr lang="en-US" sz="19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9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Strengthen youth involvement by clarifying the Danube Youth Council (DYC) role, tracking its contributions, </a:t>
            </a:r>
            <a:r>
              <a:rPr lang="en-US" sz="1900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operationalising</a:t>
            </a:r>
            <a:r>
              <a:rPr lang="en-US" sz="19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 the Danube Youth </a:t>
            </a:r>
            <a:r>
              <a:rPr lang="en-US" sz="1900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Organisation</a:t>
            </a:r>
            <a:r>
              <a:rPr lang="en-US" sz="19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 Network (DYON) with a clear operational plan, and facilitating collaboration between the DYC and the DYON.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9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Improve monitoring and reporting by aligning with the EUSDR impact model, focusing on both soft and tangible results, streamlining data collection and preparing for potential performance-based reporting in the post-2027 programming period.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8325C6-79A9-4B30-8F01-2724C6C88185}"/>
              </a:ext>
            </a:extLst>
          </p:cNvPr>
          <p:cNvSpPr txBox="1"/>
          <p:nvPr/>
        </p:nvSpPr>
        <p:spPr>
          <a:xfrm>
            <a:off x="368232" y="1809946"/>
            <a:ext cx="488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rgbClr val="0E4194"/>
                </a:solidFill>
              </a:rPr>
              <a:t>Key </a:t>
            </a:r>
            <a:r>
              <a:rPr lang="en-GB" sz="2400" b="1" u="sng" dirty="0">
                <a:solidFill>
                  <a:srgbClr val="0E4194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49693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6B0FC95-C3DF-420C-808D-2A7B90D6DD8B}"/>
              </a:ext>
            </a:extLst>
          </p:cNvPr>
          <p:cNvSpPr txBox="1">
            <a:spLocks/>
          </p:cNvSpPr>
          <p:nvPr/>
        </p:nvSpPr>
        <p:spPr>
          <a:xfrm>
            <a:off x="368231" y="985219"/>
            <a:ext cx="11341100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EUSDR Process/Implementation Evaluation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F3E5849-72F9-4FDD-A147-5A035D46768A}"/>
              </a:ext>
            </a:extLst>
          </p:cNvPr>
          <p:cNvSpPr txBox="1">
            <a:spLocks/>
          </p:cNvSpPr>
          <p:nvPr/>
        </p:nvSpPr>
        <p:spPr>
          <a:xfrm>
            <a:off x="415378" y="2411757"/>
            <a:ext cx="8002758" cy="4166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9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Technical implementation and policy coordination</a:t>
            </a:r>
            <a:r>
              <a:rPr lang="en-US" sz="21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:</a:t>
            </a:r>
            <a:endParaRPr lang="de-DE" sz="2100" dirty="0">
              <a:solidFill>
                <a:srgbClr val="0E4194"/>
              </a:solidFill>
              <a:effectLst/>
              <a:ea typeface="Montserrat Light" panose="000004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Maintain a strategic focus beyond project implementation by developing an EUSDR impact model, adopting mission-oriented approaches that connect individual projects to larger EUSDR´s objectives, and building capacity to translate the EUSDR Action Plan into concrete actions and projects. 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Expand stakeholder engagement on EU and national levels, strengthening communication between line DGs and EUSDR core stakeholders (especially PACs), encouraging participation in EC events, and regularly involving regional/local actors in EUSDR activities.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Strengthening information sharing and collaboration across macro-regional strategies (MRS).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Increase the visibility and communication of EUSDR by sharing success stories in EU/national events, targeted communication events (e.g., sector or stakeholder-specific events), engaging in EU enlargement initiatives, and collaborating with civil society and academia. </a:t>
            </a:r>
          </a:p>
          <a:p>
            <a:pPr>
              <a:lnSpc>
                <a:spcPct val="120000"/>
              </a:lnSpc>
            </a:pP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8325C6-79A9-4B30-8F01-2724C6C88185}"/>
              </a:ext>
            </a:extLst>
          </p:cNvPr>
          <p:cNvSpPr txBox="1"/>
          <p:nvPr/>
        </p:nvSpPr>
        <p:spPr>
          <a:xfrm>
            <a:off x="368232" y="1809946"/>
            <a:ext cx="488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rgbClr val="0E4194"/>
                </a:solidFill>
              </a:rPr>
              <a:t>Key </a:t>
            </a:r>
            <a:r>
              <a:rPr lang="en-GB" sz="2400" b="1" u="sng" dirty="0">
                <a:solidFill>
                  <a:srgbClr val="0E4194"/>
                </a:solidFill>
              </a:rPr>
              <a:t>recommendations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796F1F2-3318-4F86-993C-584990862BF9}"/>
              </a:ext>
            </a:extLst>
          </p:cNvPr>
          <p:cNvSpPr txBox="1">
            <a:spLocks/>
          </p:cNvSpPr>
          <p:nvPr/>
        </p:nvSpPr>
        <p:spPr>
          <a:xfrm>
            <a:off x="8814062" y="2411757"/>
            <a:ext cx="3026004" cy="41669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9000"/>
              </a:lnSpc>
              <a:spcAft>
                <a:spcPts val="600"/>
              </a:spcAft>
              <a:buNone/>
            </a:pPr>
            <a:r>
              <a:rPr lang="en-US" sz="17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External factors</a:t>
            </a: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:</a:t>
            </a:r>
            <a:endParaRPr lang="de-DE" sz="1700" dirty="0">
              <a:solidFill>
                <a:srgbClr val="0E4194"/>
              </a:solidFill>
              <a:effectLst/>
              <a:ea typeface="Montserrat Light" panose="000004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6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Use the PCY agenda as a "reality check" tool to regularly review and adapt the EUSDR Action Plan to emerging needs, challenges and opportunities.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6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Establish ad-hoc (crisis-response) working groups across PAs to develop plans/ protocols for quickly responding to external events (e.g., post-2027 Cohesion Policy changes, Ukraine’s recovery).</a:t>
            </a:r>
          </a:p>
          <a:p>
            <a:pPr>
              <a:lnSpc>
                <a:spcPct val="120000"/>
              </a:lnSpc>
            </a:pP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3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6B0FC95-C3DF-420C-808D-2A7B90D6DD8B}"/>
              </a:ext>
            </a:extLst>
          </p:cNvPr>
          <p:cNvSpPr txBox="1">
            <a:spLocks/>
          </p:cNvSpPr>
          <p:nvPr/>
        </p:nvSpPr>
        <p:spPr>
          <a:xfrm>
            <a:off x="368231" y="985219"/>
            <a:ext cx="11341100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EUSDR Process/Implementation Evaluation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F3E5849-72F9-4FDD-A147-5A035D46768A}"/>
              </a:ext>
            </a:extLst>
          </p:cNvPr>
          <p:cNvSpPr txBox="1">
            <a:spLocks/>
          </p:cNvSpPr>
          <p:nvPr/>
        </p:nvSpPr>
        <p:spPr>
          <a:xfrm>
            <a:off x="1236125" y="2543733"/>
            <a:ext cx="9605312" cy="3649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9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Funding</a:t>
            </a:r>
            <a:r>
              <a:rPr lang="en-US" sz="18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:</a:t>
            </a:r>
            <a:endParaRPr lang="de-DE" sz="1800" dirty="0">
              <a:solidFill>
                <a:srgbClr val="0E4194"/>
              </a:solidFill>
              <a:effectLst/>
              <a:ea typeface="Montserrat Light" panose="000004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Enhance funding access and capacity-building of the EUSDR core stakeholders by providing targeted support.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Embed EUSDR into the post-2027 EU Cohesion Policy, positioning it as a key </a:t>
            </a:r>
            <a:r>
              <a:rPr lang="en-US" sz="1700" b="1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capitalisation</a:t>
            </a:r>
            <a:r>
              <a:rPr lang="en-US" sz="17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 tool that scales national project results and translate EU policies into impactful regional actions.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b="1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Align the EUSDR embedding tools and activities with the post-2027 Cohesion Policy framework, the Growth Plan for the Western Balkans, and future EU enlargement scenarios.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Address misalignment between EUSDR core stakeholders and various EU-funded </a:t>
            </a:r>
            <a:r>
              <a:rPr lang="en-US" sz="1700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programmes</a:t>
            </a: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 by promoting EUSDR as a platform for </a:t>
            </a:r>
            <a:r>
              <a:rPr lang="en-US" sz="1700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capitalising</a:t>
            </a: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 on </a:t>
            </a:r>
            <a:r>
              <a:rPr lang="en-US" sz="1700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programme</a:t>
            </a: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 results, supporting territorial cohesion, and fostering dialogue between Interreg and mainstream </a:t>
            </a:r>
            <a:r>
              <a:rPr lang="en-US" sz="1700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programmes</a:t>
            </a: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. Clear objectives and project proposals should be formulated to align with funding </a:t>
            </a:r>
            <a:r>
              <a:rPr lang="en-US" sz="1700" dirty="0" err="1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programmes</a:t>
            </a: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9000"/>
              </a:lnSpc>
              <a:spcAft>
                <a:spcPts val="300"/>
              </a:spcAft>
              <a:buClr>
                <a:srgbClr val="809EC2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sz="1700" dirty="0">
                <a:solidFill>
                  <a:srgbClr val="0E4194"/>
                </a:solidFill>
                <a:effectLst/>
                <a:ea typeface="Montserrat Light" panose="00000400000000000000" pitchFamily="2" charset="0"/>
                <a:cs typeface="Times New Roman" panose="02020603050405020304" pitchFamily="18" charset="0"/>
              </a:rPr>
              <a:t>Enhance coordination and synergy across MRS to maximize impact and avoid duplication.</a:t>
            </a:r>
          </a:p>
          <a:p>
            <a:pPr>
              <a:lnSpc>
                <a:spcPct val="120000"/>
              </a:lnSpc>
            </a:pPr>
            <a:endParaRPr lang="cs-CZ" dirty="0">
              <a:solidFill>
                <a:srgbClr val="0E4194"/>
              </a:solidFill>
              <a:cs typeface="Segoe UI" panose="020B0502040204020203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8325C6-79A9-4B30-8F01-2724C6C88185}"/>
              </a:ext>
            </a:extLst>
          </p:cNvPr>
          <p:cNvSpPr txBox="1"/>
          <p:nvPr/>
        </p:nvSpPr>
        <p:spPr>
          <a:xfrm>
            <a:off x="368232" y="1809946"/>
            <a:ext cx="488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rgbClr val="0E4194"/>
                </a:solidFill>
              </a:rPr>
              <a:t>Key </a:t>
            </a:r>
            <a:r>
              <a:rPr lang="en-GB" sz="2400" b="1" u="sng" dirty="0">
                <a:solidFill>
                  <a:srgbClr val="0E4194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79370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D3FA8-01F5-418E-92A8-EE96AABB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2" y="943959"/>
            <a:ext cx="11341100" cy="913240"/>
          </a:xfrm>
        </p:spPr>
        <p:txBody>
          <a:bodyPr/>
          <a:lstStyle/>
          <a:p>
            <a:pPr algn="l"/>
            <a:r>
              <a:rPr lang="en-GB" dirty="0"/>
              <a:t>Danube Strategy Flagships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2BFAAD-66DD-4FED-88CD-F4C98964361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0066" y="2143824"/>
            <a:ext cx="3843717" cy="32487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A06D6E-492C-486F-8D9C-025A5F41621F}"/>
              </a:ext>
            </a:extLst>
          </p:cNvPr>
          <p:cNvSpPr txBox="1"/>
          <p:nvPr/>
        </p:nvSpPr>
        <p:spPr>
          <a:xfrm>
            <a:off x="354902" y="3824721"/>
            <a:ext cx="70876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4194"/>
                </a:solidFill>
              </a:rPr>
              <a:t>Selection of Danube Strategy Flagships 2025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4090"/>
                </a:solidFill>
                <a:sym typeface="Wingdings" panose="05000000000000000000" pitchFamily="2" charset="2"/>
              </a:rPr>
              <a:t>Selection phase from March – June 2025 (</a:t>
            </a:r>
            <a:r>
              <a:rPr lang="en-US" dirty="0">
                <a:solidFill>
                  <a:srgbClr val="2C4090"/>
                </a:solidFill>
                <a:sym typeface="Wingdings" panose="05000000000000000000" pitchFamily="2" charset="2"/>
              </a:rPr>
              <a:t>during the SG meetings of the 1</a:t>
            </a:r>
            <a:r>
              <a:rPr lang="en-US" baseline="30000" dirty="0">
                <a:solidFill>
                  <a:srgbClr val="2C4090"/>
                </a:solidFill>
                <a:sym typeface="Wingdings" panose="05000000000000000000" pitchFamily="2" charset="2"/>
              </a:rPr>
              <a:t>st</a:t>
            </a:r>
            <a:r>
              <a:rPr lang="en-US" dirty="0">
                <a:solidFill>
                  <a:srgbClr val="2C4090"/>
                </a:solidFill>
                <a:sym typeface="Wingdings" panose="05000000000000000000" pitchFamily="2" charset="2"/>
              </a:rPr>
              <a:t> half-year)</a:t>
            </a:r>
            <a:endParaRPr lang="en-GB" dirty="0">
              <a:solidFill>
                <a:srgbClr val="2C4090"/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4090"/>
                </a:solidFill>
                <a:sym typeface="Wingdings" panose="05000000000000000000" pitchFamily="2" charset="2"/>
              </a:rPr>
              <a:t>Certificates and promotion/dissemination/exploitation from August 2025 on </a:t>
            </a:r>
            <a:r>
              <a:rPr lang="en-US" dirty="0"/>
              <a:t>		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306597-1E33-43B3-85F8-FCB4B0569CC1}"/>
              </a:ext>
            </a:extLst>
          </p:cNvPr>
          <p:cNvSpPr txBox="1"/>
          <p:nvPr/>
        </p:nvSpPr>
        <p:spPr>
          <a:xfrm>
            <a:off x="6812553" y="6305228"/>
            <a:ext cx="526667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300" dirty="0">
                <a:hlinkClick r:id="rId4"/>
              </a:rPr>
              <a:t>https://danube-region.eu/projects-and-funding/eusdr-strategic-projects/</a:t>
            </a:r>
            <a:r>
              <a:rPr lang="de-AT" sz="1300" dirty="0"/>
              <a:t> </a:t>
            </a: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A164DD6D-F9CA-43BD-B2FF-8E7240001227}"/>
              </a:ext>
            </a:extLst>
          </p:cNvPr>
          <p:cNvSpPr txBox="1"/>
          <p:nvPr/>
        </p:nvSpPr>
        <p:spPr>
          <a:xfrm>
            <a:off x="354902" y="2100919"/>
            <a:ext cx="855135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List </a:t>
            </a: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of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Danube </a:t>
            </a: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Strategy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Flagships 2024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published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on 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hlinkClick r:id="rId4"/>
              </a:rPr>
              <a:t>EUSDR Website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Total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of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26 </a:t>
            </a: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Danube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</a:t>
            </a: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Strategy</a:t>
            </a: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Flagships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15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new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Danube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Strategy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Flagships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11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updated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Danube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Strategy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Flagships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2CBDE-A2AE-47B2-8E1D-5D8E5C398336}"/>
              </a:ext>
            </a:extLst>
          </p:cNvPr>
          <p:cNvSpPr/>
          <p:nvPr/>
        </p:nvSpPr>
        <p:spPr>
          <a:xfrm>
            <a:off x="6812552" y="6047876"/>
            <a:ext cx="52666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kern="0" dirty="0">
                <a:solidFill>
                  <a:srgbClr val="0E4194"/>
                </a:solidFill>
                <a:hlinkClick r:id="rId5"/>
              </a:rPr>
              <a:t>Guidance Paper for identifying and listing Danube Strategy Flagships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46971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518DC01-E424-4830-A625-9CA859071135}"/>
              </a:ext>
            </a:extLst>
          </p:cNvPr>
          <p:cNvSpPr txBox="1">
            <a:spLocks/>
          </p:cNvSpPr>
          <p:nvPr/>
        </p:nvSpPr>
        <p:spPr>
          <a:xfrm>
            <a:off x="425450" y="874314"/>
            <a:ext cx="11341100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Danube Strategy Flagships - Promotion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4F26F-7952-4CC2-A54D-17AEC519FC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56" y="2173223"/>
            <a:ext cx="4182171" cy="1849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63091-1968-408A-8241-863F864902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3" y="3725771"/>
            <a:ext cx="2264093" cy="2543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9AD1A8C1-4E64-4FA4-904A-B6021611AB43}"/>
              </a:ext>
            </a:extLst>
          </p:cNvPr>
          <p:cNvSpPr txBox="1"/>
          <p:nvPr/>
        </p:nvSpPr>
        <p:spPr>
          <a:xfrm>
            <a:off x="2476373" y="4098532"/>
            <a:ext cx="198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E4194"/>
                </a:solidFill>
              </a:rPr>
              <a:t>Promotion on EUSDR </a:t>
            </a:r>
            <a:r>
              <a:rPr lang="de-DE" sz="1400" b="1" dirty="0" err="1">
                <a:solidFill>
                  <a:srgbClr val="0E4194"/>
                </a:solidFill>
              </a:rPr>
              <a:t>Social</a:t>
            </a:r>
            <a:r>
              <a:rPr lang="de-DE" sz="1400" b="1" dirty="0">
                <a:solidFill>
                  <a:srgbClr val="0E4194"/>
                </a:solidFill>
              </a:rPr>
              <a:t> Media Channels </a:t>
            </a:r>
          </a:p>
          <a:p>
            <a:r>
              <a:rPr lang="de-DE" sz="1400" b="1" dirty="0">
                <a:solidFill>
                  <a:srgbClr val="0E4194"/>
                </a:solidFill>
              </a:rPr>
              <a:t>(LinkedIn, Instagram, Facebook, X, </a:t>
            </a:r>
            <a:r>
              <a:rPr lang="de-DE" sz="1400" b="1" dirty="0" err="1">
                <a:solidFill>
                  <a:srgbClr val="0E4194"/>
                </a:solidFill>
              </a:rPr>
              <a:t>Bluesky</a:t>
            </a:r>
            <a:r>
              <a:rPr lang="de-DE" sz="1400" b="1" dirty="0">
                <a:solidFill>
                  <a:srgbClr val="0E4194"/>
                </a:solidFill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CDC13-20CF-45E5-B30D-0D5DF79D51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96" y="2179681"/>
            <a:ext cx="3684321" cy="1368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C92B0-D54F-4B53-940F-833B7F9BE9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792" y="3594998"/>
            <a:ext cx="2241154" cy="2543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feld 5">
            <a:extLst>
              <a:ext uri="{FF2B5EF4-FFF2-40B4-BE49-F238E27FC236}">
                <a16:creationId xmlns:a16="http://schemas.microsoft.com/office/drawing/2014/main" id="{97A4EEEE-ED1A-4309-BE6F-D435190F7FF4}"/>
              </a:ext>
            </a:extLst>
          </p:cNvPr>
          <p:cNvSpPr txBox="1"/>
          <p:nvPr/>
        </p:nvSpPr>
        <p:spPr>
          <a:xfrm>
            <a:off x="6651278" y="3438203"/>
            <a:ext cx="1500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E4194"/>
                </a:solidFill>
              </a:rPr>
              <a:t>Promotion </a:t>
            </a:r>
            <a:r>
              <a:rPr lang="de-DE" sz="1400" b="1" dirty="0" err="1">
                <a:solidFill>
                  <a:srgbClr val="0E4194"/>
                </a:solidFill>
              </a:rPr>
              <a:t>by</a:t>
            </a:r>
            <a:r>
              <a:rPr lang="de-DE" sz="1400" b="1" dirty="0">
                <a:solidFill>
                  <a:srgbClr val="0E4194"/>
                </a:solidFill>
              </a:rPr>
              <a:t> EUSDR PAs (e.g., on PA Websites) </a:t>
            </a:r>
            <a:r>
              <a:rPr lang="de-DE" sz="1400" b="1" dirty="0" err="1">
                <a:solidFill>
                  <a:srgbClr val="0E4194"/>
                </a:solidFill>
              </a:rPr>
              <a:t>or</a:t>
            </a:r>
            <a:r>
              <a:rPr lang="de-DE" sz="1400" b="1" dirty="0">
                <a:solidFill>
                  <a:srgbClr val="0E4194"/>
                </a:solidFill>
              </a:rPr>
              <a:t> </a:t>
            </a:r>
            <a:r>
              <a:rPr lang="de-DE" sz="1400" b="1" dirty="0" err="1">
                <a:solidFill>
                  <a:srgbClr val="0E4194"/>
                </a:solidFill>
              </a:rPr>
              <a:t>by</a:t>
            </a:r>
            <a:r>
              <a:rPr lang="de-DE" sz="1400" b="1" dirty="0">
                <a:solidFill>
                  <a:srgbClr val="0E4194"/>
                </a:solidFill>
              </a:rPr>
              <a:t> </a:t>
            </a:r>
            <a:r>
              <a:rPr lang="de-DE" sz="1400" b="1" dirty="0" err="1">
                <a:solidFill>
                  <a:srgbClr val="0E4194"/>
                </a:solidFill>
              </a:rPr>
              <a:t>project</a:t>
            </a:r>
            <a:r>
              <a:rPr lang="de-DE" sz="1400" b="1" dirty="0">
                <a:solidFill>
                  <a:srgbClr val="0E4194"/>
                </a:solidFill>
              </a:rPr>
              <a:t> </a:t>
            </a:r>
            <a:r>
              <a:rPr lang="de-DE" sz="1400" b="1" dirty="0" err="1">
                <a:solidFill>
                  <a:srgbClr val="0E4194"/>
                </a:solidFill>
              </a:rPr>
              <a:t>partners</a:t>
            </a:r>
            <a:endParaRPr lang="de-DE" sz="1400" b="1" dirty="0">
              <a:solidFill>
                <a:srgbClr val="0E419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8C66D5-32AB-41E4-B682-2A0CDE4CCD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785" y="4279778"/>
            <a:ext cx="3684321" cy="2456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19338B-16AB-4E49-868F-731DF72927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9785" y="2179681"/>
            <a:ext cx="2669600" cy="2021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feld 5">
            <a:extLst>
              <a:ext uri="{FF2B5EF4-FFF2-40B4-BE49-F238E27FC236}">
                <a16:creationId xmlns:a16="http://schemas.microsoft.com/office/drawing/2014/main" id="{A452A699-0155-437E-A303-63AC21F15C6D}"/>
              </a:ext>
            </a:extLst>
          </p:cNvPr>
          <p:cNvSpPr txBox="1"/>
          <p:nvPr/>
        </p:nvSpPr>
        <p:spPr>
          <a:xfrm>
            <a:off x="10679385" y="2361081"/>
            <a:ext cx="114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E4194"/>
                </a:solidFill>
              </a:rPr>
              <a:t>Promotion </a:t>
            </a:r>
            <a:r>
              <a:rPr lang="de-DE" sz="1400" b="1" dirty="0" err="1">
                <a:solidFill>
                  <a:srgbClr val="0E4194"/>
                </a:solidFill>
              </a:rPr>
              <a:t>through</a:t>
            </a:r>
            <a:r>
              <a:rPr lang="de-DE" sz="1400" b="1" dirty="0">
                <a:solidFill>
                  <a:srgbClr val="0E4194"/>
                </a:solidFill>
              </a:rPr>
              <a:t> </a:t>
            </a:r>
            <a:r>
              <a:rPr lang="de-DE" sz="1400" b="1" dirty="0" err="1">
                <a:solidFill>
                  <a:srgbClr val="0E4194"/>
                </a:solidFill>
              </a:rPr>
              <a:t>Certificate</a:t>
            </a:r>
            <a:r>
              <a:rPr lang="de-DE" sz="1400" b="1" dirty="0">
                <a:solidFill>
                  <a:srgbClr val="0E4194"/>
                </a:solidFill>
              </a:rPr>
              <a:t> </a:t>
            </a:r>
            <a:r>
              <a:rPr lang="de-DE" sz="1400" b="1" dirty="0" err="1">
                <a:solidFill>
                  <a:srgbClr val="0E4194"/>
                </a:solidFill>
              </a:rPr>
              <a:t>Ceremonies</a:t>
            </a:r>
            <a:endParaRPr lang="de-DE" sz="1400" b="1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A7AC-71A6-4705-9CB7-362D57C1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922175"/>
            <a:ext cx="11341100" cy="696484"/>
          </a:xfrm>
        </p:spPr>
        <p:txBody>
          <a:bodyPr/>
          <a:lstStyle/>
          <a:p>
            <a:r>
              <a:rPr lang="en-GB" dirty="0">
                <a:solidFill>
                  <a:srgbClr val="2C4090"/>
                </a:solidFill>
              </a:rPr>
              <a:t>Communication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420DC-3178-4168-8C64-747AAF0B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789044"/>
            <a:ext cx="6846827" cy="4450392"/>
          </a:xfrm>
        </p:spPr>
        <p:txBody>
          <a:bodyPr>
            <a:normAutofit/>
          </a:bodyPr>
          <a:lstStyle/>
          <a:p>
            <a:r>
              <a:rPr lang="en-US" sz="2000" dirty="0"/>
              <a:t>Social media platforms</a:t>
            </a:r>
            <a:r>
              <a:rPr lang="en-US" sz="2000" b="0" dirty="0"/>
              <a:t> constantly updated on LinkedIn, Facebook, X, Instagram, BlueSky)</a:t>
            </a:r>
          </a:p>
          <a:p>
            <a:r>
              <a:rPr lang="en-US" sz="2000" dirty="0"/>
              <a:t>Social media campaign </a:t>
            </a:r>
            <a:r>
              <a:rPr lang="en-US" sz="2000" b="0" dirty="0"/>
              <a:t>to promote Flagships on social media channels managed by DSP (started 15 October 2024)</a:t>
            </a:r>
          </a:p>
          <a:p>
            <a:r>
              <a:rPr lang="en-US" sz="2000" dirty="0"/>
              <a:t>Align communication activities </a:t>
            </a:r>
            <a:r>
              <a:rPr lang="en-US" sz="2000" b="0" dirty="0"/>
              <a:t>with the EUSDR PCIES for more visibility (promoting events through posts on social media and articles on the main EUSDR website, on the dedicated sub-page)</a:t>
            </a:r>
            <a:endParaRPr lang="en-GB" sz="2000" dirty="0"/>
          </a:p>
          <a:p>
            <a:r>
              <a:rPr lang="en-GB" sz="2000" dirty="0"/>
              <a:t>Disseminating articles on DG Regio’s website for more visibility</a:t>
            </a:r>
            <a:endParaRPr lang="en-US" sz="2000" b="0" dirty="0"/>
          </a:p>
          <a:p>
            <a:r>
              <a:rPr lang="en-US" sz="2000" dirty="0"/>
              <a:t>Relaunch of the EUSDR website </a:t>
            </a:r>
            <a:r>
              <a:rPr lang="en-US" sz="2000" b="0" dirty="0"/>
              <a:t>(including 12 PA sites) – summer 2025</a:t>
            </a:r>
            <a:endParaRPr lang="en-GB" sz="20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BEB5A-A54D-4D1A-8BDF-B7EB8D3DA7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67139" flipH="1">
            <a:off x="7033812" y="2375544"/>
            <a:ext cx="5842571" cy="35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1F4D-CFB2-48F6-BAA5-5F29D1A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74" y="975972"/>
            <a:ext cx="11341100" cy="798643"/>
          </a:xfrm>
        </p:spPr>
        <p:txBody>
          <a:bodyPr>
            <a:normAutofit/>
          </a:bodyPr>
          <a:lstStyle/>
          <a:p>
            <a:r>
              <a:rPr lang="en-US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EUSDR Presidency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1205-97BB-4F07-9358-FBB130DF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74" y="1902634"/>
            <a:ext cx="7056755" cy="44413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01 01 2025 – 31 12 2025 Bosnia and Herzegovina – </a:t>
            </a:r>
            <a:r>
              <a:rPr lang="en-GB" i="1" dirty="0"/>
              <a:t>Flowing together, growing together</a:t>
            </a:r>
          </a:p>
          <a:p>
            <a:pPr marL="0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E41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Horizontal Priorities</a:t>
            </a:r>
            <a:r>
              <a:rPr lang="en-GB" sz="2800" dirty="0">
                <a:solidFill>
                  <a:srgbClr val="0E4194"/>
                </a:solidFill>
              </a:rPr>
              <a:t> </a:t>
            </a:r>
          </a:p>
          <a:p>
            <a:pPr lvl="2"/>
            <a:r>
              <a:rPr lang="en-GB" sz="2400" b="1" dirty="0">
                <a:solidFill>
                  <a:srgbClr val="0E4194"/>
                </a:solidFill>
              </a:rPr>
              <a:t>Speeding up the European integration process </a:t>
            </a:r>
            <a:r>
              <a:rPr lang="en-GB" sz="2400" dirty="0">
                <a:solidFill>
                  <a:srgbClr val="0E4194"/>
                </a:solidFill>
              </a:rPr>
              <a:t>in connection with its effects on: brain-drain, widening skills gap, depopulation, youth unemployment;</a:t>
            </a:r>
          </a:p>
          <a:p>
            <a:pPr lvl="2"/>
            <a:endParaRPr lang="en-GB" sz="2400" dirty="0">
              <a:solidFill>
                <a:srgbClr val="0E419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E41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Thematic priorities</a:t>
            </a:r>
            <a:endParaRPr lang="en-GB" sz="2800" dirty="0">
              <a:solidFill>
                <a:srgbClr val="0E4194"/>
              </a:solidFill>
            </a:endParaRPr>
          </a:p>
          <a:p>
            <a:pPr lvl="2"/>
            <a:r>
              <a:rPr lang="en-GB" sz="2400" dirty="0">
                <a:solidFill>
                  <a:srgbClr val="0E4194"/>
                </a:solidFill>
              </a:rPr>
              <a:t>Security, civil protection and disaster preparedness;</a:t>
            </a:r>
          </a:p>
          <a:p>
            <a:pPr lvl="2"/>
            <a:r>
              <a:rPr lang="en-GB" sz="2400" dirty="0">
                <a:solidFill>
                  <a:srgbClr val="0E4194"/>
                </a:solidFill>
              </a:rPr>
              <a:t>Tourism and culture;</a:t>
            </a:r>
          </a:p>
          <a:p>
            <a:pPr lvl="2"/>
            <a:r>
              <a:rPr lang="en-GB" sz="2400" b="1" dirty="0">
                <a:solidFill>
                  <a:srgbClr val="0E4194"/>
                </a:solidFill>
              </a:rPr>
              <a:t>Connectivity</a:t>
            </a:r>
            <a:r>
              <a:rPr lang="en-GB" sz="2400" dirty="0">
                <a:solidFill>
                  <a:srgbClr val="0E4194"/>
                </a:solidFill>
              </a:rPr>
              <a:t> and green transition;</a:t>
            </a:r>
          </a:p>
          <a:p>
            <a:pPr lvl="2"/>
            <a:r>
              <a:rPr lang="en-GB" sz="2400" dirty="0">
                <a:solidFill>
                  <a:srgbClr val="0E4194"/>
                </a:solidFill>
              </a:rPr>
              <a:t>Education, skills and labour market.</a:t>
            </a:r>
          </a:p>
          <a:p>
            <a:pPr lvl="2"/>
            <a:endParaRPr lang="en-GB" sz="2400" dirty="0">
              <a:solidFill>
                <a:srgbClr val="0E419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E41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</a:t>
            </a:r>
            <a:endParaRPr lang="en-GB" sz="2800" dirty="0">
              <a:solidFill>
                <a:srgbClr val="0E4194"/>
              </a:solidFill>
            </a:endParaRPr>
          </a:p>
          <a:p>
            <a:pPr lvl="2"/>
            <a:endParaRPr lang="en-GB" sz="2800" dirty="0">
              <a:solidFill>
                <a:srgbClr val="0E419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D4D65-B75E-4D7C-AC13-C3A108271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338" y="4925537"/>
            <a:ext cx="1932463" cy="1932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B76EB-6C84-4594-97F6-BF6F8956D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99572" y="2133261"/>
            <a:ext cx="4316438" cy="28776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8D8384-267B-426A-AB8E-248078417C5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3054" y="1310537"/>
            <a:ext cx="789475" cy="9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8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AC1D5-F020-4CA4-AFE3-2038E4F5E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367498" y="1423164"/>
            <a:ext cx="6824499" cy="4840132"/>
          </a:xfrm>
          <a:prstGeom prst="rect">
            <a:avLst/>
          </a:pr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FB060-22D2-4D73-BABF-4CCAD38F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8A691-E62D-408C-BF0F-DE4D2BAD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65" y="2021903"/>
            <a:ext cx="5273843" cy="41550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Planning and implementing capacity building measures</a:t>
            </a:r>
          </a:p>
          <a:p>
            <a:endParaRPr lang="en-US" sz="1700" dirty="0"/>
          </a:p>
          <a:p>
            <a:pPr lvl="1"/>
            <a:r>
              <a:rPr lang="en-US" sz="1800" dirty="0">
                <a:solidFill>
                  <a:srgbClr val="0E4194"/>
                </a:solidFill>
              </a:rPr>
              <a:t>Capacity building Needs Analysis</a:t>
            </a:r>
          </a:p>
          <a:p>
            <a:pPr lvl="1"/>
            <a:r>
              <a:rPr lang="en-US" sz="1800" dirty="0">
                <a:solidFill>
                  <a:srgbClr val="0E4194"/>
                </a:solidFill>
              </a:rPr>
              <a:t>Capacity building sessions for EUSDR stakeholders</a:t>
            </a:r>
          </a:p>
          <a:p>
            <a:pPr lvl="1"/>
            <a:endParaRPr lang="en-US" sz="1700" dirty="0">
              <a:solidFill>
                <a:srgbClr val="0E4194"/>
              </a:solidFill>
            </a:endParaRPr>
          </a:p>
          <a:p>
            <a:r>
              <a:rPr lang="en-US" sz="2000" dirty="0"/>
              <a:t>Support EUSDR stakeholders in developing skills for implementing the Strategy</a:t>
            </a:r>
          </a:p>
          <a:p>
            <a:endParaRPr lang="en-US" sz="1700" dirty="0"/>
          </a:p>
          <a:p>
            <a:pPr lvl="1"/>
            <a:r>
              <a:rPr lang="en-US" sz="1800" dirty="0">
                <a:solidFill>
                  <a:srgbClr val="0E4194"/>
                </a:solidFill>
              </a:rPr>
              <a:t>“Unfolding EUSDR” session – EUSDR PCY, NCs, PACs, SG – upon request</a:t>
            </a:r>
          </a:p>
        </p:txBody>
      </p:sp>
    </p:spTree>
    <p:extLst>
      <p:ext uri="{BB962C8B-B14F-4D97-AF65-F5344CB8AC3E}">
        <p14:creationId xmlns:p14="http://schemas.microsoft.com/office/powerpoint/2010/main" val="210744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FD66E7C-8709-4CB0-AC49-7DE6269D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1091069"/>
            <a:ext cx="5167311" cy="6758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Capacity Building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285B5F-C6AA-4B77-B82F-C1D84973BE0B}"/>
              </a:ext>
            </a:extLst>
          </p:cNvPr>
          <p:cNvSpPr/>
          <p:nvPr/>
        </p:nvSpPr>
        <p:spPr>
          <a:xfrm>
            <a:off x="481014" y="1955260"/>
            <a:ext cx="7427987" cy="4655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E4194"/>
                </a:solidFill>
              </a:rPr>
              <a:t>Five training sessions will be provided for EUSDR core stakeholders (NCs, PACs, and SGs) :</a:t>
            </a:r>
          </a:p>
          <a:p>
            <a:pPr marL="10858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E4194"/>
                </a:solidFill>
                <a:effectLst/>
              </a:rPr>
              <a:t>Onboarding and Institutional Memory Consolidation – 23.09.2025, Brussels</a:t>
            </a:r>
          </a:p>
          <a:p>
            <a:pPr marL="10858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E4194"/>
                </a:solidFill>
                <a:effectLst/>
              </a:rPr>
              <a:t>Policy Analysis and Advocacy Skills –  07.11.2025, Sarajevo</a:t>
            </a:r>
          </a:p>
          <a:p>
            <a:pPr marL="10858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E4194"/>
                </a:solidFill>
                <a:effectLst/>
              </a:rPr>
              <a:t>Effective Communication, Collaboration, Consensus-Building and Negotiation Skills – 2026</a:t>
            </a:r>
          </a:p>
          <a:p>
            <a:pPr marL="10858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E4194"/>
                </a:solidFill>
                <a:effectLst/>
              </a:rPr>
              <a:t>Strategic Planning for EUSDR Objectives – 2027</a:t>
            </a:r>
          </a:p>
          <a:p>
            <a:pPr marL="10858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E4194"/>
                </a:solidFill>
                <a:effectLst/>
              </a:rPr>
              <a:t>Leadership and Self-Leadership – 2028</a:t>
            </a:r>
          </a:p>
          <a:p>
            <a:pPr marL="628650"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E4194"/>
              </a:solidFill>
              <a:effectLst/>
            </a:endParaRPr>
          </a:p>
          <a:p>
            <a:pPr marL="742950" indent="-285750">
              <a:lnSpc>
                <a:spcPct val="90000"/>
              </a:lnSpc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dirty="0">
                <a:solidFill>
                  <a:srgbClr val="0E4194"/>
                </a:solidFill>
              </a:rPr>
              <a:t>As a horizontal theme, “Cross-Cultural Administrative Contexts” will be the basis on which all training will be built in terms of structure and content.</a:t>
            </a:r>
          </a:p>
          <a:p>
            <a:pPr marL="742950" indent="-285750">
              <a:lnSpc>
                <a:spcPct val="90000"/>
              </a:lnSpc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dirty="0">
                <a:solidFill>
                  <a:srgbClr val="0E4194"/>
                </a:solidFill>
              </a:rPr>
              <a:t>Max. 40 participants (per training session) – NCs, PACs, and SGs members (first-come-first-serve basis). 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914400" algn="l"/>
              </a:tabLst>
            </a:pPr>
            <a:endParaRPr lang="en-US" sz="2000" dirty="0">
              <a:solidFill>
                <a:srgbClr val="0E419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3DF8E4-8106-4330-9548-0D161283ED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70B9D6"/>
              </a:clrFrom>
              <a:clrTo>
                <a:srgbClr val="70B9D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069644" y="1633537"/>
            <a:ext cx="3735348" cy="4410134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567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79C2-6EA7-4DA6-9CF1-2719ADBA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096600"/>
            <a:ext cx="7939178" cy="664468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DYC</a:t>
            </a:r>
            <a:r>
              <a:rPr lang="en-GB" dirty="0"/>
              <a:t> current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AAED-8748-432F-A7BB-7632EC48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36" y="1734646"/>
            <a:ext cx="8370252" cy="1830150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18 experienced DYC members remained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for one more year;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10 new members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were appointed. </a:t>
            </a:r>
          </a:p>
          <a:p>
            <a:pPr marL="0" lvl="0" indent="0">
              <a:buFont typeface="Wingdings" panose="05000000000000000000" pitchFamily="2" charset="2"/>
              <a:buChar char="Ø"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New members choosen Pas - </a:t>
            </a:r>
            <a:r>
              <a:rPr lang="de-DE" sz="2000" b="0" dirty="0">
                <a:sym typeface="Wingdings" panose="05000000000000000000" pitchFamily="2" charset="2"/>
              </a:rPr>
              <a:t>PA 7 – Anja Filipovič, </a:t>
            </a:r>
            <a:r>
              <a:rPr lang="de-DE" sz="2000" b="0" dirty="0">
                <a:solidFill>
                  <a:srgbClr val="00B050"/>
                </a:solidFill>
                <a:sym typeface="Wingdings" panose="05000000000000000000" pitchFamily="2" charset="2"/>
              </a:rPr>
              <a:t>Sára Herianová, </a:t>
            </a:r>
            <a:r>
              <a:rPr lang="de-DE" sz="2000" b="0" dirty="0"/>
              <a:t>and </a:t>
            </a:r>
            <a:r>
              <a:rPr lang="de-DE" sz="2000" b="0" dirty="0">
                <a:solidFill>
                  <a:srgbClr val="00B050"/>
                </a:solidFill>
              </a:rPr>
              <a:t>Felix Häring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Meetings between PAs and (new) DYC members –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February – March 2025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4</a:t>
            </a:r>
            <a:r>
              <a:rPr kumimoji="0" lang="de-DE" sz="2000" b="1" i="0" u="none" strike="noStrike" kern="1200" cap="none" spc="0" normalizeH="0" baseline="3000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Danube Youth Camp –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15 – 17 June 2025, Vienna, Austria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6FC669-3606-4E3C-AE25-86BAD08256BD}"/>
              </a:ext>
            </a:extLst>
          </p:cNvPr>
          <p:cNvSpPr txBox="1">
            <a:spLocks/>
          </p:cNvSpPr>
          <p:nvPr/>
        </p:nvSpPr>
        <p:spPr>
          <a:xfrm>
            <a:off x="468729" y="3613310"/>
            <a:ext cx="7939178" cy="7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DYON</a:t>
            </a:r>
            <a:r>
              <a:rPr lang="en-GB" sz="4000" dirty="0"/>
              <a:t> current developments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DB3DD4-0B77-408B-B67A-5C491AC8A2D5}"/>
              </a:ext>
            </a:extLst>
          </p:cNvPr>
          <p:cNvSpPr txBox="1">
            <a:spLocks/>
          </p:cNvSpPr>
          <p:nvPr/>
        </p:nvSpPr>
        <p:spPr>
          <a:xfrm>
            <a:off x="468729" y="4328112"/>
            <a:ext cx="8370252" cy="228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E41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ym typeface="Wingdings" panose="05000000000000000000" pitchFamily="2" charset="2"/>
              </a:rPr>
              <a:t>Open network / 49 Youth </a:t>
            </a:r>
            <a:r>
              <a:rPr lang="en-US" sz="2000" b="0" dirty="0" err="1">
                <a:sym typeface="Wingdings" panose="05000000000000000000" pitchFamily="2" charset="2"/>
              </a:rPr>
              <a:t>Organisations</a:t>
            </a:r>
            <a:endParaRPr lang="en-US" sz="2000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ym typeface="Wingdings" panose="05000000000000000000" pitchFamily="2" charset="2"/>
              </a:rPr>
              <a:t>Strategic planning workshop, held online on 17 March 2025</a:t>
            </a:r>
            <a:endParaRPr lang="de-DE" sz="2000" b="0" dirty="0">
              <a:solidFill>
                <a:srgbClr val="0E4194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ym typeface="Wingdings" panose="05000000000000000000" pitchFamily="2" charset="2"/>
              </a:rPr>
              <a:t>DYON Boot Camp, July 2025 </a:t>
            </a:r>
            <a:endParaRPr lang="de-DE" sz="2000" b="0" dirty="0">
              <a:solidFill>
                <a:srgbClr val="0E4194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233363" lvl="1" indent="-233363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E4194"/>
                </a:solidFill>
              </a:rPr>
              <a:t>Participation in a youth panel </a:t>
            </a:r>
            <a:r>
              <a:rPr lang="en-US" sz="2000" dirty="0" err="1">
                <a:solidFill>
                  <a:srgbClr val="0E4194"/>
                </a:solidFill>
              </a:rPr>
              <a:t>organised</a:t>
            </a:r>
            <a:r>
              <a:rPr lang="en-US" sz="2000" dirty="0">
                <a:solidFill>
                  <a:srgbClr val="0E4194"/>
                </a:solidFill>
              </a:rPr>
              <a:t> by PA 10 as part of the 14th EUSDR Annual Forum / Danube Participation Day (tbc)</a:t>
            </a:r>
          </a:p>
          <a:p>
            <a:pPr marL="0" lvl="1" indent="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E4194"/>
                </a:solidFill>
              </a:rPr>
              <a:t>Identification of possible EU funding sources for future activities</a:t>
            </a:r>
            <a:endParaRPr lang="en-GB" sz="2000" dirty="0">
              <a:solidFill>
                <a:srgbClr val="0E419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7C70E-2246-961C-929E-4A7E22B738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789" y="4257209"/>
            <a:ext cx="3492482" cy="2579371"/>
          </a:xfrm>
          <a:prstGeom prst="rect">
            <a:avLst/>
          </a:prstGeom>
        </p:spPr>
      </p:pic>
      <p:grpSp>
        <p:nvGrpSpPr>
          <p:cNvPr id="8" name="Gruppieren 12">
            <a:extLst>
              <a:ext uri="{FF2B5EF4-FFF2-40B4-BE49-F238E27FC236}">
                <a16:creationId xmlns:a16="http://schemas.microsoft.com/office/drawing/2014/main" id="{F1056974-4D20-127A-8809-4500324DD565}"/>
              </a:ext>
            </a:extLst>
          </p:cNvPr>
          <p:cNvGrpSpPr/>
          <p:nvPr/>
        </p:nvGrpSpPr>
        <p:grpSpPr>
          <a:xfrm>
            <a:off x="8838981" y="1658130"/>
            <a:ext cx="3492482" cy="1466576"/>
            <a:chOff x="6663156" y="1846257"/>
            <a:chExt cx="9416339" cy="3856949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Rechteck: diagonal liegende Ecken abgeschnitten 14">
              <a:extLst>
                <a:ext uri="{FF2B5EF4-FFF2-40B4-BE49-F238E27FC236}">
                  <a16:creationId xmlns:a16="http://schemas.microsoft.com/office/drawing/2014/main" id="{6E5CE5C2-F5E7-6E59-E7A5-595EA24B9DA1}"/>
                </a:ext>
              </a:extLst>
            </p:cNvPr>
            <p:cNvSpPr/>
            <p:nvPr/>
          </p:nvSpPr>
          <p:spPr>
            <a:xfrm rot="19200000">
              <a:off x="8735288" y="3793383"/>
              <a:ext cx="7344207" cy="1909823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Rechteck: diagonal liegende Ecken abgeschnitten 15">
              <a:extLst>
                <a:ext uri="{FF2B5EF4-FFF2-40B4-BE49-F238E27FC236}">
                  <a16:creationId xmlns:a16="http://schemas.microsoft.com/office/drawing/2014/main" id="{EA5817C6-96BB-27BE-1533-DB3CAA2FFC02}"/>
                </a:ext>
              </a:extLst>
            </p:cNvPr>
            <p:cNvSpPr/>
            <p:nvPr/>
          </p:nvSpPr>
          <p:spPr>
            <a:xfrm rot="19200000">
              <a:off x="6700850" y="2889662"/>
              <a:ext cx="7287286" cy="1909823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Rechteck: diagonal liegende Ecken abgeschnitten 16">
              <a:extLst>
                <a:ext uri="{FF2B5EF4-FFF2-40B4-BE49-F238E27FC236}">
                  <a16:creationId xmlns:a16="http://schemas.microsoft.com/office/drawing/2014/main" id="{580D3328-050F-6CFB-8C85-48123CF754A5}"/>
                </a:ext>
              </a:extLst>
            </p:cNvPr>
            <p:cNvSpPr/>
            <p:nvPr/>
          </p:nvSpPr>
          <p:spPr>
            <a:xfrm rot="19200000">
              <a:off x="6663156" y="1846257"/>
              <a:ext cx="3494230" cy="1909823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71900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6133-5362-4688-84BF-646C7279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62" y="910815"/>
            <a:ext cx="11341100" cy="1044353"/>
          </a:xfrm>
        </p:spPr>
        <p:txBody>
          <a:bodyPr/>
          <a:lstStyle/>
          <a:p>
            <a:r>
              <a:rPr lang="en-GB" dirty="0">
                <a:solidFill>
                  <a:srgbClr val="2C4090"/>
                </a:solidFill>
              </a:rPr>
              <a:t>DYC involvement in PAs activities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BDFF-40EA-4F99-BD7C-35F63008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37" y="2121693"/>
            <a:ext cx="6265428" cy="3943497"/>
          </a:xfrm>
        </p:spPr>
        <p:txBody>
          <a:bodyPr>
            <a:normAutofit lnSpcReduction="10000"/>
          </a:bodyPr>
          <a:lstStyle/>
          <a:p>
            <a:r>
              <a:rPr lang="en-US" sz="1800" b="0" dirty="0"/>
              <a:t>Contribute / share youth vision on various publications (studies / brochures / surveys / policy papers)</a:t>
            </a:r>
          </a:p>
          <a:p>
            <a:endParaRPr lang="en-US" sz="1800" b="0" dirty="0"/>
          </a:p>
          <a:p>
            <a:r>
              <a:rPr lang="en-US" sz="1800" b="0" dirty="0"/>
              <a:t>Contribute to projects development</a:t>
            </a:r>
          </a:p>
          <a:p>
            <a:endParaRPr lang="en-US" sz="1800" b="0" dirty="0"/>
          </a:p>
          <a:p>
            <a:r>
              <a:rPr lang="en-US" sz="1800" b="0" dirty="0"/>
              <a:t>Participation and support in events </a:t>
            </a:r>
            <a:r>
              <a:rPr lang="en-US" sz="1800" b="0" dirty="0" err="1"/>
              <a:t>organisation</a:t>
            </a:r>
            <a:r>
              <a:rPr lang="en-US" sz="1800" b="0" dirty="0"/>
              <a:t> (SG, conferences, WS) – input on the agendas, </a:t>
            </a:r>
            <a:r>
              <a:rPr lang="en-US" sz="1800" b="0" dirty="0" err="1"/>
              <a:t>organise</a:t>
            </a:r>
            <a:r>
              <a:rPr lang="en-US" sz="1800" b="0" dirty="0"/>
              <a:t> sessions dedicated to youth</a:t>
            </a:r>
          </a:p>
          <a:p>
            <a:endParaRPr lang="en-US" sz="1800" b="0" dirty="0"/>
          </a:p>
          <a:p>
            <a:r>
              <a:rPr lang="en-US" sz="1800" b="0" dirty="0"/>
              <a:t>Danube Strategy Flagships selection</a:t>
            </a:r>
          </a:p>
          <a:p>
            <a:endParaRPr lang="en-US" sz="1800" b="0" dirty="0"/>
          </a:p>
          <a:p>
            <a:r>
              <a:rPr lang="en-US" sz="1800" b="0" dirty="0"/>
              <a:t>Disseminate information within youth networks</a:t>
            </a:r>
            <a:endParaRPr lang="en-GB" sz="18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E949A-27D8-44C0-86D0-36961B4DC106}"/>
              </a:ext>
            </a:extLst>
          </p:cNvPr>
          <p:cNvSpPr/>
          <p:nvPr/>
        </p:nvSpPr>
        <p:spPr>
          <a:xfrm>
            <a:off x="2372140" y="6231716"/>
            <a:ext cx="9819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i="1" dirty="0">
                <a:solidFill>
                  <a:srgbClr val="0E419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on-site participation of minimum </a:t>
            </a:r>
            <a:r>
              <a:rPr lang="en-GB" sz="1600" b="1" i="1" dirty="0">
                <a:solidFill>
                  <a:srgbClr val="0E419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one</a:t>
            </a:r>
            <a:r>
              <a:rPr lang="en-GB" sz="1600" i="1" dirty="0">
                <a:solidFill>
                  <a:srgbClr val="0E419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DYC member in </a:t>
            </a:r>
            <a:r>
              <a:rPr lang="en-GB" sz="1600" b="1" i="1" dirty="0">
                <a:solidFill>
                  <a:srgbClr val="0E419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one</a:t>
            </a:r>
            <a:r>
              <a:rPr lang="en-GB" sz="1600" i="1" dirty="0">
                <a:solidFill>
                  <a:srgbClr val="0E419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SG meeting per year shall be covered by the PA</a:t>
            </a:r>
            <a:endParaRPr lang="en-GB" sz="1600" i="1" dirty="0">
              <a:solidFill>
                <a:srgbClr val="0E41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932C7E-4BCE-4BF9-8A9C-3A2B0FC8AC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696" y="1758051"/>
            <a:ext cx="1738290" cy="248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9356F-37F4-45C2-A199-AE1AC18641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21" y="1589327"/>
            <a:ext cx="3067050" cy="204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55256C-337A-4867-B8FE-63253DCAB2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670" y="4246323"/>
            <a:ext cx="2853252" cy="1970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C94946-5D36-4B50-841C-7096BC056E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317" y="4038600"/>
            <a:ext cx="2784060" cy="1855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01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9A5B-4F3E-4DF4-9261-61F5EEA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874288"/>
            <a:ext cx="11341100" cy="707844"/>
          </a:xfrm>
        </p:spPr>
        <p:txBody>
          <a:bodyPr/>
          <a:lstStyle/>
          <a:p>
            <a:r>
              <a:rPr lang="en-US" dirty="0"/>
              <a:t>Events calendar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F30C15-F9A9-D478-E84A-8BA7860E5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53176"/>
              </p:ext>
            </p:extLst>
          </p:nvPr>
        </p:nvGraphicFramePr>
        <p:xfrm>
          <a:off x="50029" y="1729846"/>
          <a:ext cx="5360869" cy="2080728"/>
        </p:xfrm>
        <a:graphic>
          <a:graphicData uri="http://schemas.openxmlformats.org/drawingml/2006/table">
            <a:tbl>
              <a:tblPr/>
              <a:tblGrid>
                <a:gridCol w="2567336">
                  <a:extLst>
                    <a:ext uri="{9D8B030D-6E8A-4147-A177-3AD203B41FA5}">
                      <a16:colId xmlns:a16="http://schemas.microsoft.com/office/drawing/2014/main" val="1381967412"/>
                    </a:ext>
                  </a:extLst>
                </a:gridCol>
                <a:gridCol w="1375795">
                  <a:extLst>
                    <a:ext uri="{9D8B030D-6E8A-4147-A177-3AD203B41FA5}">
                      <a16:colId xmlns:a16="http://schemas.microsoft.com/office/drawing/2014/main" val="1929492177"/>
                    </a:ext>
                  </a:extLst>
                </a:gridCol>
                <a:gridCol w="1417738">
                  <a:extLst>
                    <a:ext uri="{9D8B030D-6E8A-4147-A177-3AD203B41FA5}">
                      <a16:colId xmlns:a16="http://schemas.microsoft.com/office/drawing/2014/main" val="3626714322"/>
                    </a:ext>
                  </a:extLst>
                </a:gridCol>
              </a:tblGrid>
              <a:tr h="191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EUSDR Management &amp; Governance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16024"/>
                  </a:ext>
                </a:extLst>
              </a:tr>
              <a:tr h="2205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000" b="0" i="0" u="none" strike="noStrike" baseline="30000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th 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Danube Youth Camp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15-17 June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Vienna, AT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51216"/>
                  </a:ext>
                </a:extLst>
              </a:tr>
              <a:tr h="3451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NC-PAC Meeting (+TRIO Presidency Meeting)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10-11 September 2025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26770"/>
                  </a:ext>
                </a:extLst>
              </a:tr>
              <a:tr h="2205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000" b="0" i="0" u="none" strike="noStrike" baseline="30000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4 MRS TRIO PCIES Meeting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26 September 2025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42950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Brussels, BE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96654"/>
                  </a:ext>
                </a:extLst>
              </a:tr>
              <a:tr h="2205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en-US" sz="1000" b="0" i="0" u="none" strike="noStrike" baseline="30000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th 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HLG Meeting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26 September 2025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Brussels, BE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982825"/>
                  </a:ext>
                </a:extLst>
              </a:tr>
              <a:tr h="191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n-US" sz="1000" b="1" i="0" u="none" strike="noStrike" baseline="30000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00" b="1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EUSDR Annual Forum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5-6 November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39761"/>
                  </a:ext>
                </a:extLst>
              </a:tr>
              <a:tr h="3451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EUSDR MA/Programming authorities Network meeting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12102"/>
                  </a:ext>
                </a:extLst>
              </a:tr>
              <a:tr h="3451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Joint EUSDR NC PAC and EUSAIR Governing Board Meeting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autumn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72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E7154E4-72F8-609C-18A5-16899DAFF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06039"/>
              </p:ext>
            </p:extLst>
          </p:nvPr>
        </p:nvGraphicFramePr>
        <p:xfrm>
          <a:off x="478260" y="4106003"/>
          <a:ext cx="4697748" cy="1940345"/>
        </p:xfrm>
        <a:graphic>
          <a:graphicData uri="http://schemas.openxmlformats.org/drawingml/2006/table">
            <a:tbl>
              <a:tblPr/>
              <a:tblGrid>
                <a:gridCol w="1306873">
                  <a:extLst>
                    <a:ext uri="{9D8B030D-6E8A-4147-A177-3AD203B41FA5}">
                      <a16:colId xmlns:a16="http://schemas.microsoft.com/office/drawing/2014/main" val="1564614621"/>
                    </a:ext>
                  </a:extLst>
                </a:gridCol>
                <a:gridCol w="1438477">
                  <a:extLst>
                    <a:ext uri="{9D8B030D-6E8A-4147-A177-3AD203B41FA5}">
                      <a16:colId xmlns:a16="http://schemas.microsoft.com/office/drawing/2014/main" val="1101137120"/>
                    </a:ext>
                  </a:extLst>
                </a:gridCol>
                <a:gridCol w="1952398">
                  <a:extLst>
                    <a:ext uri="{9D8B030D-6E8A-4147-A177-3AD203B41FA5}">
                      <a16:colId xmlns:a16="http://schemas.microsoft.com/office/drawing/2014/main" val="2218232927"/>
                    </a:ext>
                  </a:extLst>
                </a:gridCol>
              </a:tblGrid>
              <a:tr h="173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SG meetings</a:t>
                      </a:r>
                    </a:p>
                  </a:txBody>
                  <a:tcPr marL="6817" marR="6817" marT="6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Date </a:t>
                      </a:r>
                    </a:p>
                  </a:txBody>
                  <a:tcPr marL="6817" marR="6817" marT="6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6817" marR="6817" marT="6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53768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4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3-4 June 2025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Bratislava, SK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91157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1b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4 June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764131"/>
                  </a:ext>
                </a:extLst>
              </a:tr>
              <a:tr h="17041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7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6 June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Bratislava, SK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394892"/>
                  </a:ext>
                </a:extLst>
              </a:tr>
              <a:tr h="19086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25 June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396095"/>
                  </a:ext>
                </a:extLst>
              </a:tr>
              <a:tr h="15678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1b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September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Izola, 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63359"/>
                  </a:ext>
                </a:extLst>
              </a:tr>
              <a:tr h="1704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3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3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934392"/>
                  </a:ext>
                </a:extLst>
              </a:tr>
              <a:tr h="170416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1a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5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Vienna, 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908376"/>
                  </a:ext>
                </a:extLst>
              </a:tr>
              <a:tr h="17041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8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5-6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844662"/>
                  </a:ext>
                </a:extLst>
              </a:tr>
              <a:tr h="18404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9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6 - 7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050931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PA 11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19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Sofia, BG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06373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951C50-FA38-0E7F-38E3-39852DDAC7C6}"/>
              </a:ext>
            </a:extLst>
          </p:cNvPr>
          <p:cNvSpPr txBox="1"/>
          <p:nvPr/>
        </p:nvSpPr>
        <p:spPr>
          <a:xfrm>
            <a:off x="1443570" y="6273121"/>
            <a:ext cx="51546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E41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https://danube-region.eu/communication/events</a:t>
            </a:r>
            <a:r>
              <a:rPr lang="en-US" sz="1500" dirty="0">
                <a:solidFill>
                  <a:srgbClr val="0E4194"/>
                </a:solidFill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B1AFA1-EF1F-430A-8CB2-2ADE44DAB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66088"/>
              </p:ext>
            </p:extLst>
          </p:nvPr>
        </p:nvGraphicFramePr>
        <p:xfrm>
          <a:off x="5519955" y="1660334"/>
          <a:ext cx="6622016" cy="4395460"/>
        </p:xfrm>
        <a:graphic>
          <a:graphicData uri="http://schemas.openxmlformats.org/drawingml/2006/table">
            <a:tbl>
              <a:tblPr/>
              <a:tblGrid>
                <a:gridCol w="4068661">
                  <a:extLst>
                    <a:ext uri="{9D8B030D-6E8A-4147-A177-3AD203B41FA5}">
                      <a16:colId xmlns:a16="http://schemas.microsoft.com/office/drawing/2014/main" val="373461564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823764881"/>
                    </a:ext>
                  </a:extLst>
                </a:gridCol>
                <a:gridCol w="1219505">
                  <a:extLst>
                    <a:ext uri="{9D8B030D-6E8A-4147-A177-3AD203B41FA5}">
                      <a16:colId xmlns:a16="http://schemas.microsoft.com/office/drawing/2014/main" val="704185665"/>
                    </a:ext>
                  </a:extLst>
                </a:gridCol>
              </a:tblGrid>
              <a:tr h="32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Priority Area &amp; cross-PA/MRS relevant events</a:t>
                      </a:r>
                    </a:p>
                  </a:txBody>
                  <a:tcPr marL="4247" marR="4247" marT="4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Date </a:t>
                      </a:r>
                    </a:p>
                  </a:txBody>
                  <a:tcPr marL="4247" marR="4247" marT="4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4247" marR="4247" marT="4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87517"/>
                  </a:ext>
                </a:extLst>
              </a:tr>
              <a:tr h="233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Advancing Connectivity, Interoperability, and Resilience of the Danube Region Railway Network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5 June 2025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62449"/>
                  </a:ext>
                </a:extLst>
              </a:tr>
              <a:tr h="233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Workshop on </a:t>
                      </a:r>
                      <a:r>
                        <a:rPr lang="en-US" sz="1000" b="0" i="0" u="none" strike="noStrike" dirty="0" err="1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Utilisation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of Sewage Sludge in the Danube Region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20 June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24546"/>
                  </a:ext>
                </a:extLst>
              </a:tr>
              <a:tr h="233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CIPRA Conference “</a:t>
                      </a:r>
                      <a:r>
                        <a:rPr lang="en-US" sz="1000" b="0" i="0" u="none" strike="noStrike" dirty="0" err="1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FutureForum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Alps 2025 – H20: precious, powerful, scarce”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27-28 June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err="1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Schaan</a:t>
                      </a:r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, LI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69637"/>
                  </a:ext>
                </a:extLst>
              </a:tr>
              <a:tr h="233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00" b="0" i="0" u="none" strike="noStrike" baseline="30000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International Conference on Sustainability in Hydropower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2-5 September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Vienna, 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061533"/>
                  </a:ext>
                </a:extLst>
              </a:tr>
              <a:tr h="233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000" b="0" i="0" u="none" strike="noStrike" baseline="30000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Mediterranean Coast and Macro-Regional Strategies Week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15-18 September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Izola, 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73196"/>
                  </a:ext>
                </a:extLst>
              </a:tr>
              <a:tr h="233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Macro-Regional and Sea Basin Strategies Days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24-25 September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Brussels, BE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08812"/>
                  </a:ext>
                </a:extLst>
              </a:tr>
              <a:tr h="2332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IRE Salzburg Summit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28-30 September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Salzburg, 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21953"/>
                  </a:ext>
                </a:extLst>
              </a:tr>
              <a:tr h="116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Energy - regional interconnections development, </a:t>
                      </a:r>
                      <a:r>
                        <a:rPr lang="en-US" sz="1000" b="0" i="0" u="none" strike="noStrike" dirty="0" err="1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optimisation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of the renewable sources of energy, regional market, storing, implementation of the ETS system and CBAM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September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73761"/>
                  </a:ext>
                </a:extLst>
              </a:tr>
              <a:tr h="2239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Implementation of the UN SDGs in Danube Region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October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Banja Luka (TBC), BA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57686"/>
                  </a:ext>
                </a:extLst>
              </a:tr>
              <a:tr h="223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n-GB" sz="1000" b="0" i="0" u="none" strike="noStrike" baseline="3000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GB" sz="10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EUSBSR Annual Forum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28-30 October 2025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Gdansk, PL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817084"/>
                  </a:ext>
                </a:extLst>
              </a:tr>
              <a:tr h="1119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GB" sz="1000" b="0" i="0" u="none" strike="noStrike" baseline="30000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Danube Participation Day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4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95574"/>
                  </a:ext>
                </a:extLst>
              </a:tr>
              <a:tr h="22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Meeting of the Danube Transfer Centre Network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4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62338"/>
                  </a:ext>
                </a:extLst>
              </a:tr>
              <a:tr h="258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Digitalisation</a:t>
                      </a:r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– A Boost for Competitiveness, Efficiency and Sustainability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5-6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74482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Danube Rectors’ Conference (DRC)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12-14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Tuzla,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96284"/>
                  </a:ext>
                </a:extLst>
              </a:tr>
              <a:tr h="2239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GB" sz="1000" b="0" i="0" u="none" strike="noStrike" baseline="30000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 EUSALP Annual Forum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25-26 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Innsbruck, 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286666"/>
                  </a:ext>
                </a:extLst>
              </a:tr>
              <a:tr h="111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SEE2030 Conference with academia on inclusive economic growth (RCC)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November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Sarajevo, BA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18633"/>
                  </a:ext>
                </a:extLst>
              </a:tr>
              <a:tr h="223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SEE Regional Network of Insurance Sector (focus on disaster insurance coverage)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second half of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E419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17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B4512C2-AD50-48F3-A8FE-6A44C4B2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68" y="1012165"/>
            <a:ext cx="1971055" cy="105939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2C4090"/>
                </a:solidFill>
                <a:latin typeface="+mn-lt"/>
              </a:rPr>
              <a:t>DSP Team</a:t>
            </a:r>
          </a:p>
        </p:txBody>
      </p:sp>
    </p:spTree>
    <p:extLst>
      <p:ext uri="{BB962C8B-B14F-4D97-AF65-F5344CB8AC3E}">
        <p14:creationId xmlns:p14="http://schemas.microsoft.com/office/powerpoint/2010/main" val="165721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DD395B8-0FD6-4D14-B114-CEA05AA2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26" y="1083873"/>
            <a:ext cx="5978599" cy="9037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DSP support frame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FCA7F-B206-4880-8C45-8CC1A67A05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589114" y="1763127"/>
            <a:ext cx="5048250" cy="503299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6" name="Textfeld 8">
            <a:extLst>
              <a:ext uri="{FF2B5EF4-FFF2-40B4-BE49-F238E27FC236}">
                <a16:creationId xmlns:a16="http://schemas.microsoft.com/office/drawing/2014/main" id="{3D8621B6-7C3D-3A7B-FCA5-D83512E154FC}"/>
              </a:ext>
            </a:extLst>
          </p:cNvPr>
          <p:cNvGraphicFramePr/>
          <p:nvPr>
            <p:extLst/>
          </p:nvPr>
        </p:nvGraphicFramePr>
        <p:xfrm>
          <a:off x="1047750" y="2279417"/>
          <a:ext cx="5048250" cy="321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0448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>
            <a:extLst>
              <a:ext uri="{FF2B5EF4-FFF2-40B4-BE49-F238E27FC236}">
                <a16:creationId xmlns:a16="http://schemas.microsoft.com/office/drawing/2014/main" id="{D64AAC67-25A9-48E2-A199-FC8A24FA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68" y="838636"/>
            <a:ext cx="11525573" cy="1059399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C4090"/>
                </a:solidFill>
                <a:latin typeface="+mn-lt"/>
              </a:rPr>
              <a:t>Support for EUSDR core stakeholders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DE5194-F60B-437A-9023-9E5F5CB261FA}"/>
              </a:ext>
            </a:extLst>
          </p:cNvPr>
          <p:cNvSpPr/>
          <p:nvPr/>
        </p:nvSpPr>
        <p:spPr>
          <a:xfrm>
            <a:off x="631520" y="1841242"/>
            <a:ext cx="78249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E4194"/>
                </a:solidFill>
              </a:rPr>
              <a:t>Support the core-governance </a:t>
            </a:r>
            <a:r>
              <a:rPr lang="en-US" sz="2000" dirty="0">
                <a:solidFill>
                  <a:srgbClr val="0E4194"/>
                </a:solidFill>
              </a:rPr>
              <a:t>and - management of the EUSDR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E419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E4194"/>
                </a:solidFill>
              </a:rPr>
              <a:t>Institutional memory</a:t>
            </a:r>
            <a:r>
              <a:rPr lang="en-GB" sz="2000" dirty="0">
                <a:solidFill>
                  <a:srgbClr val="0E4194"/>
                </a:solidFill>
              </a:rPr>
              <a:t> - documentation of meetings, r</a:t>
            </a:r>
            <a:r>
              <a:rPr lang="en-US" sz="2000" dirty="0" err="1">
                <a:solidFill>
                  <a:srgbClr val="0E4194"/>
                </a:solidFill>
              </a:rPr>
              <a:t>evision</a:t>
            </a:r>
            <a:r>
              <a:rPr lang="en-US" sz="2000" dirty="0">
                <a:solidFill>
                  <a:srgbClr val="0E4194"/>
                </a:solidFill>
              </a:rPr>
              <a:t> of contact lists &amp; common calendar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E419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194"/>
                </a:solidFill>
              </a:rPr>
              <a:t>Support EUSDR-</a:t>
            </a:r>
            <a:r>
              <a:rPr lang="en-US" sz="2000" b="1" dirty="0">
                <a:solidFill>
                  <a:srgbClr val="0E4194"/>
                </a:solidFill>
              </a:rPr>
              <a:t>internal horizontal coordination </a:t>
            </a:r>
            <a:r>
              <a:rPr lang="en-US" sz="2000" dirty="0">
                <a:solidFill>
                  <a:srgbClr val="0E4194"/>
                </a:solidFill>
              </a:rPr>
              <a:t>measures and closer </a:t>
            </a:r>
            <a:r>
              <a:rPr lang="en-US" sz="2000" b="1" dirty="0">
                <a:solidFill>
                  <a:srgbClr val="0E4194"/>
                </a:solidFill>
              </a:rPr>
              <a:t>cooperation with further relevant stakeholders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E419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194"/>
                </a:solidFill>
              </a:rPr>
              <a:t>Technical and thematic </a:t>
            </a:r>
            <a:r>
              <a:rPr lang="en-US" sz="2000" b="1" dirty="0">
                <a:solidFill>
                  <a:srgbClr val="0E4194"/>
                </a:solidFill>
              </a:rPr>
              <a:t>support to PAC events, SG meetings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E419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194"/>
                </a:solidFill>
              </a:rPr>
              <a:t>Facilitating </a:t>
            </a:r>
            <a:r>
              <a:rPr lang="en-US" sz="2000" b="1" dirty="0">
                <a:solidFill>
                  <a:srgbClr val="0E4194"/>
                </a:solidFill>
              </a:rPr>
              <a:t>stronger involvement </a:t>
            </a:r>
            <a:r>
              <a:rPr lang="en-US" sz="2000" dirty="0">
                <a:solidFill>
                  <a:srgbClr val="0E4194"/>
                </a:solidFill>
              </a:rPr>
              <a:t>of EUSDR core-stakeholders into PA and SG activities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E419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E4194"/>
                </a:solidFill>
              </a:rPr>
              <a:t>Cross-PA and cross-MRS events for PACs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E419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194"/>
                </a:solidFill>
              </a:rPr>
              <a:t>Support for </a:t>
            </a:r>
            <a:r>
              <a:rPr lang="en-US" sz="2000" b="1" dirty="0">
                <a:solidFill>
                  <a:srgbClr val="0E4194"/>
                </a:solidFill>
              </a:rPr>
              <a:t>increasing visibility of PAs activities and achievements</a:t>
            </a:r>
            <a:endParaRPr lang="en-GB" sz="2000" b="1" dirty="0">
              <a:solidFill>
                <a:srgbClr val="0E4194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8174F49-8277-4D1C-BC48-E9AEB8983B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3811" y="2248187"/>
            <a:ext cx="4984454" cy="339556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793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3">
            <a:extLst>
              <a:ext uri="{FF2B5EF4-FFF2-40B4-BE49-F238E27FC236}">
                <a16:creationId xmlns:a16="http://schemas.microsoft.com/office/drawing/2014/main" id="{6552A547-A0DD-45C3-9687-1A510F431C39}"/>
              </a:ext>
            </a:extLst>
          </p:cNvPr>
          <p:cNvCxnSpPr>
            <a:cxnSpLocks/>
          </p:cNvCxnSpPr>
          <p:nvPr/>
        </p:nvCxnSpPr>
        <p:spPr>
          <a:xfrm flipV="1">
            <a:off x="152125" y="4380980"/>
            <a:ext cx="3880197" cy="39204"/>
          </a:xfrm>
          <a:prstGeom prst="line">
            <a:avLst/>
          </a:prstGeom>
          <a:noFill/>
          <a:ln w="19050" cap="flat" cmpd="sng" algn="ctr">
            <a:solidFill>
              <a:srgbClr val="0E4194"/>
            </a:solidFill>
            <a:prstDash val="solid"/>
            <a:miter lim="800000"/>
          </a:ln>
          <a:effectLst/>
        </p:spPr>
      </p:cxnSp>
      <p:cxnSp>
        <p:nvCxnSpPr>
          <p:cNvPr id="57" name="Straight Connector 3">
            <a:extLst>
              <a:ext uri="{FF2B5EF4-FFF2-40B4-BE49-F238E27FC236}">
                <a16:creationId xmlns:a16="http://schemas.microsoft.com/office/drawing/2014/main" id="{1A6DD8B0-DDA1-4658-990C-72AC0D24723B}"/>
              </a:ext>
            </a:extLst>
          </p:cNvPr>
          <p:cNvCxnSpPr>
            <a:cxnSpLocks/>
          </p:cNvCxnSpPr>
          <p:nvPr/>
        </p:nvCxnSpPr>
        <p:spPr>
          <a:xfrm flipV="1">
            <a:off x="5555226" y="4377021"/>
            <a:ext cx="5316527" cy="18470"/>
          </a:xfrm>
          <a:prstGeom prst="line">
            <a:avLst/>
          </a:prstGeom>
          <a:noFill/>
          <a:ln w="19050" cap="flat" cmpd="sng" algn="ctr">
            <a:solidFill>
              <a:srgbClr val="0E4194"/>
            </a:solidFill>
            <a:prstDash val="solid"/>
            <a:miter lim="800000"/>
          </a:ln>
          <a:effectLst/>
        </p:spPr>
      </p:cxnSp>
      <p:sp>
        <p:nvSpPr>
          <p:cNvPr id="58" name="Shape">
            <a:extLst>
              <a:ext uri="{FF2B5EF4-FFF2-40B4-BE49-F238E27FC236}">
                <a16:creationId xmlns:a16="http://schemas.microsoft.com/office/drawing/2014/main" id="{D79D4831-EE63-42FE-9CA4-952F36579907}"/>
              </a:ext>
            </a:extLst>
          </p:cNvPr>
          <p:cNvSpPr/>
          <p:nvPr/>
        </p:nvSpPr>
        <p:spPr>
          <a:xfrm>
            <a:off x="7389509" y="2054244"/>
            <a:ext cx="1630317" cy="2636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512" extrusionOk="0">
                <a:moveTo>
                  <a:pt x="6789" y="13087"/>
                </a:moveTo>
                <a:cubicBezTo>
                  <a:pt x="7034" y="13149"/>
                  <a:pt x="7286" y="13205"/>
                  <a:pt x="7540" y="13255"/>
                </a:cubicBezTo>
                <a:cubicBezTo>
                  <a:pt x="8132" y="13372"/>
                  <a:pt x="8673" y="13583"/>
                  <a:pt x="9058" y="13890"/>
                </a:cubicBezTo>
                <a:cubicBezTo>
                  <a:pt x="9516" y="14256"/>
                  <a:pt x="9790" y="14718"/>
                  <a:pt x="9790" y="15220"/>
                </a:cubicBezTo>
                <a:cubicBezTo>
                  <a:pt x="9790" y="15446"/>
                  <a:pt x="9735" y="15663"/>
                  <a:pt x="9633" y="15867"/>
                </a:cubicBezTo>
                <a:cubicBezTo>
                  <a:pt x="9427" y="16279"/>
                  <a:pt x="8980" y="16622"/>
                  <a:pt x="8421" y="16873"/>
                </a:cubicBezTo>
                <a:cubicBezTo>
                  <a:pt x="8243" y="16953"/>
                  <a:pt x="8075" y="17041"/>
                  <a:pt x="7920" y="17137"/>
                </a:cubicBezTo>
                <a:cubicBezTo>
                  <a:pt x="7131" y="17628"/>
                  <a:pt x="6659" y="18321"/>
                  <a:pt x="6717" y="19082"/>
                </a:cubicBezTo>
                <a:cubicBezTo>
                  <a:pt x="6817" y="20397"/>
                  <a:pt x="8525" y="21460"/>
                  <a:pt x="10612" y="21510"/>
                </a:cubicBezTo>
                <a:cubicBezTo>
                  <a:pt x="12924" y="21565"/>
                  <a:pt x="14827" y="20401"/>
                  <a:pt x="14827" y="18957"/>
                </a:cubicBezTo>
                <a:cubicBezTo>
                  <a:pt x="14827" y="18245"/>
                  <a:pt x="14365" y="17602"/>
                  <a:pt x="13620" y="17138"/>
                </a:cubicBezTo>
                <a:cubicBezTo>
                  <a:pt x="13449" y="17032"/>
                  <a:pt x="13263" y="16935"/>
                  <a:pt x="13065" y="16849"/>
                </a:cubicBezTo>
                <a:cubicBezTo>
                  <a:pt x="12676" y="16680"/>
                  <a:pt x="12339" y="16465"/>
                  <a:pt x="12123" y="16200"/>
                </a:cubicBezTo>
                <a:cubicBezTo>
                  <a:pt x="11883" y="15906"/>
                  <a:pt x="11748" y="15573"/>
                  <a:pt x="11748" y="15221"/>
                </a:cubicBezTo>
                <a:cubicBezTo>
                  <a:pt x="11748" y="14719"/>
                  <a:pt x="12021" y="14257"/>
                  <a:pt x="12480" y="13892"/>
                </a:cubicBezTo>
                <a:cubicBezTo>
                  <a:pt x="12864" y="13584"/>
                  <a:pt x="13405" y="13373"/>
                  <a:pt x="13998" y="13256"/>
                </a:cubicBezTo>
                <a:cubicBezTo>
                  <a:pt x="14253" y="13206"/>
                  <a:pt x="14504" y="13150"/>
                  <a:pt x="14751" y="13088"/>
                </a:cubicBezTo>
                <a:cubicBezTo>
                  <a:pt x="18771" y="12080"/>
                  <a:pt x="21600" y="9591"/>
                  <a:pt x="21538" y="6690"/>
                </a:cubicBezTo>
                <a:cubicBezTo>
                  <a:pt x="21459" y="2973"/>
                  <a:pt x="16567" y="-35"/>
                  <a:pt x="10664" y="0"/>
                </a:cubicBezTo>
                <a:cubicBezTo>
                  <a:pt x="4765" y="36"/>
                  <a:pt x="0" y="3059"/>
                  <a:pt x="0" y="6783"/>
                </a:cubicBezTo>
                <a:cubicBezTo>
                  <a:pt x="0" y="9644"/>
                  <a:pt x="2811" y="12090"/>
                  <a:pt x="6789" y="13087"/>
                </a:cubicBezTo>
                <a:close/>
              </a:path>
            </a:pathLst>
          </a:custGeom>
          <a:solidFill>
            <a:srgbClr val="0E4194"/>
          </a:solidFill>
          <a:ln w="38100"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102870" tIns="137160" rIns="21431" bIns="137160" anchor="t"/>
          <a:lstStyle/>
          <a:p>
            <a:pPr marL="0" marR="0" lvl="0" indent="0" algn="ctr" defTabSz="3429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hape">
            <a:extLst>
              <a:ext uri="{FF2B5EF4-FFF2-40B4-BE49-F238E27FC236}">
                <a16:creationId xmlns:a16="http://schemas.microsoft.com/office/drawing/2014/main" id="{0D92D946-A376-40BC-8A24-5AEDAD59D964}"/>
              </a:ext>
            </a:extLst>
          </p:cNvPr>
          <p:cNvSpPr/>
          <p:nvPr/>
        </p:nvSpPr>
        <p:spPr>
          <a:xfrm>
            <a:off x="4416981" y="4101147"/>
            <a:ext cx="1630317" cy="2636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12" extrusionOk="0">
                <a:moveTo>
                  <a:pt x="14750" y="8425"/>
                </a:moveTo>
                <a:cubicBezTo>
                  <a:pt x="14504" y="8363"/>
                  <a:pt x="14253" y="8307"/>
                  <a:pt x="13999" y="8257"/>
                </a:cubicBezTo>
                <a:cubicBezTo>
                  <a:pt x="13406" y="8140"/>
                  <a:pt x="12865" y="7929"/>
                  <a:pt x="12481" y="7622"/>
                </a:cubicBezTo>
                <a:cubicBezTo>
                  <a:pt x="12023" y="7256"/>
                  <a:pt x="11748" y="6794"/>
                  <a:pt x="11748" y="6292"/>
                </a:cubicBezTo>
                <a:cubicBezTo>
                  <a:pt x="11748" y="6066"/>
                  <a:pt x="11804" y="5849"/>
                  <a:pt x="11906" y="5645"/>
                </a:cubicBezTo>
                <a:cubicBezTo>
                  <a:pt x="12112" y="5233"/>
                  <a:pt x="12559" y="4890"/>
                  <a:pt x="13117" y="4639"/>
                </a:cubicBezTo>
                <a:cubicBezTo>
                  <a:pt x="13296" y="4559"/>
                  <a:pt x="13463" y="4471"/>
                  <a:pt x="13618" y="4375"/>
                </a:cubicBezTo>
                <a:cubicBezTo>
                  <a:pt x="14407" y="3884"/>
                  <a:pt x="14879" y="3191"/>
                  <a:pt x="14821" y="2430"/>
                </a:cubicBezTo>
                <a:cubicBezTo>
                  <a:pt x="14721" y="1115"/>
                  <a:pt x="13013" y="52"/>
                  <a:pt x="10927" y="2"/>
                </a:cubicBezTo>
                <a:cubicBezTo>
                  <a:pt x="8615" y="-53"/>
                  <a:pt x="6712" y="1111"/>
                  <a:pt x="6712" y="2555"/>
                </a:cubicBezTo>
                <a:cubicBezTo>
                  <a:pt x="6712" y="3267"/>
                  <a:pt x="7174" y="3910"/>
                  <a:pt x="7919" y="4374"/>
                </a:cubicBezTo>
                <a:cubicBezTo>
                  <a:pt x="8090" y="4480"/>
                  <a:pt x="8276" y="4577"/>
                  <a:pt x="8474" y="4663"/>
                </a:cubicBezTo>
                <a:cubicBezTo>
                  <a:pt x="8863" y="4832"/>
                  <a:pt x="9200" y="5047"/>
                  <a:pt x="9416" y="5312"/>
                </a:cubicBezTo>
                <a:cubicBezTo>
                  <a:pt x="9655" y="5606"/>
                  <a:pt x="9790" y="5939"/>
                  <a:pt x="9790" y="6291"/>
                </a:cubicBezTo>
                <a:cubicBezTo>
                  <a:pt x="9790" y="6793"/>
                  <a:pt x="9517" y="7255"/>
                  <a:pt x="9059" y="7620"/>
                </a:cubicBezTo>
                <a:cubicBezTo>
                  <a:pt x="8674" y="7928"/>
                  <a:pt x="8133" y="8139"/>
                  <a:pt x="7541" y="8256"/>
                </a:cubicBezTo>
                <a:cubicBezTo>
                  <a:pt x="7286" y="8306"/>
                  <a:pt x="7035" y="8362"/>
                  <a:pt x="6788" y="8424"/>
                </a:cubicBezTo>
                <a:cubicBezTo>
                  <a:pt x="2768" y="9432"/>
                  <a:pt x="-61" y="11921"/>
                  <a:pt x="1" y="14822"/>
                </a:cubicBezTo>
                <a:cubicBezTo>
                  <a:pt x="80" y="18539"/>
                  <a:pt x="4972" y="21547"/>
                  <a:pt x="10874" y="21512"/>
                </a:cubicBezTo>
                <a:cubicBezTo>
                  <a:pt x="16773" y="21476"/>
                  <a:pt x="21538" y="18453"/>
                  <a:pt x="21538" y="14729"/>
                </a:cubicBezTo>
                <a:cubicBezTo>
                  <a:pt x="21539" y="11869"/>
                  <a:pt x="18727" y="9422"/>
                  <a:pt x="14750" y="8425"/>
                </a:cubicBezTo>
                <a:close/>
              </a:path>
            </a:pathLst>
          </a:custGeom>
          <a:solidFill>
            <a:srgbClr val="E0CC37"/>
          </a:solidFill>
          <a:ln w="38100"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102870" tIns="21431" rIns="21431" bIns="137160" anchor="b"/>
          <a:lstStyle/>
          <a:p>
            <a:pPr marL="0" marR="0" lvl="0" indent="0" algn="ctr" defTabSz="3429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7">
            <a:extLst>
              <a:ext uri="{FF2B5EF4-FFF2-40B4-BE49-F238E27FC236}">
                <a16:creationId xmlns:a16="http://schemas.microsoft.com/office/drawing/2014/main" id="{02AC8D6B-3E83-4F18-8EE5-015913DA806C}"/>
              </a:ext>
            </a:extLst>
          </p:cNvPr>
          <p:cNvGrpSpPr/>
          <p:nvPr/>
        </p:nvGrpSpPr>
        <p:grpSpPr>
          <a:xfrm>
            <a:off x="3849360" y="4273564"/>
            <a:ext cx="1495249" cy="206914"/>
            <a:chOff x="584200" y="3472656"/>
            <a:chExt cx="1579745" cy="214314"/>
          </a:xfrm>
        </p:grpSpPr>
        <p:sp>
          <p:nvSpPr>
            <p:cNvPr id="61" name="Oval 52">
              <a:extLst>
                <a:ext uri="{FF2B5EF4-FFF2-40B4-BE49-F238E27FC236}">
                  <a16:creationId xmlns:a16="http://schemas.microsoft.com/office/drawing/2014/main" id="{C2BAF1D5-E248-462A-8C6B-66441FF67FEE}"/>
                </a:ext>
              </a:extLst>
            </p:cNvPr>
            <p:cNvSpPr/>
            <p:nvPr/>
          </p:nvSpPr>
          <p:spPr>
            <a:xfrm>
              <a:off x="1949632" y="3472656"/>
              <a:ext cx="214313" cy="214313"/>
            </a:xfrm>
            <a:prstGeom prst="ellipse">
              <a:avLst/>
            </a:prstGeom>
            <a:solidFill>
              <a:srgbClr val="0E4194">
                <a:alpha val="5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Connector 53">
              <a:extLst>
                <a:ext uri="{FF2B5EF4-FFF2-40B4-BE49-F238E27FC236}">
                  <a16:creationId xmlns:a16="http://schemas.microsoft.com/office/drawing/2014/main" id="{610333D6-21D3-453B-A5E2-F447E5D5F306}"/>
                </a:ext>
              </a:extLst>
            </p:cNvPr>
            <p:cNvCxnSpPr>
              <a:cxnSpLocks/>
              <a:endCxn id="63" idx="5"/>
            </p:cNvCxnSpPr>
            <p:nvPr/>
          </p:nvCxnSpPr>
          <p:spPr>
            <a:xfrm flipV="1">
              <a:off x="584200" y="3579813"/>
              <a:ext cx="1544820" cy="14288"/>
            </a:xfrm>
            <a:prstGeom prst="line">
              <a:avLst/>
            </a:prstGeom>
            <a:noFill/>
            <a:ln w="19050" cap="flat" cmpd="sng" algn="ctr">
              <a:solidFill>
                <a:srgbClr val="0E4194"/>
              </a:solidFill>
              <a:prstDash val="solid"/>
              <a:miter lim="800000"/>
            </a:ln>
            <a:effectLst/>
          </p:spPr>
        </p:cxn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733E7CF5-FED0-4861-B029-40B67737FF25}"/>
                </a:ext>
              </a:extLst>
            </p:cNvPr>
            <p:cNvSpPr/>
            <p:nvPr/>
          </p:nvSpPr>
          <p:spPr>
            <a:xfrm>
              <a:off x="2039326" y="3472656"/>
              <a:ext cx="124619" cy="214314"/>
            </a:xfrm>
            <a:custGeom>
              <a:avLst/>
              <a:gdLst>
                <a:gd name="connsiteX0" fmla="*/ 17462 w 124619"/>
                <a:gd name="connsiteY0" fmla="*/ 0 h 214314"/>
                <a:gd name="connsiteX1" fmla="*/ 124619 w 124619"/>
                <a:gd name="connsiteY1" fmla="*/ 107157 h 214314"/>
                <a:gd name="connsiteX2" fmla="*/ 17462 w 124619"/>
                <a:gd name="connsiteY2" fmla="*/ 214314 h 214314"/>
                <a:gd name="connsiteX3" fmla="*/ 0 w 124619"/>
                <a:gd name="connsiteY3" fmla="*/ 210789 h 214314"/>
                <a:gd name="connsiteX4" fmla="*/ 24247 w 124619"/>
                <a:gd name="connsiteY4" fmla="*/ 205893 h 214314"/>
                <a:gd name="connsiteX5" fmla="*/ 89694 w 124619"/>
                <a:gd name="connsiteY5" fmla="*/ 107157 h 214314"/>
                <a:gd name="connsiteX6" fmla="*/ 24247 w 124619"/>
                <a:gd name="connsiteY6" fmla="*/ 8421 h 214314"/>
                <a:gd name="connsiteX7" fmla="*/ 0 w 124619"/>
                <a:gd name="connsiteY7" fmla="*/ 3526 h 21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19" h="214314">
                  <a:moveTo>
                    <a:pt x="17462" y="0"/>
                  </a:moveTo>
                  <a:cubicBezTo>
                    <a:pt x="76643" y="0"/>
                    <a:pt x="124619" y="47976"/>
                    <a:pt x="124619" y="107157"/>
                  </a:cubicBezTo>
                  <a:cubicBezTo>
                    <a:pt x="124619" y="166338"/>
                    <a:pt x="76643" y="214314"/>
                    <a:pt x="17462" y="214314"/>
                  </a:cubicBezTo>
                  <a:lnTo>
                    <a:pt x="0" y="210789"/>
                  </a:lnTo>
                  <a:lnTo>
                    <a:pt x="24247" y="205893"/>
                  </a:lnTo>
                  <a:cubicBezTo>
                    <a:pt x="62708" y="189626"/>
                    <a:pt x="89694" y="151543"/>
                    <a:pt x="89694" y="107157"/>
                  </a:cubicBezTo>
                  <a:cubicBezTo>
                    <a:pt x="89694" y="62771"/>
                    <a:pt x="62708" y="24688"/>
                    <a:pt x="24247" y="8421"/>
                  </a:cubicBezTo>
                  <a:lnTo>
                    <a:pt x="0" y="3526"/>
                  </a:lnTo>
                  <a:close/>
                </a:path>
              </a:pathLst>
            </a:custGeom>
            <a:solidFill>
              <a:srgbClr val="0E4194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Shape">
            <a:extLst>
              <a:ext uri="{FF2B5EF4-FFF2-40B4-BE49-F238E27FC236}">
                <a16:creationId xmlns:a16="http://schemas.microsoft.com/office/drawing/2014/main" id="{E713D7D7-A8E0-42E3-8ABA-C8977158A72C}"/>
              </a:ext>
            </a:extLst>
          </p:cNvPr>
          <p:cNvSpPr/>
          <p:nvPr/>
        </p:nvSpPr>
        <p:spPr>
          <a:xfrm>
            <a:off x="1857409" y="2054244"/>
            <a:ext cx="1630317" cy="2636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512" extrusionOk="0">
                <a:moveTo>
                  <a:pt x="6789" y="13087"/>
                </a:moveTo>
                <a:cubicBezTo>
                  <a:pt x="7034" y="13149"/>
                  <a:pt x="7286" y="13205"/>
                  <a:pt x="7540" y="13255"/>
                </a:cubicBezTo>
                <a:cubicBezTo>
                  <a:pt x="8132" y="13372"/>
                  <a:pt x="8673" y="13583"/>
                  <a:pt x="9058" y="13890"/>
                </a:cubicBezTo>
                <a:cubicBezTo>
                  <a:pt x="9516" y="14256"/>
                  <a:pt x="9790" y="14718"/>
                  <a:pt x="9790" y="15220"/>
                </a:cubicBezTo>
                <a:cubicBezTo>
                  <a:pt x="9790" y="15446"/>
                  <a:pt x="9735" y="15663"/>
                  <a:pt x="9633" y="15867"/>
                </a:cubicBezTo>
                <a:cubicBezTo>
                  <a:pt x="9427" y="16279"/>
                  <a:pt x="8980" y="16622"/>
                  <a:pt x="8421" y="16873"/>
                </a:cubicBezTo>
                <a:cubicBezTo>
                  <a:pt x="8243" y="16953"/>
                  <a:pt x="8075" y="17041"/>
                  <a:pt x="7920" y="17137"/>
                </a:cubicBezTo>
                <a:cubicBezTo>
                  <a:pt x="7131" y="17628"/>
                  <a:pt x="6659" y="18321"/>
                  <a:pt x="6717" y="19082"/>
                </a:cubicBezTo>
                <a:cubicBezTo>
                  <a:pt x="6817" y="20397"/>
                  <a:pt x="8525" y="21460"/>
                  <a:pt x="10612" y="21510"/>
                </a:cubicBezTo>
                <a:cubicBezTo>
                  <a:pt x="12924" y="21565"/>
                  <a:pt x="14827" y="20401"/>
                  <a:pt x="14827" y="18957"/>
                </a:cubicBezTo>
                <a:cubicBezTo>
                  <a:pt x="14827" y="18245"/>
                  <a:pt x="14365" y="17602"/>
                  <a:pt x="13620" y="17138"/>
                </a:cubicBezTo>
                <a:cubicBezTo>
                  <a:pt x="13449" y="17032"/>
                  <a:pt x="13263" y="16935"/>
                  <a:pt x="13065" y="16849"/>
                </a:cubicBezTo>
                <a:cubicBezTo>
                  <a:pt x="12676" y="16680"/>
                  <a:pt x="12339" y="16465"/>
                  <a:pt x="12123" y="16200"/>
                </a:cubicBezTo>
                <a:cubicBezTo>
                  <a:pt x="11883" y="15906"/>
                  <a:pt x="11748" y="15573"/>
                  <a:pt x="11748" y="15221"/>
                </a:cubicBezTo>
                <a:cubicBezTo>
                  <a:pt x="11748" y="14719"/>
                  <a:pt x="12021" y="14257"/>
                  <a:pt x="12480" y="13892"/>
                </a:cubicBezTo>
                <a:cubicBezTo>
                  <a:pt x="12864" y="13584"/>
                  <a:pt x="13405" y="13373"/>
                  <a:pt x="13998" y="13256"/>
                </a:cubicBezTo>
                <a:cubicBezTo>
                  <a:pt x="14253" y="13206"/>
                  <a:pt x="14504" y="13150"/>
                  <a:pt x="14751" y="13088"/>
                </a:cubicBezTo>
                <a:cubicBezTo>
                  <a:pt x="18771" y="12080"/>
                  <a:pt x="21600" y="9591"/>
                  <a:pt x="21538" y="6690"/>
                </a:cubicBezTo>
                <a:cubicBezTo>
                  <a:pt x="21459" y="2973"/>
                  <a:pt x="16567" y="-35"/>
                  <a:pt x="10664" y="0"/>
                </a:cubicBezTo>
                <a:cubicBezTo>
                  <a:pt x="4765" y="36"/>
                  <a:pt x="0" y="3059"/>
                  <a:pt x="0" y="6783"/>
                </a:cubicBezTo>
                <a:cubicBezTo>
                  <a:pt x="0" y="9644"/>
                  <a:pt x="2811" y="12090"/>
                  <a:pt x="6789" y="13087"/>
                </a:cubicBezTo>
                <a:close/>
              </a:path>
            </a:pathLst>
          </a:custGeom>
          <a:solidFill>
            <a:srgbClr val="0E4194"/>
          </a:solidFill>
          <a:ln w="38100"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102870" tIns="137160" rIns="21431" bIns="137160" anchor="t"/>
          <a:lstStyle/>
          <a:p>
            <a:pPr marL="0" marR="0" lvl="0" indent="0" algn="ctr" defTabSz="3429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38">
            <a:extLst>
              <a:ext uri="{FF2B5EF4-FFF2-40B4-BE49-F238E27FC236}">
                <a16:creationId xmlns:a16="http://schemas.microsoft.com/office/drawing/2014/main" id="{447AB571-114F-4EFD-B83A-A803AEFD4A44}"/>
              </a:ext>
            </a:extLst>
          </p:cNvPr>
          <p:cNvSpPr txBox="1"/>
          <p:nvPr/>
        </p:nvSpPr>
        <p:spPr>
          <a:xfrm>
            <a:off x="778995" y="4775355"/>
            <a:ext cx="3594660" cy="59247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DCC601"/>
                </a:solidFill>
                <a:effectLst/>
                <a:uLnTx/>
                <a:uFillTx/>
              </a:rPr>
              <a:t>August 2023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Update of NC &amp; PAC Rules of Procedure </a:t>
            </a:r>
          </a:p>
        </p:txBody>
      </p:sp>
      <p:sp>
        <p:nvSpPr>
          <p:cNvPr id="71" name="TextBox 34">
            <a:extLst>
              <a:ext uri="{FF2B5EF4-FFF2-40B4-BE49-F238E27FC236}">
                <a16:creationId xmlns:a16="http://schemas.microsoft.com/office/drawing/2014/main" id="{C6DF31E3-A165-4C84-A00B-66627381386E}"/>
              </a:ext>
            </a:extLst>
          </p:cNvPr>
          <p:cNvSpPr txBox="1"/>
          <p:nvPr/>
        </p:nvSpPr>
        <p:spPr>
          <a:xfrm>
            <a:off x="6355839" y="4810577"/>
            <a:ext cx="3218268" cy="7848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DCC601"/>
                </a:solidFill>
                <a:effectLst/>
                <a:uLnTx/>
                <a:uFillTx/>
              </a:rPr>
              <a:t>February 2025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2</a:t>
            </a:r>
            <a:r>
              <a:rPr kumimoji="0" lang="en-US" sz="1500" b="1" i="0" u="none" strike="noStrike" kern="0" cap="none" spc="0" normalizeH="0" baseline="3000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nd</a:t>
            </a: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Governance Development TF</a:t>
            </a:r>
            <a:b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</a:b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EUSDR PAC Meeting</a:t>
            </a:r>
          </a:p>
        </p:txBody>
      </p:sp>
      <p:sp>
        <p:nvSpPr>
          <p:cNvPr id="75" name="TextBox 30">
            <a:extLst>
              <a:ext uri="{FF2B5EF4-FFF2-40B4-BE49-F238E27FC236}">
                <a16:creationId xmlns:a16="http://schemas.microsoft.com/office/drawing/2014/main" id="{C6FC5D3E-19C6-4DA6-BFF3-1F3BFDF9CB47}"/>
              </a:ext>
            </a:extLst>
          </p:cNvPr>
          <p:cNvSpPr txBox="1"/>
          <p:nvPr/>
        </p:nvSpPr>
        <p:spPr>
          <a:xfrm>
            <a:off x="890474" y="5343693"/>
            <a:ext cx="3421354" cy="84895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DCC601"/>
                </a:solidFill>
                <a:effectLst/>
                <a:uLnTx/>
                <a:uFillTx/>
              </a:rPr>
              <a:t>November 2023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Governance Architecture Paper Review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1</a:t>
            </a:r>
            <a:r>
              <a:rPr kumimoji="0" lang="en-US" sz="1500" b="1" i="0" u="none" strike="noStrike" kern="0" cap="none" spc="0" normalizeH="0" baseline="3000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st</a:t>
            </a: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</a:t>
            </a:r>
            <a:r>
              <a:rPr kumimoji="0" lang="en-US" sz="1500" b="1" i="0" u="sng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Governance Development TF </a:t>
            </a: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Meeting</a:t>
            </a:r>
          </a:p>
        </p:txBody>
      </p:sp>
      <p:sp>
        <p:nvSpPr>
          <p:cNvPr id="76" name="TextBox 28">
            <a:extLst>
              <a:ext uri="{FF2B5EF4-FFF2-40B4-BE49-F238E27FC236}">
                <a16:creationId xmlns:a16="http://schemas.microsoft.com/office/drawing/2014/main" id="{EC9BA091-DC48-4B8B-9D98-BEDB8960F89C}"/>
              </a:ext>
            </a:extLst>
          </p:cNvPr>
          <p:cNvSpPr txBox="1"/>
          <p:nvPr/>
        </p:nvSpPr>
        <p:spPr>
          <a:xfrm>
            <a:off x="4466369" y="2736860"/>
            <a:ext cx="1350779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DCC601"/>
                </a:solidFill>
                <a:effectLst/>
                <a:uLnTx/>
                <a:uFillTx/>
              </a:rPr>
              <a:t>January &amp; December 2024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Joint NC-PAC Meetings</a:t>
            </a:r>
          </a:p>
        </p:txBody>
      </p:sp>
      <p:sp>
        <p:nvSpPr>
          <p:cNvPr id="78" name="TextBox 61">
            <a:extLst>
              <a:ext uri="{FF2B5EF4-FFF2-40B4-BE49-F238E27FC236}">
                <a16:creationId xmlns:a16="http://schemas.microsoft.com/office/drawing/2014/main" id="{1652BD35-12C5-4F62-8B75-648B4F2E0592}"/>
              </a:ext>
            </a:extLst>
          </p:cNvPr>
          <p:cNvSpPr txBox="1"/>
          <p:nvPr/>
        </p:nvSpPr>
        <p:spPr>
          <a:xfrm>
            <a:off x="2214749" y="2636532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2023</a:t>
            </a:r>
          </a:p>
        </p:txBody>
      </p:sp>
      <p:sp>
        <p:nvSpPr>
          <p:cNvPr id="79" name="TextBox 62">
            <a:extLst>
              <a:ext uri="{FF2B5EF4-FFF2-40B4-BE49-F238E27FC236}">
                <a16:creationId xmlns:a16="http://schemas.microsoft.com/office/drawing/2014/main" id="{29DE31D0-41CF-4E88-BC15-62385D974A42}"/>
              </a:ext>
            </a:extLst>
          </p:cNvPr>
          <p:cNvSpPr txBox="1"/>
          <p:nvPr/>
        </p:nvSpPr>
        <p:spPr>
          <a:xfrm>
            <a:off x="7737531" y="2604805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2025</a:t>
            </a:r>
          </a:p>
        </p:txBody>
      </p:sp>
      <p:sp>
        <p:nvSpPr>
          <p:cNvPr id="80" name="TextBox 63">
            <a:extLst>
              <a:ext uri="{FF2B5EF4-FFF2-40B4-BE49-F238E27FC236}">
                <a16:creationId xmlns:a16="http://schemas.microsoft.com/office/drawing/2014/main" id="{2A702E5D-C22E-4AE6-9FDB-2F39EE60C966}"/>
              </a:ext>
            </a:extLst>
          </p:cNvPr>
          <p:cNvSpPr txBox="1"/>
          <p:nvPr/>
        </p:nvSpPr>
        <p:spPr>
          <a:xfrm>
            <a:off x="4768838" y="5675683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2024</a:t>
            </a:r>
          </a:p>
        </p:txBody>
      </p:sp>
      <p:sp>
        <p:nvSpPr>
          <p:cNvPr id="81" name="TextBox 34">
            <a:extLst>
              <a:ext uri="{FF2B5EF4-FFF2-40B4-BE49-F238E27FC236}">
                <a16:creationId xmlns:a16="http://schemas.microsoft.com/office/drawing/2014/main" id="{E70CFDFE-8FB3-4E17-B2C9-CE0A6AB2397F}"/>
              </a:ext>
            </a:extLst>
          </p:cNvPr>
          <p:cNvSpPr txBox="1"/>
          <p:nvPr/>
        </p:nvSpPr>
        <p:spPr>
          <a:xfrm>
            <a:off x="9468465" y="4824871"/>
            <a:ext cx="2668860" cy="7848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DCC601"/>
                </a:solidFill>
                <a:effectLst/>
                <a:uLnTx/>
                <a:uFillTx/>
              </a:rPr>
              <a:t>April 2025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3</a:t>
            </a:r>
            <a:r>
              <a:rPr kumimoji="0" lang="en-US" sz="1500" b="1" i="0" u="none" strike="noStrike" kern="0" cap="none" spc="0" normalizeH="0" baseline="3000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rd</a:t>
            </a: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Governance Development TF</a:t>
            </a:r>
            <a:b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</a:b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EUSDR NC Meeting</a:t>
            </a:r>
          </a:p>
        </p:txBody>
      </p:sp>
      <p:sp>
        <p:nvSpPr>
          <p:cNvPr id="82" name="Titel 1">
            <a:extLst>
              <a:ext uri="{FF2B5EF4-FFF2-40B4-BE49-F238E27FC236}">
                <a16:creationId xmlns:a16="http://schemas.microsoft.com/office/drawing/2014/main" id="{CF23C8CE-C9E1-4003-A707-4128CA26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057028"/>
            <a:ext cx="11341100" cy="1044353"/>
          </a:xfrm>
        </p:spPr>
        <p:txBody>
          <a:bodyPr>
            <a:normAutofit fontScale="90000"/>
          </a:bodyPr>
          <a:lstStyle/>
          <a:p>
            <a:r>
              <a:rPr lang="en-GB" dirty="0"/>
              <a:t>EUSDR Governance Development</a:t>
            </a:r>
            <a:br>
              <a:rPr lang="en-GB" dirty="0"/>
            </a:br>
            <a:r>
              <a:rPr lang="en-US" dirty="0"/>
              <a:t>Recap of the process 2023 – 2025</a:t>
            </a:r>
            <a:endParaRPr lang="de-DE" dirty="0"/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6A39A6BB-BC4C-4CE5-A575-E168021671E3}"/>
              </a:ext>
            </a:extLst>
          </p:cNvPr>
          <p:cNvSpPr txBox="1"/>
          <p:nvPr/>
        </p:nvSpPr>
        <p:spPr>
          <a:xfrm>
            <a:off x="9620865" y="5611224"/>
            <a:ext cx="2668860" cy="55399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DCC601"/>
                </a:solidFill>
                <a:effectLst/>
                <a:uLnTx/>
                <a:uFillTx/>
              </a:rPr>
              <a:t>May-June 2025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Cluster Meetings</a:t>
            </a: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D4DD27BE-26FC-4C9C-8068-4ECB884A5384}"/>
              </a:ext>
            </a:extLst>
          </p:cNvPr>
          <p:cNvSpPr txBox="1"/>
          <p:nvPr/>
        </p:nvSpPr>
        <p:spPr>
          <a:xfrm>
            <a:off x="6555925" y="5590717"/>
            <a:ext cx="2853546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DCC601"/>
                </a:solidFill>
                <a:effectLst/>
                <a:uLnTx/>
                <a:uFillTx/>
              </a:rPr>
              <a:t>March 2025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Questionnaire among PACs for prioritisation of governance-related topics</a:t>
            </a:r>
            <a:r>
              <a:rPr kumimoji="0" lang="en-US" sz="1500" b="1" i="0" u="none" strike="noStrike" kern="0" cap="none" spc="0" normalizeH="0" baseline="0" noProof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26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E679E90-7319-498B-BB79-8F9580A04A32}"/>
              </a:ext>
            </a:extLst>
          </p:cNvPr>
          <p:cNvSpPr txBox="1">
            <a:spLocks/>
          </p:cNvSpPr>
          <p:nvPr/>
        </p:nvSpPr>
        <p:spPr>
          <a:xfrm>
            <a:off x="152400" y="1351244"/>
            <a:ext cx="11980204" cy="10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E419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dirty="0"/>
              <a:t>EUSDR Governance Development Clusters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61A3F9F-77E1-4BD9-8B71-9F66FC4FB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50297"/>
              </p:ext>
            </p:extLst>
          </p:nvPr>
        </p:nvGraphicFramePr>
        <p:xfrm>
          <a:off x="61542" y="2476871"/>
          <a:ext cx="12130458" cy="4458383"/>
        </p:xfrm>
        <a:graphic>
          <a:graphicData uri="http://schemas.openxmlformats.org/drawingml/2006/table">
            <a:tbl>
              <a:tblPr bandRow="1"/>
              <a:tblGrid>
                <a:gridCol w="6121467">
                  <a:extLst>
                    <a:ext uri="{9D8B030D-6E8A-4147-A177-3AD203B41FA5}">
                      <a16:colId xmlns:a16="http://schemas.microsoft.com/office/drawing/2014/main" val="4187164680"/>
                    </a:ext>
                  </a:extLst>
                </a:gridCol>
                <a:gridCol w="6008991">
                  <a:extLst>
                    <a:ext uri="{9D8B030D-6E8A-4147-A177-3AD203B41FA5}">
                      <a16:colId xmlns:a16="http://schemas.microsoft.com/office/drawing/2014/main" val="1266896442"/>
                    </a:ext>
                  </a:extLst>
                </a:gridCol>
              </a:tblGrid>
              <a:tr h="2002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2800" dirty="0">
                          <a:solidFill>
                            <a:srgbClr val="0E4194"/>
                          </a:solidFill>
                        </a:rPr>
                        <a:t>Cluster 1: </a:t>
                      </a:r>
                    </a:p>
                    <a:p>
                      <a:r>
                        <a:rPr lang="de-DE" sz="2800" b="0" i="0" kern="120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 </a:t>
                      </a:r>
                      <a:r>
                        <a:rPr lang="en-GB" sz="2800" b="0" i="0" kern="1200" noProof="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  <a:r>
                        <a:rPr lang="de-DE" sz="2800" b="0" i="0" kern="120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2800" b="0" i="0" kern="1200" noProof="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responsibilities</a:t>
                      </a:r>
                    </a:p>
                    <a:p>
                      <a:endParaRPr lang="en-GB" sz="2800" b="0" i="0" kern="1200" noProof="0" dirty="0">
                        <a:solidFill>
                          <a:srgbClr val="0E419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600" b="0" i="1" kern="1200" noProof="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contribution: </a:t>
                      </a:r>
                      <a:r>
                        <a:rPr lang="en-GB" sz="2600" b="0" i="1" kern="1200" noProof="0" dirty="0">
                          <a:solidFill>
                            <a:srgbClr val="0E4194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PA 7, PA 8, PA 9, NC AT </a:t>
                      </a:r>
                      <a:endParaRPr lang="en-GB" sz="2600" b="0" i="1" noProof="0" dirty="0">
                        <a:solidFill>
                          <a:srgbClr val="0E4194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0E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800" noProof="0" dirty="0">
                          <a:solidFill>
                            <a:srgbClr val="0E4194"/>
                          </a:solidFill>
                        </a:rPr>
                        <a:t>Cluster 2: </a:t>
                      </a:r>
                    </a:p>
                    <a:p>
                      <a:r>
                        <a:rPr lang="en-GB" sz="2800" b="0" i="0" kern="1200" noProof="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 roles &amp; responsibilities</a:t>
                      </a:r>
                    </a:p>
                    <a:p>
                      <a:endParaRPr lang="en-GB" sz="2800" b="0" i="0" kern="1200" noProof="0" dirty="0">
                        <a:solidFill>
                          <a:srgbClr val="0E419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i="1" kern="1200" noProof="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contribution: PA 1b, PA 6, PA 7, PA 8, PA 10, NC SK</a:t>
                      </a:r>
                      <a:endParaRPr lang="en-GB" sz="2600" b="1" i="1" noProof="0" dirty="0">
                        <a:solidFill>
                          <a:srgbClr val="0E4194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0E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6449"/>
                  </a:ext>
                </a:extLst>
              </a:tr>
              <a:tr h="2294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3: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relation/linkages between stakeholders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0E419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i="1" kern="1200" noProof="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contribution: PA 1b, PA 6, PA 9, PA 10, NC SI, NC CZ, NC RS, NC SK</a:t>
                      </a:r>
                      <a:endParaRPr lang="en-GB" sz="2600" i="1" noProof="0" dirty="0">
                        <a:solidFill>
                          <a:srgbClr val="0E4194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0E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800" noProof="0" dirty="0">
                          <a:solidFill>
                            <a:srgbClr val="0E4194"/>
                          </a:solidFill>
                        </a:rPr>
                        <a:t>Cluster 4: </a:t>
                      </a:r>
                    </a:p>
                    <a:p>
                      <a:r>
                        <a:rPr lang="en-GB" sz="2800" b="0" i="0" kern="1200" noProof="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PACs co-chair PAC meetings/BAGL</a:t>
                      </a:r>
                    </a:p>
                    <a:p>
                      <a:endParaRPr lang="en-GB" sz="2800" b="0" i="0" kern="1200" noProof="0" dirty="0">
                        <a:solidFill>
                          <a:srgbClr val="0E419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i="1" kern="1200" noProof="0" dirty="0">
                          <a:solidFill>
                            <a:srgbClr val="0E41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contribution: PA 6, PA 7, PA 9</a:t>
                      </a:r>
                      <a:endParaRPr lang="de-DE" sz="2600" dirty="0">
                        <a:solidFill>
                          <a:srgbClr val="0E4194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B0E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3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13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83B67-4B28-4621-AE69-216FEF9B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4" y="1351244"/>
            <a:ext cx="11341100" cy="104435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Meetings of Governance Development Clusters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29C703-1EBF-48CD-8B35-4C171FA55DC5}"/>
              </a:ext>
            </a:extLst>
          </p:cNvPr>
          <p:cNvSpPr txBox="1"/>
          <p:nvPr/>
        </p:nvSpPr>
        <p:spPr>
          <a:xfrm>
            <a:off x="671512" y="2400617"/>
            <a:ext cx="11341100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C4090"/>
                </a:solidFill>
                <a:latin typeface="+mn-lt"/>
              </a:rPr>
              <a:t>4 Clusters </a:t>
            </a:r>
            <a:r>
              <a:rPr lang="en-US" sz="1800" dirty="0">
                <a:solidFill>
                  <a:srgbClr val="2C4090"/>
                </a:solidFill>
                <a:latin typeface="+mn-lt"/>
              </a:rPr>
              <a:t>for further discussion of governance development topics as </a:t>
            </a:r>
            <a:r>
              <a:rPr lang="en-GB" sz="1800" b="1" dirty="0">
                <a:solidFill>
                  <a:srgbClr val="2C4090"/>
                </a:solidFill>
                <a:latin typeface="+mn-lt"/>
              </a:rPr>
              <a:t>sub-groups</a:t>
            </a:r>
            <a:r>
              <a:rPr lang="en-GB" sz="1800" dirty="0">
                <a:solidFill>
                  <a:srgbClr val="2C4090"/>
                </a:solidFill>
                <a:latin typeface="+mn-lt"/>
              </a:rPr>
              <a:t> of EUSDR Governance Development Task Force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C4090"/>
                </a:solidFill>
              </a:rPr>
              <a:t>Topics</a:t>
            </a:r>
            <a:r>
              <a:rPr lang="en-GB" dirty="0">
                <a:solidFill>
                  <a:srgbClr val="2C4090"/>
                </a:solidFill>
              </a:rPr>
              <a:t> to be discussed were </a:t>
            </a:r>
            <a:r>
              <a:rPr lang="en-GB" b="1" dirty="0">
                <a:solidFill>
                  <a:srgbClr val="2C4090"/>
                </a:solidFill>
              </a:rPr>
              <a:t>brought up and prioritised by EUSDR PAs</a:t>
            </a:r>
            <a:r>
              <a:rPr lang="en-GB" dirty="0">
                <a:solidFill>
                  <a:srgbClr val="2C4090"/>
                </a:solidFill>
              </a:rPr>
              <a:t>, additional points from EUSDR Process Evaluation 2025</a:t>
            </a:r>
            <a:endParaRPr lang="en-GB" sz="1800" dirty="0">
              <a:solidFill>
                <a:srgbClr val="2C4090"/>
              </a:solidFill>
              <a:latin typeface="+mn-lt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4090"/>
                </a:solidFill>
              </a:rPr>
              <a:t>Discussion among PACs, NCs, supported by DSP and guided by the (TRIO-)PCY (participation on </a:t>
            </a:r>
            <a:r>
              <a:rPr lang="en-GB" b="1" dirty="0">
                <a:solidFill>
                  <a:srgbClr val="2C4090"/>
                </a:solidFill>
              </a:rPr>
              <a:t>voluntary</a:t>
            </a:r>
            <a:r>
              <a:rPr lang="en-GB" dirty="0">
                <a:solidFill>
                  <a:srgbClr val="2C4090"/>
                </a:solidFill>
              </a:rPr>
              <a:t> basis)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4090"/>
                </a:solidFill>
              </a:rPr>
              <a:t>Discussion &amp; elaboration of topics at </a:t>
            </a:r>
            <a:r>
              <a:rPr lang="en-GB" b="1" dirty="0">
                <a:solidFill>
                  <a:srgbClr val="2C4090"/>
                </a:solidFill>
              </a:rPr>
              <a:t>EUSDR level </a:t>
            </a:r>
            <a:r>
              <a:rPr lang="en-GB" dirty="0">
                <a:solidFill>
                  <a:srgbClr val="2C4090"/>
                </a:solidFill>
              </a:rPr>
              <a:t>(</a:t>
            </a:r>
            <a:r>
              <a:rPr lang="en-US" dirty="0">
                <a:solidFill>
                  <a:srgbClr val="2C4090"/>
                </a:solidFill>
              </a:rPr>
              <a:t>in a further step, can be transferred into key-documents of the Strategy, e.g. EUSDR Governance Architecture Paper, NC/PAC </a:t>
            </a:r>
            <a:r>
              <a:rPr lang="en-US" dirty="0" err="1">
                <a:solidFill>
                  <a:srgbClr val="2C4090"/>
                </a:solidFill>
              </a:rPr>
              <a:t>RoP</a:t>
            </a:r>
            <a:r>
              <a:rPr lang="en-US" dirty="0">
                <a:solidFill>
                  <a:srgbClr val="2C4090"/>
                </a:solidFill>
              </a:rPr>
              <a:t>); </a:t>
            </a:r>
            <a:br>
              <a:rPr lang="en-US" dirty="0">
                <a:solidFill>
                  <a:srgbClr val="2C4090"/>
                </a:solidFill>
              </a:rPr>
            </a:br>
            <a:r>
              <a:rPr lang="en-US" dirty="0">
                <a:solidFill>
                  <a:srgbClr val="2C4090"/>
                </a:solidFill>
              </a:rPr>
              <a:t>NOT topic of discussion: NC level, PA level and/or cross-PA level implementation, which, in a further step, can be transferred into PA </a:t>
            </a:r>
            <a:r>
              <a:rPr lang="en-US" dirty="0" err="1">
                <a:solidFill>
                  <a:srgbClr val="2C4090"/>
                </a:solidFill>
              </a:rPr>
              <a:t>RoP</a:t>
            </a:r>
            <a:r>
              <a:rPr lang="en-US" dirty="0">
                <a:solidFill>
                  <a:srgbClr val="2C4090"/>
                </a:solidFill>
              </a:rPr>
              <a:t>, working plans, roadmaps, PAC projects etc.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4090"/>
                </a:solidFill>
              </a:rPr>
              <a:t>Proposals to be further discussed in </a:t>
            </a:r>
            <a:r>
              <a:rPr lang="en-US" b="1" dirty="0">
                <a:solidFill>
                  <a:srgbClr val="2C4090"/>
                </a:solidFill>
              </a:rPr>
              <a:t>EUSDR Governance Development TF </a:t>
            </a:r>
            <a:r>
              <a:rPr lang="en-US" dirty="0">
                <a:solidFill>
                  <a:srgbClr val="2C4090"/>
                </a:solidFill>
              </a:rPr>
              <a:t>and presented/agreed at joint </a:t>
            </a:r>
            <a:r>
              <a:rPr lang="en-US" b="1" dirty="0">
                <a:solidFill>
                  <a:srgbClr val="2C4090"/>
                </a:solidFill>
              </a:rPr>
              <a:t>NC-PAC Meeting </a:t>
            </a:r>
            <a:r>
              <a:rPr lang="en-US" dirty="0">
                <a:solidFill>
                  <a:srgbClr val="2C4090"/>
                </a:solidFill>
              </a:rPr>
              <a:t>in September 2025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2C4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4205-6693-4A63-A583-3C27AE6F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C4090"/>
                </a:solidFill>
              </a:rPr>
              <a:t>Embedding &amp; Funding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144C-FAE9-43B7-B4B4-FA49FCED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295938"/>
            <a:ext cx="7278472" cy="3943497"/>
          </a:xfrm>
        </p:spPr>
        <p:txBody>
          <a:bodyPr>
            <a:normAutofit/>
          </a:bodyPr>
          <a:lstStyle/>
          <a:p>
            <a:pPr algn="just"/>
            <a:r>
              <a:rPr lang="en-US" sz="2000" b="0" dirty="0"/>
              <a:t>Facilitating close contact with Managing Authorities, European Funding instruments and other financing institutions</a:t>
            </a:r>
          </a:p>
          <a:p>
            <a:pPr algn="just"/>
            <a:r>
              <a:rPr lang="en-US" sz="2000" b="0" dirty="0"/>
              <a:t>Meetings of MA Networks</a:t>
            </a:r>
          </a:p>
          <a:p>
            <a:pPr algn="just"/>
            <a:r>
              <a:rPr lang="en-US" sz="2000" b="0" dirty="0"/>
              <a:t>EUSDR Embedding Weeks</a:t>
            </a:r>
          </a:p>
          <a:p>
            <a:pPr algn="just"/>
            <a:r>
              <a:rPr lang="en-US" sz="2000" b="0" dirty="0"/>
              <a:t>Embedding support for PACs</a:t>
            </a:r>
          </a:p>
          <a:p>
            <a:pPr algn="just"/>
            <a:r>
              <a:rPr lang="en-US" sz="2000" b="0" dirty="0"/>
              <a:t>Overviews of EUSDR-relevant EU calls</a:t>
            </a:r>
          </a:p>
          <a:p>
            <a:pPr algn="just"/>
            <a:r>
              <a:rPr lang="en-US" sz="2000" b="0" dirty="0"/>
              <a:t>Monitoring and </a:t>
            </a:r>
            <a:r>
              <a:rPr lang="en-US" sz="2000" b="0" dirty="0" err="1"/>
              <a:t>analysing</a:t>
            </a:r>
            <a:r>
              <a:rPr lang="en-US" sz="2000" b="0" dirty="0"/>
              <a:t> the state of embedding </a:t>
            </a:r>
            <a:endParaRPr lang="en-GB" sz="2000" b="0" dirty="0"/>
          </a:p>
          <a:p>
            <a:pPr algn="just"/>
            <a:r>
              <a:rPr lang="en-US" sz="2000" b="0" dirty="0"/>
              <a:t>Interim and final report / analysis on embedding </a:t>
            </a:r>
          </a:p>
          <a:p>
            <a:pPr algn="just"/>
            <a:endParaRPr lang="en-GB" sz="2000" b="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110165-FBCF-407D-9B66-D4D34A56B3EE}"/>
              </a:ext>
            </a:extLst>
          </p:cNvPr>
          <p:cNvGrpSpPr/>
          <p:nvPr/>
        </p:nvGrpSpPr>
        <p:grpSpPr>
          <a:xfrm>
            <a:off x="6334813" y="2778384"/>
            <a:ext cx="8198687" cy="2828031"/>
            <a:chOff x="6663156" y="1846257"/>
            <a:chExt cx="9416339" cy="3856949"/>
          </a:xfrm>
          <a:blipFill>
            <a:blip r:embed="rId2"/>
            <a:stretch>
              <a:fillRect/>
            </a:stretch>
          </a:blipFill>
        </p:grpSpPr>
        <p:sp>
          <p:nvSpPr>
            <p:cNvPr id="5" name="Rechteck: diagonal liegende Ecken abgeschnitten 4">
              <a:extLst>
                <a:ext uri="{FF2B5EF4-FFF2-40B4-BE49-F238E27FC236}">
                  <a16:creationId xmlns:a16="http://schemas.microsoft.com/office/drawing/2014/main" id="{C6804DAF-BCF3-4036-81BF-697A7D548B4D}"/>
                </a:ext>
              </a:extLst>
            </p:cNvPr>
            <p:cNvSpPr/>
            <p:nvPr/>
          </p:nvSpPr>
          <p:spPr>
            <a:xfrm rot="19200000">
              <a:off x="8735288" y="3793383"/>
              <a:ext cx="7344207" cy="1909823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Rechteck: diagonal liegende Ecken abgeschnitten 5">
              <a:extLst>
                <a:ext uri="{FF2B5EF4-FFF2-40B4-BE49-F238E27FC236}">
                  <a16:creationId xmlns:a16="http://schemas.microsoft.com/office/drawing/2014/main" id="{51BDA517-22B2-4122-924B-133D4667B47F}"/>
                </a:ext>
              </a:extLst>
            </p:cNvPr>
            <p:cNvSpPr/>
            <p:nvPr/>
          </p:nvSpPr>
          <p:spPr>
            <a:xfrm rot="19200000">
              <a:off x="6700850" y="2889662"/>
              <a:ext cx="7287286" cy="1909823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Rechteck: diagonal liegende Ecken abgeschnitten 6">
              <a:extLst>
                <a:ext uri="{FF2B5EF4-FFF2-40B4-BE49-F238E27FC236}">
                  <a16:creationId xmlns:a16="http://schemas.microsoft.com/office/drawing/2014/main" id="{2BA27B17-E521-448D-9604-A7281F918474}"/>
                </a:ext>
              </a:extLst>
            </p:cNvPr>
            <p:cNvSpPr/>
            <p:nvPr/>
          </p:nvSpPr>
          <p:spPr>
            <a:xfrm rot="19200000">
              <a:off x="6663156" y="1846257"/>
              <a:ext cx="3494230" cy="1909823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23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624F-F602-46F0-98E6-A6C98B5B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10" y="1306809"/>
            <a:ext cx="11341100" cy="74162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2C4090"/>
                </a:solidFill>
              </a:rPr>
              <a:t>Monitoring &amp; Evaluation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F960D-6DEB-45EA-B931-F2D106EF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4" y="2135983"/>
            <a:ext cx="7986410" cy="44010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Supporting the revision of EUSDR core-documents, EUSDR core-decision making processes and EUSDR reporting</a:t>
            </a:r>
            <a:endParaRPr lang="en-GB" sz="2000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E419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EUSDR Implementation Report 2022–2023</a:t>
            </a:r>
            <a:endParaRPr lang="en-GB" sz="2000" dirty="0">
              <a:solidFill>
                <a:srgbClr val="0E4194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Further developing and implementing an EUSDR monitoring, evaluation and data collection system</a:t>
            </a:r>
            <a:endParaRPr lang="en-GB" sz="2000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E41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EUSDR Evaluation Plan 2023-2028</a:t>
            </a:r>
            <a:endParaRPr lang="en-GB" sz="2000" dirty="0">
              <a:solidFill>
                <a:srgbClr val="0E4194"/>
              </a:solidFill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0E41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EUSDR </a:t>
            </a:r>
            <a:r>
              <a:rPr lang="en-GB" sz="2000" dirty="0">
                <a:solidFill>
                  <a:srgbClr val="0E41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</a:t>
            </a:r>
            <a:r>
              <a:rPr lang="de-DE" sz="2000" dirty="0">
                <a:solidFill>
                  <a:srgbClr val="0E41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/Implementation Evaluation</a:t>
            </a:r>
            <a:endParaRPr lang="de-DE" sz="2000" dirty="0">
              <a:solidFill>
                <a:srgbClr val="0E4194"/>
              </a:solidFill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E4194"/>
                </a:solidFill>
              </a:rPr>
              <a:t>EUSDR Policy Evaluation (to be conducted in 2027/2028)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B77B1-E96F-4F3F-AD5B-109DE01536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57821" y="2622430"/>
            <a:ext cx="2993399" cy="23550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7D89E00-7E45-4001-9D77-42E571979D2C}"/>
              </a:ext>
            </a:extLst>
          </p:cNvPr>
          <p:cNvSpPr txBox="1"/>
          <p:nvPr/>
        </p:nvSpPr>
        <p:spPr>
          <a:xfrm>
            <a:off x="5733939" y="2948230"/>
            <a:ext cx="630185" cy="37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C00000"/>
                </a:solidFill>
              </a:rPr>
              <a:t>new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44D69D-F99F-4BCB-8AB4-EB777462A065}"/>
              </a:ext>
            </a:extLst>
          </p:cNvPr>
          <p:cNvSpPr txBox="1"/>
          <p:nvPr/>
        </p:nvSpPr>
        <p:spPr>
          <a:xfrm>
            <a:off x="5790499" y="4679816"/>
            <a:ext cx="630185" cy="37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C00000"/>
                </a:solidFill>
              </a:rPr>
              <a:t>new</a:t>
            </a:r>
            <a:endParaRPr lang="de-DE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7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anube Reg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4193"/>
      </a:accent1>
      <a:accent2>
        <a:srgbClr val="23B0E6"/>
      </a:accent2>
      <a:accent3>
        <a:srgbClr val="93C356"/>
      </a:accent3>
      <a:accent4>
        <a:srgbClr val="D60664"/>
      </a:accent4>
      <a:accent5>
        <a:srgbClr val="F28800"/>
      </a:accent5>
      <a:accent6>
        <a:srgbClr val="DCC601"/>
      </a:accent6>
      <a:hlink>
        <a:srgbClr val="B0348D"/>
      </a:hlink>
      <a:folHlink>
        <a:srgbClr val="B034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re template" id="{65F36892-B64D-9F4D-82E8-4FA9757A491D}" vid="{9B1CAFDA-E9B7-4C4D-8188-DE1579A1D90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3604</TotalTime>
  <Words>3199</Words>
  <Application>Microsoft Office PowerPoint</Application>
  <PresentationFormat>Widescreen</PresentationFormat>
  <Paragraphs>391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Montserrat Light</vt:lpstr>
      <vt:lpstr>Segoe UI</vt:lpstr>
      <vt:lpstr>Times New Roman</vt:lpstr>
      <vt:lpstr>Wingdings</vt:lpstr>
      <vt:lpstr>Office</vt:lpstr>
      <vt:lpstr>29th Steering Group Meeting of  EUSDR Priority Area 7    06 June 2025 | Slovakia, Bratislava</vt:lpstr>
      <vt:lpstr>2025 EUSDR Presidency</vt:lpstr>
      <vt:lpstr>DSP support frame</vt:lpstr>
      <vt:lpstr>Support for EUSDR core stakeholders</vt:lpstr>
      <vt:lpstr>EUSDR Governance Development Recap of the process 2023 – 2025</vt:lpstr>
      <vt:lpstr>PowerPoint Presentation</vt:lpstr>
      <vt:lpstr>Meetings of Governance Development Clusters</vt:lpstr>
      <vt:lpstr>Embedding &amp; Funding</vt:lpstr>
      <vt:lpstr>Monitoring &amp; Evaluation</vt:lpstr>
      <vt:lpstr>PowerPoint Presentation</vt:lpstr>
      <vt:lpstr>PowerPoint Presentation</vt:lpstr>
      <vt:lpstr>EUSDR Implementation Report 2022-2023</vt:lpstr>
      <vt:lpstr>PowerPoint Presentation</vt:lpstr>
      <vt:lpstr>PowerPoint Presentation</vt:lpstr>
      <vt:lpstr>PowerPoint Presentation</vt:lpstr>
      <vt:lpstr>PowerPoint Presentation</vt:lpstr>
      <vt:lpstr>Danube Strategy Flagships</vt:lpstr>
      <vt:lpstr>PowerPoint Presentation</vt:lpstr>
      <vt:lpstr>Communication</vt:lpstr>
      <vt:lpstr>Capacity Building</vt:lpstr>
      <vt:lpstr>Capacity Building</vt:lpstr>
      <vt:lpstr>DYC current developments</vt:lpstr>
      <vt:lpstr>DYC involvement in PAs activities</vt:lpstr>
      <vt:lpstr>Events calendar</vt:lpstr>
      <vt:lpstr>DSP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 Steering Group Meeting of  EUSDR Priority Area XX  date | location/online</dc:title>
  <dc:creator>Cuc Cristina</dc:creator>
  <cp:lastModifiedBy>Cuc Cristina</cp:lastModifiedBy>
  <cp:revision>138</cp:revision>
  <dcterms:created xsi:type="dcterms:W3CDTF">2025-03-24T11:31:46Z</dcterms:created>
  <dcterms:modified xsi:type="dcterms:W3CDTF">2025-05-30T08:18:11Z</dcterms:modified>
</cp:coreProperties>
</file>