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89" r:id="rId4"/>
    <p:sldId id="281" r:id="rId5"/>
    <p:sldId id="286" r:id="rId6"/>
    <p:sldId id="284" r:id="rId7"/>
    <p:sldId id="285" r:id="rId8"/>
    <p:sldId id="287" r:id="rId9"/>
    <p:sldId id="28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744" autoAdjust="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8FDB9-DCB6-4CE4-B403-D4DAFC750CA3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E522956-E22A-48D4-8AF1-C29A5F83B898}">
      <dgm:prSet phldrT="[Text]"/>
      <dgm:spPr/>
      <dgm:t>
        <a:bodyPr/>
        <a:lstStyle/>
        <a:p>
          <a:r>
            <a:rPr lang="de-DE" dirty="0" err="1" smtClean="0"/>
            <a:t>until</a:t>
          </a:r>
          <a:r>
            <a:rPr lang="de-DE" dirty="0" smtClean="0"/>
            <a:t> </a:t>
          </a:r>
          <a:r>
            <a:rPr lang="de-DE" dirty="0" err="1" smtClean="0"/>
            <a:t>July</a:t>
          </a:r>
          <a:r>
            <a:rPr lang="de-DE" dirty="0" smtClean="0"/>
            <a:t> 2025: </a:t>
          </a:r>
          <a:r>
            <a:rPr lang="de-DE" dirty="0" err="1" smtClean="0"/>
            <a:t>Drafting</a:t>
          </a:r>
          <a:r>
            <a:rPr lang="de-DE" dirty="0" smtClean="0"/>
            <a:t> </a:t>
          </a:r>
          <a:r>
            <a:rPr lang="de-DE" dirty="0" err="1" smtClean="0"/>
            <a:t>within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EC</a:t>
          </a:r>
          <a:endParaRPr lang="de-DE" dirty="0"/>
        </a:p>
      </dgm:t>
    </dgm:pt>
    <dgm:pt modelId="{93C7C8BF-D9ED-4762-871E-826C47D0C30A}" type="parTrans" cxnId="{EC192C9D-C677-44D5-83F0-6F3A942D6A45}">
      <dgm:prSet/>
      <dgm:spPr/>
      <dgm:t>
        <a:bodyPr/>
        <a:lstStyle/>
        <a:p>
          <a:endParaRPr lang="de-DE"/>
        </a:p>
      </dgm:t>
    </dgm:pt>
    <dgm:pt modelId="{8559BB88-49E0-4EAB-A02E-7FC9CA3965D8}" type="sibTrans" cxnId="{EC192C9D-C677-44D5-83F0-6F3A942D6A45}">
      <dgm:prSet/>
      <dgm:spPr/>
      <dgm:t>
        <a:bodyPr/>
        <a:lstStyle/>
        <a:p>
          <a:endParaRPr lang="de-DE"/>
        </a:p>
      </dgm:t>
    </dgm:pt>
    <dgm:pt modelId="{24B4EA8F-54DB-48AB-8402-7AA35B8B8A3F}">
      <dgm:prSet phldrT="[Text]"/>
      <dgm:spPr/>
      <dgm:t>
        <a:bodyPr/>
        <a:lstStyle/>
        <a:p>
          <a:r>
            <a:rPr lang="de-DE" dirty="0" err="1" smtClean="0"/>
            <a:t>Based</a:t>
          </a:r>
          <a:r>
            <a:rPr lang="de-DE" dirty="0" smtClean="0"/>
            <a:t> on </a:t>
          </a:r>
          <a:r>
            <a:rPr lang="de-DE" dirty="0" err="1" smtClean="0"/>
            <a:t>inputs</a:t>
          </a:r>
          <a:r>
            <a:rPr lang="de-DE" dirty="0" smtClean="0"/>
            <a:t> </a:t>
          </a:r>
          <a:r>
            <a:rPr lang="de-DE" dirty="0" err="1" smtClean="0"/>
            <a:t>from</a:t>
          </a:r>
          <a:r>
            <a:rPr lang="de-DE" dirty="0" smtClean="0"/>
            <a:t> </a:t>
          </a:r>
          <a:r>
            <a:rPr lang="de-DE" dirty="0" err="1" smtClean="0"/>
            <a:t>various</a:t>
          </a:r>
          <a:r>
            <a:rPr lang="de-DE" dirty="0" smtClean="0"/>
            <a:t> </a:t>
          </a:r>
          <a:r>
            <a:rPr lang="de-DE" dirty="0" err="1" smtClean="0"/>
            <a:t>reports</a:t>
          </a:r>
          <a:r>
            <a:rPr lang="de-DE" dirty="0" smtClean="0"/>
            <a:t> </a:t>
          </a:r>
          <a:br>
            <a:rPr lang="de-DE" dirty="0" smtClean="0"/>
          </a:br>
          <a:r>
            <a:rPr lang="de-DE" dirty="0" smtClean="0"/>
            <a:t>(</a:t>
          </a:r>
          <a:r>
            <a:rPr lang="de-DE" dirty="0" err="1" smtClean="0"/>
            <a:t>Letta</a:t>
          </a:r>
          <a:r>
            <a:rPr lang="de-DE" dirty="0" smtClean="0"/>
            <a:t>, </a:t>
          </a:r>
          <a:r>
            <a:rPr lang="de-DE" dirty="0" err="1" smtClean="0"/>
            <a:t>Draghi</a:t>
          </a:r>
          <a:r>
            <a:rPr lang="de-DE" dirty="0" smtClean="0"/>
            <a:t>, HLG, ITRE, HEU </a:t>
          </a:r>
          <a:r>
            <a:rPr lang="de-DE" dirty="0" err="1" smtClean="0"/>
            <a:t>mid</a:t>
          </a:r>
          <a:r>
            <a:rPr lang="de-DE" dirty="0" smtClean="0"/>
            <a:t>-term </a:t>
          </a:r>
          <a:r>
            <a:rPr lang="de-DE" dirty="0" err="1" smtClean="0"/>
            <a:t>evaluation</a:t>
          </a:r>
          <a:r>
            <a:rPr lang="de-DE" dirty="0" smtClean="0"/>
            <a:t> etc.)</a:t>
          </a:r>
          <a:endParaRPr lang="de-DE" dirty="0"/>
        </a:p>
      </dgm:t>
    </dgm:pt>
    <dgm:pt modelId="{A652E260-FB09-4880-A4EE-150E49922038}" type="parTrans" cxnId="{94AF6B80-B4BE-4C01-B33C-5A4D694E42DB}">
      <dgm:prSet/>
      <dgm:spPr/>
      <dgm:t>
        <a:bodyPr/>
        <a:lstStyle/>
        <a:p>
          <a:endParaRPr lang="de-DE"/>
        </a:p>
      </dgm:t>
    </dgm:pt>
    <dgm:pt modelId="{E3393301-6B20-45C0-A452-FA192CED260A}" type="sibTrans" cxnId="{94AF6B80-B4BE-4C01-B33C-5A4D694E42DB}">
      <dgm:prSet/>
      <dgm:spPr/>
      <dgm:t>
        <a:bodyPr/>
        <a:lstStyle/>
        <a:p>
          <a:endParaRPr lang="de-DE"/>
        </a:p>
      </dgm:t>
    </dgm:pt>
    <dgm:pt modelId="{212C1920-AFD3-4020-A24E-B2F301D77F5C}">
      <dgm:prSet phldrT="[Text]"/>
      <dgm:spPr/>
      <dgm:t>
        <a:bodyPr/>
        <a:lstStyle/>
        <a:p>
          <a:r>
            <a:rPr lang="de-DE" dirty="0" smtClean="0"/>
            <a:t>Inputs / </a:t>
          </a:r>
          <a:r>
            <a:rPr lang="de-DE" dirty="0" err="1" smtClean="0"/>
            <a:t>position</a:t>
          </a:r>
          <a:r>
            <a:rPr lang="de-DE" dirty="0" smtClean="0"/>
            <a:t> </a:t>
          </a:r>
          <a:r>
            <a:rPr lang="de-DE" dirty="0" err="1" smtClean="0"/>
            <a:t>papers</a:t>
          </a:r>
          <a:r>
            <a:rPr lang="de-DE" dirty="0" smtClean="0"/>
            <a:t> </a:t>
          </a:r>
          <a:r>
            <a:rPr lang="de-DE" dirty="0" err="1" smtClean="0"/>
            <a:t>from</a:t>
          </a:r>
          <a:r>
            <a:rPr lang="de-DE" dirty="0" smtClean="0"/>
            <a:t> MS, AC, Stakeholder)</a:t>
          </a:r>
          <a:endParaRPr lang="de-DE" dirty="0"/>
        </a:p>
      </dgm:t>
    </dgm:pt>
    <dgm:pt modelId="{A6E73272-E2A5-4314-AED5-6DC092AC21AA}" type="parTrans" cxnId="{9F0AB5D7-F825-4ADD-A58C-210C68FD8C97}">
      <dgm:prSet/>
      <dgm:spPr/>
      <dgm:t>
        <a:bodyPr/>
        <a:lstStyle/>
        <a:p>
          <a:endParaRPr lang="de-DE"/>
        </a:p>
      </dgm:t>
    </dgm:pt>
    <dgm:pt modelId="{8C87A5BE-E572-49E2-83EB-63D9B909101F}" type="sibTrans" cxnId="{9F0AB5D7-F825-4ADD-A58C-210C68FD8C97}">
      <dgm:prSet/>
      <dgm:spPr/>
      <dgm:t>
        <a:bodyPr/>
        <a:lstStyle/>
        <a:p>
          <a:endParaRPr lang="de-DE"/>
        </a:p>
      </dgm:t>
    </dgm:pt>
    <dgm:pt modelId="{3D4D513D-8E8F-4650-ACBB-27A412C6F209}">
      <dgm:prSet phldrT="[Text]"/>
      <dgm:spPr/>
      <dgm:t>
        <a:bodyPr/>
        <a:lstStyle/>
        <a:p>
          <a:r>
            <a:rPr lang="de-DE" b="1" dirty="0" smtClean="0">
              <a:solidFill>
                <a:srgbClr val="C00000"/>
              </a:solidFill>
            </a:rPr>
            <a:t>16.</a:t>
          </a:r>
          <a:r>
            <a:rPr lang="de-DE" dirty="0" smtClean="0"/>
            <a:t> </a:t>
          </a:r>
          <a:r>
            <a:rPr lang="de-DE" dirty="0" err="1" smtClean="0"/>
            <a:t>July</a:t>
          </a:r>
          <a:r>
            <a:rPr lang="de-DE" dirty="0" smtClean="0"/>
            <a:t> 2025</a:t>
          </a:r>
          <a:endParaRPr lang="de-DE" dirty="0"/>
        </a:p>
      </dgm:t>
    </dgm:pt>
    <dgm:pt modelId="{5E380B3D-D207-40C3-9C1A-C173170170DB}" type="parTrans" cxnId="{AD278170-719B-4316-B11B-CE079144F8BC}">
      <dgm:prSet/>
      <dgm:spPr/>
      <dgm:t>
        <a:bodyPr/>
        <a:lstStyle/>
        <a:p>
          <a:endParaRPr lang="de-DE"/>
        </a:p>
      </dgm:t>
    </dgm:pt>
    <dgm:pt modelId="{7ED1B597-4C92-487C-9BB3-C9BB8070FECE}" type="sibTrans" cxnId="{AD278170-719B-4316-B11B-CE079144F8BC}">
      <dgm:prSet/>
      <dgm:spPr/>
      <dgm:t>
        <a:bodyPr/>
        <a:lstStyle/>
        <a:p>
          <a:endParaRPr lang="de-DE"/>
        </a:p>
      </dgm:t>
    </dgm:pt>
    <dgm:pt modelId="{23AE8AE5-A73B-474C-B03F-2F03A3B28EEC}">
      <dgm:prSet phldrT="[Text]" custT="1"/>
      <dgm:spPr/>
      <dgm:t>
        <a:bodyPr/>
        <a:lstStyle/>
        <a:p>
          <a:r>
            <a:rPr lang="de-DE" sz="1100" dirty="0" err="1" smtClean="0"/>
            <a:t>Commission</a:t>
          </a:r>
          <a:r>
            <a:rPr lang="de-DE" sz="1100" dirty="0" smtClean="0"/>
            <a:t> </a:t>
          </a:r>
          <a:r>
            <a:rPr lang="de-DE" sz="1100" dirty="0" err="1" smtClean="0"/>
            <a:t>proposal</a:t>
          </a:r>
          <a:r>
            <a:rPr lang="de-DE" sz="1100" dirty="0" smtClean="0"/>
            <a:t> </a:t>
          </a:r>
          <a:r>
            <a:rPr lang="de-DE" sz="1100" dirty="0" err="1" smtClean="0"/>
            <a:t>for</a:t>
          </a:r>
          <a:r>
            <a:rPr lang="de-DE" sz="1100" dirty="0" smtClean="0"/>
            <a:t> </a:t>
          </a:r>
          <a:r>
            <a:rPr lang="de-DE" sz="1100" dirty="0" err="1" smtClean="0"/>
            <a:t>the</a:t>
          </a:r>
          <a:r>
            <a:rPr lang="de-DE" sz="1100" dirty="0" smtClean="0"/>
            <a:t> </a:t>
          </a:r>
          <a:r>
            <a:rPr lang="de-DE" sz="1100" dirty="0" err="1" smtClean="0"/>
            <a:t>next</a:t>
          </a:r>
          <a:r>
            <a:rPr lang="de-DE" sz="1100" dirty="0" smtClean="0"/>
            <a:t> MFF and ist sub-programmes</a:t>
          </a:r>
          <a:endParaRPr lang="de-DE" sz="1100" dirty="0"/>
        </a:p>
      </dgm:t>
    </dgm:pt>
    <dgm:pt modelId="{0448DE51-F778-4459-9956-371F9774678F}" type="parTrans" cxnId="{EBF41AFE-25BE-48B7-BA50-501F15D30E53}">
      <dgm:prSet/>
      <dgm:spPr/>
      <dgm:t>
        <a:bodyPr/>
        <a:lstStyle/>
        <a:p>
          <a:endParaRPr lang="de-DE"/>
        </a:p>
      </dgm:t>
    </dgm:pt>
    <dgm:pt modelId="{FA82CE28-8A0E-4FEC-9D0A-8D20F343DD04}" type="sibTrans" cxnId="{EBF41AFE-25BE-48B7-BA50-501F15D30E53}">
      <dgm:prSet/>
      <dgm:spPr/>
      <dgm:t>
        <a:bodyPr/>
        <a:lstStyle/>
        <a:p>
          <a:endParaRPr lang="de-DE"/>
        </a:p>
      </dgm:t>
    </dgm:pt>
    <dgm:pt modelId="{234D75AF-364E-4FC3-93C8-F5C9C1586D27}">
      <dgm:prSet phldrT="[Text]" custT="1"/>
      <dgm:spPr/>
      <dgm:t>
        <a:bodyPr/>
        <a:lstStyle/>
        <a:p>
          <a:r>
            <a:rPr lang="de-DE" sz="1100" dirty="0" err="1" smtClean="0"/>
            <a:t>Presentation</a:t>
          </a:r>
          <a:r>
            <a:rPr lang="de-DE" sz="1100" dirty="0" smtClean="0"/>
            <a:t> and </a:t>
          </a:r>
          <a:r>
            <a:rPr lang="de-DE" sz="1100" dirty="0" err="1" smtClean="0"/>
            <a:t>start</a:t>
          </a:r>
          <a:r>
            <a:rPr lang="de-DE" sz="1100" dirty="0" smtClean="0"/>
            <a:t> of </a:t>
          </a:r>
          <a:r>
            <a:rPr lang="de-DE" sz="1100" dirty="0" err="1" smtClean="0"/>
            <a:t>the</a:t>
          </a:r>
          <a:r>
            <a:rPr lang="de-DE" sz="1100" dirty="0" smtClean="0"/>
            <a:t> </a:t>
          </a:r>
          <a:r>
            <a:rPr lang="de-DE" sz="1100" dirty="0" err="1" smtClean="0"/>
            <a:t>negotiations</a:t>
          </a:r>
          <a:r>
            <a:rPr lang="de-DE" sz="1100" dirty="0" smtClean="0"/>
            <a:t> in </a:t>
          </a:r>
          <a:r>
            <a:rPr lang="de-DE" sz="1100" dirty="0" err="1" smtClean="0"/>
            <a:t>the</a:t>
          </a:r>
          <a:r>
            <a:rPr lang="de-DE" sz="1100" dirty="0" smtClean="0"/>
            <a:t> Council (DK-</a:t>
          </a:r>
          <a:r>
            <a:rPr lang="de-DE" sz="1100" dirty="0" err="1" smtClean="0"/>
            <a:t>Presidency</a:t>
          </a:r>
          <a:r>
            <a:rPr lang="de-DE" sz="1100" dirty="0" smtClean="0"/>
            <a:t> / 2nd halft of 2025)</a:t>
          </a:r>
          <a:br>
            <a:rPr lang="de-DE" sz="1100" dirty="0" smtClean="0"/>
          </a:br>
          <a:endParaRPr lang="de-DE" sz="1100" dirty="0"/>
        </a:p>
      </dgm:t>
    </dgm:pt>
    <dgm:pt modelId="{8FB85341-3A26-4903-B080-34A73F7C1271}" type="parTrans" cxnId="{B70EC31C-697C-4261-8E57-C150DAE8AB5A}">
      <dgm:prSet/>
      <dgm:spPr/>
      <dgm:t>
        <a:bodyPr/>
        <a:lstStyle/>
        <a:p>
          <a:endParaRPr lang="de-DE"/>
        </a:p>
      </dgm:t>
    </dgm:pt>
    <dgm:pt modelId="{164CD5B6-6033-4342-AE01-DF78F94C4388}" type="sibTrans" cxnId="{B70EC31C-697C-4261-8E57-C150DAE8AB5A}">
      <dgm:prSet/>
      <dgm:spPr/>
      <dgm:t>
        <a:bodyPr/>
        <a:lstStyle/>
        <a:p>
          <a:endParaRPr lang="de-DE"/>
        </a:p>
      </dgm:t>
    </dgm:pt>
    <dgm:pt modelId="{F831B914-4482-410F-B7BE-9F4385C595BF}">
      <dgm:prSet phldrT="[Text]"/>
      <dgm:spPr/>
      <dgm:t>
        <a:bodyPr/>
        <a:lstStyle/>
        <a:p>
          <a:r>
            <a:rPr lang="de-DE" dirty="0" err="1" smtClean="0"/>
            <a:t>From</a:t>
          </a:r>
          <a:r>
            <a:rPr lang="de-DE" dirty="0" smtClean="0"/>
            <a:t> September  2025</a:t>
          </a:r>
        </a:p>
        <a:p>
          <a:r>
            <a:rPr lang="de-DE" dirty="0" smtClean="0"/>
            <a:t>2026-2027</a:t>
          </a:r>
          <a:endParaRPr lang="de-DE" dirty="0"/>
        </a:p>
      </dgm:t>
    </dgm:pt>
    <dgm:pt modelId="{B2899838-79F0-4968-9126-1353B36AA21D}" type="parTrans" cxnId="{5A350F68-9404-4B3D-87FC-5431A545A250}">
      <dgm:prSet/>
      <dgm:spPr/>
      <dgm:t>
        <a:bodyPr/>
        <a:lstStyle/>
        <a:p>
          <a:endParaRPr lang="de-DE"/>
        </a:p>
      </dgm:t>
    </dgm:pt>
    <dgm:pt modelId="{244BF410-0BF0-43D7-8807-2509915F82D0}" type="sibTrans" cxnId="{5A350F68-9404-4B3D-87FC-5431A545A250}">
      <dgm:prSet/>
      <dgm:spPr/>
      <dgm:t>
        <a:bodyPr/>
        <a:lstStyle/>
        <a:p>
          <a:endParaRPr lang="de-DE"/>
        </a:p>
      </dgm:t>
    </dgm:pt>
    <dgm:pt modelId="{295051EB-4256-4264-8795-96A9C6D7E1EF}">
      <dgm:prSet phldrT="[Text]" custT="1"/>
      <dgm:spPr/>
      <dgm:t>
        <a:bodyPr/>
        <a:lstStyle/>
        <a:p>
          <a:r>
            <a:rPr lang="de-DE" sz="1100" dirty="0" err="1" smtClean="0"/>
            <a:t>Negotiations</a:t>
          </a:r>
          <a:r>
            <a:rPr lang="de-DE" sz="1100" dirty="0" smtClean="0"/>
            <a:t> in Council and </a:t>
          </a:r>
          <a:r>
            <a:rPr lang="de-DE" sz="1100" dirty="0" err="1" smtClean="0"/>
            <a:t>Parliament</a:t>
          </a:r>
          <a:endParaRPr lang="de-DE" sz="1100" dirty="0"/>
        </a:p>
      </dgm:t>
    </dgm:pt>
    <dgm:pt modelId="{3E465F74-F9B7-4B36-A983-75213582B1B1}" type="parTrans" cxnId="{8C055C33-A342-4ECD-8773-4AD317F15F5A}">
      <dgm:prSet/>
      <dgm:spPr/>
      <dgm:t>
        <a:bodyPr/>
        <a:lstStyle/>
        <a:p>
          <a:endParaRPr lang="de-DE"/>
        </a:p>
      </dgm:t>
    </dgm:pt>
    <dgm:pt modelId="{E6CD2F02-68F6-4BA5-901F-131E8E505170}" type="sibTrans" cxnId="{8C055C33-A342-4ECD-8773-4AD317F15F5A}">
      <dgm:prSet/>
      <dgm:spPr/>
      <dgm:t>
        <a:bodyPr/>
        <a:lstStyle/>
        <a:p>
          <a:endParaRPr lang="de-DE"/>
        </a:p>
      </dgm:t>
    </dgm:pt>
    <dgm:pt modelId="{B5735C0D-45C7-48A7-8530-4A053E878FC5}">
      <dgm:prSet phldrT="[Text]" custT="1"/>
      <dgm:spPr/>
      <dgm:t>
        <a:bodyPr/>
        <a:lstStyle/>
        <a:p>
          <a:r>
            <a:rPr lang="de-DE" sz="1100" dirty="0" err="1" smtClean="0"/>
            <a:t>Finalisation</a:t>
          </a:r>
          <a:r>
            <a:rPr lang="de-DE" sz="1100" dirty="0" smtClean="0"/>
            <a:t> </a:t>
          </a:r>
          <a:r>
            <a:rPr lang="de-DE" sz="1100" dirty="0" err="1" smtClean="0"/>
            <a:t>before</a:t>
          </a:r>
          <a:r>
            <a:rPr lang="de-DE" sz="1100" dirty="0" smtClean="0"/>
            <a:t> </a:t>
          </a:r>
          <a:r>
            <a:rPr lang="de-DE" sz="1100" dirty="0" err="1" smtClean="0"/>
            <a:t>the</a:t>
          </a:r>
          <a:r>
            <a:rPr lang="de-DE" sz="1100" dirty="0" smtClean="0"/>
            <a:t> </a:t>
          </a:r>
          <a:r>
            <a:rPr lang="de-DE" sz="1100" dirty="0" err="1" smtClean="0"/>
            <a:t>start</a:t>
          </a:r>
          <a:r>
            <a:rPr lang="de-DE" sz="1100" dirty="0" smtClean="0"/>
            <a:t> of </a:t>
          </a:r>
          <a:r>
            <a:rPr lang="de-DE" sz="1100" dirty="0" err="1" smtClean="0"/>
            <a:t>the</a:t>
          </a:r>
          <a:r>
            <a:rPr lang="de-DE" sz="1100" dirty="0" smtClean="0"/>
            <a:t> </a:t>
          </a:r>
          <a:r>
            <a:rPr lang="de-DE" sz="1100" dirty="0" err="1" smtClean="0"/>
            <a:t>next</a:t>
          </a:r>
          <a:r>
            <a:rPr lang="de-DE" sz="1100" dirty="0" smtClean="0"/>
            <a:t> </a:t>
          </a:r>
          <a:r>
            <a:rPr lang="de-DE" sz="1100" dirty="0" err="1" smtClean="0"/>
            <a:t>phase</a:t>
          </a:r>
          <a:r>
            <a:rPr lang="de-DE" sz="1100" dirty="0" smtClean="0"/>
            <a:t> </a:t>
          </a:r>
          <a:r>
            <a:rPr lang="de-DE" sz="1100" dirty="0" err="1" smtClean="0"/>
            <a:t>from</a:t>
          </a:r>
          <a:r>
            <a:rPr lang="de-DE" sz="1100" dirty="0" smtClean="0"/>
            <a:t>  01/2028</a:t>
          </a:r>
          <a:endParaRPr lang="de-DE" sz="1100" dirty="0"/>
        </a:p>
      </dgm:t>
    </dgm:pt>
    <dgm:pt modelId="{30BC8258-0A7D-4F41-A045-B4443EC3A73D}" type="parTrans" cxnId="{842C9D06-7A2C-44CE-8550-840DD4A5B153}">
      <dgm:prSet/>
      <dgm:spPr/>
      <dgm:t>
        <a:bodyPr/>
        <a:lstStyle/>
        <a:p>
          <a:endParaRPr lang="de-DE"/>
        </a:p>
      </dgm:t>
    </dgm:pt>
    <dgm:pt modelId="{39D08BAC-2C3B-46FD-B97B-17C101F74C30}" type="sibTrans" cxnId="{842C9D06-7A2C-44CE-8550-840DD4A5B153}">
      <dgm:prSet/>
      <dgm:spPr/>
      <dgm:t>
        <a:bodyPr/>
        <a:lstStyle/>
        <a:p>
          <a:endParaRPr lang="de-DE"/>
        </a:p>
      </dgm:t>
    </dgm:pt>
    <dgm:pt modelId="{281E94F1-D4CC-44B3-87E5-A4FCC9688644}">
      <dgm:prSet phldrT="[Text]" custT="1"/>
      <dgm:spPr/>
      <dgm:t>
        <a:bodyPr/>
        <a:lstStyle/>
        <a:p>
          <a:endParaRPr lang="de-DE" sz="1100" dirty="0"/>
        </a:p>
      </dgm:t>
    </dgm:pt>
    <dgm:pt modelId="{39689AB8-425C-402E-B339-74C2EEBF5BB9}" type="parTrans" cxnId="{4FE32648-4967-49E5-B56A-68B0F625EE7C}">
      <dgm:prSet/>
      <dgm:spPr/>
      <dgm:t>
        <a:bodyPr/>
        <a:lstStyle/>
        <a:p>
          <a:endParaRPr lang="de-DE"/>
        </a:p>
      </dgm:t>
    </dgm:pt>
    <dgm:pt modelId="{0603AC9B-8FAB-4B93-9A2A-748F367DD1D0}" type="sibTrans" cxnId="{4FE32648-4967-49E5-B56A-68B0F625EE7C}">
      <dgm:prSet/>
      <dgm:spPr/>
      <dgm:t>
        <a:bodyPr/>
        <a:lstStyle/>
        <a:p>
          <a:endParaRPr lang="de-DE"/>
        </a:p>
      </dgm:t>
    </dgm:pt>
    <dgm:pt modelId="{28ACF313-762E-46F1-85C6-8B6B4C327A2B}">
      <dgm:prSet phldrT="[Text]" custT="1"/>
      <dgm:spPr/>
      <dgm:t>
        <a:bodyPr/>
        <a:lstStyle/>
        <a:p>
          <a:r>
            <a:rPr lang="de-DE" sz="1100" dirty="0" smtClean="0"/>
            <a:t>2027: </a:t>
          </a:r>
          <a:r>
            <a:rPr lang="de-DE" sz="1100" dirty="0" err="1" smtClean="0"/>
            <a:t>Trilogue</a:t>
          </a:r>
          <a:r>
            <a:rPr lang="de-DE" sz="1100" dirty="0" smtClean="0"/>
            <a:t> Council, EP und EC</a:t>
          </a:r>
          <a:endParaRPr lang="de-DE" sz="1100" dirty="0"/>
        </a:p>
      </dgm:t>
    </dgm:pt>
    <dgm:pt modelId="{F1ACFEB5-F3F3-4CFD-AD7B-568BB2313B56}" type="parTrans" cxnId="{AF1E6156-9509-444B-8432-5B6672EB3413}">
      <dgm:prSet/>
      <dgm:spPr/>
      <dgm:t>
        <a:bodyPr/>
        <a:lstStyle/>
        <a:p>
          <a:endParaRPr lang="de-DE"/>
        </a:p>
      </dgm:t>
    </dgm:pt>
    <dgm:pt modelId="{F0846DF2-CB5D-49F7-908F-227EEC94B6A2}" type="sibTrans" cxnId="{AF1E6156-9509-444B-8432-5B6672EB3413}">
      <dgm:prSet/>
      <dgm:spPr/>
      <dgm:t>
        <a:bodyPr/>
        <a:lstStyle/>
        <a:p>
          <a:endParaRPr lang="de-DE"/>
        </a:p>
      </dgm:t>
    </dgm:pt>
    <dgm:pt modelId="{A1498C63-91D9-4353-B177-616E2439DB56}" type="pres">
      <dgm:prSet presAssocID="{FB38FDB9-DCB6-4CE4-B403-D4DAFC750C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2B912E3-87A6-41CE-8460-C97594E7382A}" type="pres">
      <dgm:prSet presAssocID="{5E522956-E22A-48D4-8AF1-C29A5F83B898}" presName="compNode" presStyleCnt="0"/>
      <dgm:spPr/>
    </dgm:pt>
    <dgm:pt modelId="{776CE7DC-FE04-42AB-9471-232EE9589085}" type="pres">
      <dgm:prSet presAssocID="{5E522956-E22A-48D4-8AF1-C29A5F83B898}" presName="noGeometry" presStyleCnt="0"/>
      <dgm:spPr/>
    </dgm:pt>
    <dgm:pt modelId="{B94238DA-AA1F-4AE3-825D-92A6B7A53376}" type="pres">
      <dgm:prSet presAssocID="{5E522956-E22A-48D4-8AF1-C29A5F83B898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51CA21-27B1-4D68-AA3A-26FDCAF921AE}" type="pres">
      <dgm:prSet presAssocID="{5E522956-E22A-48D4-8AF1-C29A5F83B898}" presName="childTextHidden" presStyleLbl="bgAccFollowNode1" presStyleIdx="0" presStyleCnt="3"/>
      <dgm:spPr/>
      <dgm:t>
        <a:bodyPr/>
        <a:lstStyle/>
        <a:p>
          <a:endParaRPr lang="de-DE"/>
        </a:p>
      </dgm:t>
    </dgm:pt>
    <dgm:pt modelId="{6D3BBFA0-BADB-4A18-8A49-364F8F93FE9F}" type="pres">
      <dgm:prSet presAssocID="{5E522956-E22A-48D4-8AF1-C29A5F83B89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0BDE65-DF30-4657-B44E-8E210D41B22E}" type="pres">
      <dgm:prSet presAssocID="{5E522956-E22A-48D4-8AF1-C29A5F83B898}" presName="aSpace" presStyleCnt="0"/>
      <dgm:spPr/>
    </dgm:pt>
    <dgm:pt modelId="{D03572FA-7C5D-402B-A2F2-D31B1887FE24}" type="pres">
      <dgm:prSet presAssocID="{3D4D513D-8E8F-4650-ACBB-27A412C6F209}" presName="compNode" presStyleCnt="0"/>
      <dgm:spPr/>
    </dgm:pt>
    <dgm:pt modelId="{C9370ABE-4506-46A3-8E5B-0DFDC09B73DB}" type="pres">
      <dgm:prSet presAssocID="{3D4D513D-8E8F-4650-ACBB-27A412C6F209}" presName="noGeometry" presStyleCnt="0"/>
      <dgm:spPr/>
    </dgm:pt>
    <dgm:pt modelId="{144692AE-CA6B-40BF-A470-D9136D99F045}" type="pres">
      <dgm:prSet presAssocID="{3D4D513D-8E8F-4650-ACBB-27A412C6F209}" presName="childTextVisible" presStyleLbl="bgAccFollowNode1" presStyleIdx="1" presStyleCnt="3" custScaleX="11076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ED6B52-EDC4-448A-ACFF-09304E87EC32}" type="pres">
      <dgm:prSet presAssocID="{3D4D513D-8E8F-4650-ACBB-27A412C6F209}" presName="childTextHidden" presStyleLbl="bgAccFollowNode1" presStyleIdx="1" presStyleCnt="3"/>
      <dgm:spPr/>
      <dgm:t>
        <a:bodyPr/>
        <a:lstStyle/>
        <a:p>
          <a:endParaRPr lang="de-DE"/>
        </a:p>
      </dgm:t>
    </dgm:pt>
    <dgm:pt modelId="{D2B190A5-E737-44E7-8C97-3125DF66AC82}" type="pres">
      <dgm:prSet presAssocID="{3D4D513D-8E8F-4650-ACBB-27A412C6F209}" presName="parentText" presStyleLbl="node1" presStyleIdx="1" presStyleCnt="3" custLinFactNeighborX="-407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A9490C-ED36-4BAC-A162-E54D1AEA0287}" type="pres">
      <dgm:prSet presAssocID="{3D4D513D-8E8F-4650-ACBB-27A412C6F209}" presName="aSpace" presStyleCnt="0"/>
      <dgm:spPr/>
    </dgm:pt>
    <dgm:pt modelId="{D83431D4-4A19-4A88-9864-1B850C95BBA9}" type="pres">
      <dgm:prSet presAssocID="{F831B914-4482-410F-B7BE-9F4385C595BF}" presName="compNode" presStyleCnt="0"/>
      <dgm:spPr/>
    </dgm:pt>
    <dgm:pt modelId="{0CA6FFE8-ABD8-4EA0-AD79-DB4BB7DE5320}" type="pres">
      <dgm:prSet presAssocID="{F831B914-4482-410F-B7BE-9F4385C595BF}" presName="noGeometry" presStyleCnt="0"/>
      <dgm:spPr/>
    </dgm:pt>
    <dgm:pt modelId="{582BD053-486B-4AF3-A085-1291272F72B1}" type="pres">
      <dgm:prSet presAssocID="{F831B914-4482-410F-B7BE-9F4385C595BF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D56A964-5097-44BF-BD8F-4F329EB53459}" type="pres">
      <dgm:prSet presAssocID="{F831B914-4482-410F-B7BE-9F4385C595BF}" presName="childTextHidden" presStyleLbl="bgAccFollowNode1" presStyleIdx="2" presStyleCnt="3"/>
      <dgm:spPr/>
      <dgm:t>
        <a:bodyPr/>
        <a:lstStyle/>
        <a:p>
          <a:endParaRPr lang="de-DE"/>
        </a:p>
      </dgm:t>
    </dgm:pt>
    <dgm:pt modelId="{E341EE30-92D9-4D18-85F7-86EDC0A70EF5}" type="pres">
      <dgm:prSet presAssocID="{F831B914-4482-410F-B7BE-9F4385C595B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C055C33-A342-4ECD-8773-4AD317F15F5A}" srcId="{F831B914-4482-410F-B7BE-9F4385C595BF}" destId="{295051EB-4256-4264-8795-96A9C6D7E1EF}" srcOrd="0" destOrd="0" parTransId="{3E465F74-F9B7-4B36-A983-75213582B1B1}" sibTransId="{E6CD2F02-68F6-4BA5-901F-131E8E505170}"/>
    <dgm:cxn modelId="{005F3895-D8F1-43F0-BAF8-5CA6464F2F56}" type="presOf" srcId="{3D4D513D-8E8F-4650-ACBB-27A412C6F209}" destId="{D2B190A5-E737-44E7-8C97-3125DF66AC82}" srcOrd="0" destOrd="0" presId="urn:microsoft.com/office/officeart/2005/8/layout/hProcess6"/>
    <dgm:cxn modelId="{EF14641D-03E8-4904-A16D-FB0901C74BB0}" type="presOf" srcId="{281E94F1-D4CC-44B3-87E5-A4FCC9688644}" destId="{4BED6B52-EDC4-448A-ACFF-09304E87EC32}" srcOrd="1" destOrd="0" presId="urn:microsoft.com/office/officeart/2005/8/layout/hProcess6"/>
    <dgm:cxn modelId="{637FC189-306E-445D-81A7-DFEC290A3EAF}" type="presOf" srcId="{212C1920-AFD3-4020-A24E-B2F301D77F5C}" destId="{B94238DA-AA1F-4AE3-825D-92A6B7A53376}" srcOrd="0" destOrd="1" presId="urn:microsoft.com/office/officeart/2005/8/layout/hProcess6"/>
    <dgm:cxn modelId="{A969854E-F6BA-43C8-ACF9-7ED83DADF0D2}" type="presOf" srcId="{28ACF313-762E-46F1-85C6-8B6B4C327A2B}" destId="{582BD053-486B-4AF3-A085-1291272F72B1}" srcOrd="0" destOrd="1" presId="urn:microsoft.com/office/officeart/2005/8/layout/hProcess6"/>
    <dgm:cxn modelId="{4FE32648-4967-49E5-B56A-68B0F625EE7C}" srcId="{3D4D513D-8E8F-4650-ACBB-27A412C6F209}" destId="{281E94F1-D4CC-44B3-87E5-A4FCC9688644}" srcOrd="0" destOrd="0" parTransId="{39689AB8-425C-402E-B339-74C2EEBF5BB9}" sibTransId="{0603AC9B-8FAB-4B93-9A2A-748F367DD1D0}"/>
    <dgm:cxn modelId="{AF1E6156-9509-444B-8432-5B6672EB3413}" srcId="{F831B914-4482-410F-B7BE-9F4385C595BF}" destId="{28ACF313-762E-46F1-85C6-8B6B4C327A2B}" srcOrd="1" destOrd="0" parTransId="{F1ACFEB5-F3F3-4CFD-AD7B-568BB2313B56}" sibTransId="{F0846DF2-CB5D-49F7-908F-227EEC94B6A2}"/>
    <dgm:cxn modelId="{5A350F68-9404-4B3D-87FC-5431A545A250}" srcId="{FB38FDB9-DCB6-4CE4-B403-D4DAFC750CA3}" destId="{F831B914-4482-410F-B7BE-9F4385C595BF}" srcOrd="2" destOrd="0" parTransId="{B2899838-79F0-4968-9126-1353B36AA21D}" sibTransId="{244BF410-0BF0-43D7-8807-2509915F82D0}"/>
    <dgm:cxn modelId="{A447C507-C6A5-4DE0-BD42-F9F5E60BE687}" type="presOf" srcId="{B5735C0D-45C7-48A7-8530-4A053E878FC5}" destId="{AD56A964-5097-44BF-BD8F-4F329EB53459}" srcOrd="1" destOrd="2" presId="urn:microsoft.com/office/officeart/2005/8/layout/hProcess6"/>
    <dgm:cxn modelId="{0BC9D350-22CB-4514-A78F-25515B82ABE7}" type="presOf" srcId="{295051EB-4256-4264-8795-96A9C6D7E1EF}" destId="{582BD053-486B-4AF3-A085-1291272F72B1}" srcOrd="0" destOrd="0" presId="urn:microsoft.com/office/officeart/2005/8/layout/hProcess6"/>
    <dgm:cxn modelId="{CC312B2D-4F21-4B9E-8A47-18DF7580DBBB}" type="presOf" srcId="{5E522956-E22A-48D4-8AF1-C29A5F83B898}" destId="{6D3BBFA0-BADB-4A18-8A49-364F8F93FE9F}" srcOrd="0" destOrd="0" presId="urn:microsoft.com/office/officeart/2005/8/layout/hProcess6"/>
    <dgm:cxn modelId="{13405037-A14A-4086-BEE4-AEDC1FA0BCA0}" type="presOf" srcId="{23AE8AE5-A73B-474C-B03F-2F03A3B28EEC}" destId="{4BED6B52-EDC4-448A-ACFF-09304E87EC32}" srcOrd="1" destOrd="1" presId="urn:microsoft.com/office/officeart/2005/8/layout/hProcess6"/>
    <dgm:cxn modelId="{B0231994-1B2E-4D8A-B9F6-B3B302700D81}" type="presOf" srcId="{234D75AF-364E-4FC3-93C8-F5C9C1586D27}" destId="{144692AE-CA6B-40BF-A470-D9136D99F045}" srcOrd="0" destOrd="2" presId="urn:microsoft.com/office/officeart/2005/8/layout/hProcess6"/>
    <dgm:cxn modelId="{1DF74C19-0868-48DE-A559-05954E2590C6}" type="presOf" srcId="{FB38FDB9-DCB6-4CE4-B403-D4DAFC750CA3}" destId="{A1498C63-91D9-4353-B177-616E2439DB56}" srcOrd="0" destOrd="0" presId="urn:microsoft.com/office/officeart/2005/8/layout/hProcess6"/>
    <dgm:cxn modelId="{C09B774E-8C57-492F-BC63-071F93256D51}" type="presOf" srcId="{295051EB-4256-4264-8795-96A9C6D7E1EF}" destId="{AD56A964-5097-44BF-BD8F-4F329EB53459}" srcOrd="1" destOrd="0" presId="urn:microsoft.com/office/officeart/2005/8/layout/hProcess6"/>
    <dgm:cxn modelId="{B70EC31C-697C-4261-8E57-C150DAE8AB5A}" srcId="{3D4D513D-8E8F-4650-ACBB-27A412C6F209}" destId="{234D75AF-364E-4FC3-93C8-F5C9C1586D27}" srcOrd="2" destOrd="0" parTransId="{8FB85341-3A26-4903-B080-34A73F7C1271}" sibTransId="{164CD5B6-6033-4342-AE01-DF78F94C4388}"/>
    <dgm:cxn modelId="{E26EE104-7B26-4C6A-AB28-019249F1891D}" type="presOf" srcId="{23AE8AE5-A73B-474C-B03F-2F03A3B28EEC}" destId="{144692AE-CA6B-40BF-A470-D9136D99F045}" srcOrd="0" destOrd="1" presId="urn:microsoft.com/office/officeart/2005/8/layout/hProcess6"/>
    <dgm:cxn modelId="{B152E2BD-F425-418B-B17D-FC5937EA625A}" type="presOf" srcId="{24B4EA8F-54DB-48AB-8402-7AA35B8B8A3F}" destId="{B94238DA-AA1F-4AE3-825D-92A6B7A53376}" srcOrd="0" destOrd="0" presId="urn:microsoft.com/office/officeart/2005/8/layout/hProcess6"/>
    <dgm:cxn modelId="{4CB0818A-B328-4641-942A-70C0F47EC273}" type="presOf" srcId="{F831B914-4482-410F-B7BE-9F4385C595BF}" destId="{E341EE30-92D9-4D18-85F7-86EDC0A70EF5}" srcOrd="0" destOrd="0" presId="urn:microsoft.com/office/officeart/2005/8/layout/hProcess6"/>
    <dgm:cxn modelId="{EBF41AFE-25BE-48B7-BA50-501F15D30E53}" srcId="{3D4D513D-8E8F-4650-ACBB-27A412C6F209}" destId="{23AE8AE5-A73B-474C-B03F-2F03A3B28EEC}" srcOrd="1" destOrd="0" parTransId="{0448DE51-F778-4459-9956-371F9774678F}" sibTransId="{FA82CE28-8A0E-4FEC-9D0A-8D20F343DD04}"/>
    <dgm:cxn modelId="{AD278170-719B-4316-B11B-CE079144F8BC}" srcId="{FB38FDB9-DCB6-4CE4-B403-D4DAFC750CA3}" destId="{3D4D513D-8E8F-4650-ACBB-27A412C6F209}" srcOrd="1" destOrd="0" parTransId="{5E380B3D-D207-40C3-9C1A-C173170170DB}" sibTransId="{7ED1B597-4C92-487C-9BB3-C9BB8070FECE}"/>
    <dgm:cxn modelId="{EC192C9D-C677-44D5-83F0-6F3A942D6A45}" srcId="{FB38FDB9-DCB6-4CE4-B403-D4DAFC750CA3}" destId="{5E522956-E22A-48D4-8AF1-C29A5F83B898}" srcOrd="0" destOrd="0" parTransId="{93C7C8BF-D9ED-4762-871E-826C47D0C30A}" sibTransId="{8559BB88-49E0-4EAB-A02E-7FC9CA3965D8}"/>
    <dgm:cxn modelId="{D5154120-8DFE-45D7-BED5-AAC2BB23F3F6}" type="presOf" srcId="{281E94F1-D4CC-44B3-87E5-A4FCC9688644}" destId="{144692AE-CA6B-40BF-A470-D9136D99F045}" srcOrd="0" destOrd="0" presId="urn:microsoft.com/office/officeart/2005/8/layout/hProcess6"/>
    <dgm:cxn modelId="{35543273-D45C-4105-AA7F-F3BB74106853}" type="presOf" srcId="{28ACF313-762E-46F1-85C6-8B6B4C327A2B}" destId="{AD56A964-5097-44BF-BD8F-4F329EB53459}" srcOrd="1" destOrd="1" presId="urn:microsoft.com/office/officeart/2005/8/layout/hProcess6"/>
    <dgm:cxn modelId="{842C9D06-7A2C-44CE-8550-840DD4A5B153}" srcId="{F831B914-4482-410F-B7BE-9F4385C595BF}" destId="{B5735C0D-45C7-48A7-8530-4A053E878FC5}" srcOrd="2" destOrd="0" parTransId="{30BC8258-0A7D-4F41-A045-B4443EC3A73D}" sibTransId="{39D08BAC-2C3B-46FD-B97B-17C101F74C30}"/>
    <dgm:cxn modelId="{94AF6B80-B4BE-4C01-B33C-5A4D694E42DB}" srcId="{5E522956-E22A-48D4-8AF1-C29A5F83B898}" destId="{24B4EA8F-54DB-48AB-8402-7AA35B8B8A3F}" srcOrd="0" destOrd="0" parTransId="{A652E260-FB09-4880-A4EE-150E49922038}" sibTransId="{E3393301-6B20-45C0-A452-FA192CED260A}"/>
    <dgm:cxn modelId="{1D3F8DE1-40D4-41AA-9283-14FF4555B8F7}" type="presOf" srcId="{B5735C0D-45C7-48A7-8530-4A053E878FC5}" destId="{582BD053-486B-4AF3-A085-1291272F72B1}" srcOrd="0" destOrd="2" presId="urn:microsoft.com/office/officeart/2005/8/layout/hProcess6"/>
    <dgm:cxn modelId="{02294653-0E22-47D9-ABFF-B5A7D65A8DF7}" type="presOf" srcId="{212C1920-AFD3-4020-A24E-B2F301D77F5C}" destId="{CB51CA21-27B1-4D68-AA3A-26FDCAF921AE}" srcOrd="1" destOrd="1" presId="urn:microsoft.com/office/officeart/2005/8/layout/hProcess6"/>
    <dgm:cxn modelId="{9F0AB5D7-F825-4ADD-A58C-210C68FD8C97}" srcId="{5E522956-E22A-48D4-8AF1-C29A5F83B898}" destId="{212C1920-AFD3-4020-A24E-B2F301D77F5C}" srcOrd="1" destOrd="0" parTransId="{A6E73272-E2A5-4314-AED5-6DC092AC21AA}" sibTransId="{8C87A5BE-E572-49E2-83EB-63D9B909101F}"/>
    <dgm:cxn modelId="{793F370C-69F1-40A6-BB55-28BFBCEBF233}" type="presOf" srcId="{24B4EA8F-54DB-48AB-8402-7AA35B8B8A3F}" destId="{CB51CA21-27B1-4D68-AA3A-26FDCAF921AE}" srcOrd="1" destOrd="0" presId="urn:microsoft.com/office/officeart/2005/8/layout/hProcess6"/>
    <dgm:cxn modelId="{41957D3F-B62F-4655-B8AF-8672DAB62B17}" type="presOf" srcId="{234D75AF-364E-4FC3-93C8-F5C9C1586D27}" destId="{4BED6B52-EDC4-448A-ACFF-09304E87EC32}" srcOrd="1" destOrd="2" presId="urn:microsoft.com/office/officeart/2005/8/layout/hProcess6"/>
    <dgm:cxn modelId="{01E93F6D-80FB-47CB-93AC-B78BE78521E3}" type="presParOf" srcId="{A1498C63-91D9-4353-B177-616E2439DB56}" destId="{42B912E3-87A6-41CE-8460-C97594E7382A}" srcOrd="0" destOrd="0" presId="urn:microsoft.com/office/officeart/2005/8/layout/hProcess6"/>
    <dgm:cxn modelId="{D1044F19-D167-4A40-8D62-255ED9DB2493}" type="presParOf" srcId="{42B912E3-87A6-41CE-8460-C97594E7382A}" destId="{776CE7DC-FE04-42AB-9471-232EE9589085}" srcOrd="0" destOrd="0" presId="urn:microsoft.com/office/officeart/2005/8/layout/hProcess6"/>
    <dgm:cxn modelId="{526B8D94-F337-4258-A8A7-D3ABEB4E1B84}" type="presParOf" srcId="{42B912E3-87A6-41CE-8460-C97594E7382A}" destId="{B94238DA-AA1F-4AE3-825D-92A6B7A53376}" srcOrd="1" destOrd="0" presId="urn:microsoft.com/office/officeart/2005/8/layout/hProcess6"/>
    <dgm:cxn modelId="{685EF9CF-52AE-4195-ADE3-E2A52E093942}" type="presParOf" srcId="{42B912E3-87A6-41CE-8460-C97594E7382A}" destId="{CB51CA21-27B1-4D68-AA3A-26FDCAF921AE}" srcOrd="2" destOrd="0" presId="urn:microsoft.com/office/officeart/2005/8/layout/hProcess6"/>
    <dgm:cxn modelId="{F381051E-EBF0-4267-B0BA-C9750E35C124}" type="presParOf" srcId="{42B912E3-87A6-41CE-8460-C97594E7382A}" destId="{6D3BBFA0-BADB-4A18-8A49-364F8F93FE9F}" srcOrd="3" destOrd="0" presId="urn:microsoft.com/office/officeart/2005/8/layout/hProcess6"/>
    <dgm:cxn modelId="{DE2B5788-F79D-4643-8D50-A8021E2C18DA}" type="presParOf" srcId="{A1498C63-91D9-4353-B177-616E2439DB56}" destId="{6D0BDE65-DF30-4657-B44E-8E210D41B22E}" srcOrd="1" destOrd="0" presId="urn:microsoft.com/office/officeart/2005/8/layout/hProcess6"/>
    <dgm:cxn modelId="{90AC54C0-09F2-4CFA-90B6-46707AF83064}" type="presParOf" srcId="{A1498C63-91D9-4353-B177-616E2439DB56}" destId="{D03572FA-7C5D-402B-A2F2-D31B1887FE24}" srcOrd="2" destOrd="0" presId="urn:microsoft.com/office/officeart/2005/8/layout/hProcess6"/>
    <dgm:cxn modelId="{136838FE-C144-4C79-9272-407ACB8E837C}" type="presParOf" srcId="{D03572FA-7C5D-402B-A2F2-D31B1887FE24}" destId="{C9370ABE-4506-46A3-8E5B-0DFDC09B73DB}" srcOrd="0" destOrd="0" presId="urn:microsoft.com/office/officeart/2005/8/layout/hProcess6"/>
    <dgm:cxn modelId="{1DC08A0F-426D-4652-927E-B23E8E519A96}" type="presParOf" srcId="{D03572FA-7C5D-402B-A2F2-D31B1887FE24}" destId="{144692AE-CA6B-40BF-A470-D9136D99F045}" srcOrd="1" destOrd="0" presId="urn:microsoft.com/office/officeart/2005/8/layout/hProcess6"/>
    <dgm:cxn modelId="{DA8F1997-9958-4FB6-9441-327F1DCFC795}" type="presParOf" srcId="{D03572FA-7C5D-402B-A2F2-D31B1887FE24}" destId="{4BED6B52-EDC4-448A-ACFF-09304E87EC32}" srcOrd="2" destOrd="0" presId="urn:microsoft.com/office/officeart/2005/8/layout/hProcess6"/>
    <dgm:cxn modelId="{96EAF892-5DD4-4917-A381-9BA66EBE307F}" type="presParOf" srcId="{D03572FA-7C5D-402B-A2F2-D31B1887FE24}" destId="{D2B190A5-E737-44E7-8C97-3125DF66AC82}" srcOrd="3" destOrd="0" presId="urn:microsoft.com/office/officeart/2005/8/layout/hProcess6"/>
    <dgm:cxn modelId="{5FD04A73-30DE-4370-BA71-D166BDFEC0C1}" type="presParOf" srcId="{A1498C63-91D9-4353-B177-616E2439DB56}" destId="{D8A9490C-ED36-4BAC-A162-E54D1AEA0287}" srcOrd="3" destOrd="0" presId="urn:microsoft.com/office/officeart/2005/8/layout/hProcess6"/>
    <dgm:cxn modelId="{661A8BDB-BADC-4F61-942B-3A07B4DDCD73}" type="presParOf" srcId="{A1498C63-91D9-4353-B177-616E2439DB56}" destId="{D83431D4-4A19-4A88-9864-1B850C95BBA9}" srcOrd="4" destOrd="0" presId="urn:microsoft.com/office/officeart/2005/8/layout/hProcess6"/>
    <dgm:cxn modelId="{1EC7DB13-E49A-47A7-B191-B9AB7CD9C08B}" type="presParOf" srcId="{D83431D4-4A19-4A88-9864-1B850C95BBA9}" destId="{0CA6FFE8-ABD8-4EA0-AD79-DB4BB7DE5320}" srcOrd="0" destOrd="0" presId="urn:microsoft.com/office/officeart/2005/8/layout/hProcess6"/>
    <dgm:cxn modelId="{C67C51AE-8D46-4D46-B475-ECAA7EE3F52D}" type="presParOf" srcId="{D83431D4-4A19-4A88-9864-1B850C95BBA9}" destId="{582BD053-486B-4AF3-A085-1291272F72B1}" srcOrd="1" destOrd="0" presId="urn:microsoft.com/office/officeart/2005/8/layout/hProcess6"/>
    <dgm:cxn modelId="{4198D1ED-C0B2-4C1D-A9DA-580BA16680C0}" type="presParOf" srcId="{D83431D4-4A19-4A88-9864-1B850C95BBA9}" destId="{AD56A964-5097-44BF-BD8F-4F329EB53459}" srcOrd="2" destOrd="0" presId="urn:microsoft.com/office/officeart/2005/8/layout/hProcess6"/>
    <dgm:cxn modelId="{9D479FEA-2213-40B6-9BF4-7598269B623E}" type="presParOf" srcId="{D83431D4-4A19-4A88-9864-1B850C95BBA9}" destId="{E341EE30-92D9-4D18-85F7-86EDC0A70EF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238DA-AA1F-4AE3-825D-92A6B7A53376}">
      <dsp:nvSpPr>
        <dsp:cNvPr id="0" name=""/>
        <dsp:cNvSpPr/>
      </dsp:nvSpPr>
      <dsp:spPr>
        <a:xfrm>
          <a:off x="636132" y="197149"/>
          <a:ext cx="2526331" cy="22083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err="1" smtClean="0"/>
            <a:t>Based</a:t>
          </a:r>
          <a:r>
            <a:rPr lang="de-DE" sz="1100" kern="1200" dirty="0" smtClean="0"/>
            <a:t> on </a:t>
          </a:r>
          <a:r>
            <a:rPr lang="de-DE" sz="1100" kern="1200" dirty="0" err="1" smtClean="0"/>
            <a:t>inputs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from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various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reports</a:t>
          </a:r>
          <a:r>
            <a:rPr lang="de-DE" sz="1100" kern="1200" dirty="0" smtClean="0"/>
            <a:t> </a:t>
          </a:r>
          <a:br>
            <a:rPr lang="de-DE" sz="1100" kern="1200" dirty="0" smtClean="0"/>
          </a:br>
          <a:r>
            <a:rPr lang="de-DE" sz="1100" kern="1200" dirty="0" smtClean="0"/>
            <a:t>(</a:t>
          </a:r>
          <a:r>
            <a:rPr lang="de-DE" sz="1100" kern="1200" dirty="0" err="1" smtClean="0"/>
            <a:t>Letta</a:t>
          </a:r>
          <a:r>
            <a:rPr lang="de-DE" sz="1100" kern="1200" dirty="0" smtClean="0"/>
            <a:t>, </a:t>
          </a:r>
          <a:r>
            <a:rPr lang="de-DE" sz="1100" kern="1200" dirty="0" err="1" smtClean="0"/>
            <a:t>Draghi</a:t>
          </a:r>
          <a:r>
            <a:rPr lang="de-DE" sz="1100" kern="1200" dirty="0" smtClean="0"/>
            <a:t>, HLG, ITRE, HEU </a:t>
          </a:r>
          <a:r>
            <a:rPr lang="de-DE" sz="1100" kern="1200" dirty="0" err="1" smtClean="0"/>
            <a:t>mid</a:t>
          </a:r>
          <a:r>
            <a:rPr lang="de-DE" sz="1100" kern="1200" dirty="0" smtClean="0"/>
            <a:t>-term </a:t>
          </a:r>
          <a:r>
            <a:rPr lang="de-DE" sz="1100" kern="1200" dirty="0" err="1" smtClean="0"/>
            <a:t>evaluation</a:t>
          </a:r>
          <a:r>
            <a:rPr lang="de-DE" sz="1100" kern="1200" dirty="0" smtClean="0"/>
            <a:t> etc.)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Inputs / </a:t>
          </a:r>
          <a:r>
            <a:rPr lang="de-DE" sz="1100" kern="1200" dirty="0" err="1" smtClean="0"/>
            <a:t>position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papers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from</a:t>
          </a:r>
          <a:r>
            <a:rPr lang="de-DE" sz="1100" kern="1200" dirty="0" smtClean="0"/>
            <a:t> MS, AC, Stakeholder)</a:t>
          </a:r>
          <a:endParaRPr lang="de-DE" sz="1100" kern="1200" dirty="0"/>
        </a:p>
      </dsp:txBody>
      <dsp:txXfrm>
        <a:off x="1267715" y="528399"/>
        <a:ext cx="1231586" cy="1545831"/>
      </dsp:txXfrm>
    </dsp:sp>
    <dsp:sp modelId="{6D3BBFA0-BADB-4A18-8A49-364F8F93FE9F}">
      <dsp:nvSpPr>
        <dsp:cNvPr id="0" name=""/>
        <dsp:cNvSpPr/>
      </dsp:nvSpPr>
      <dsp:spPr>
        <a:xfrm>
          <a:off x="4549" y="669732"/>
          <a:ext cx="1263165" cy="12631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until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July</a:t>
          </a:r>
          <a:r>
            <a:rPr lang="de-DE" sz="1200" kern="1200" dirty="0" smtClean="0"/>
            <a:t> 2025: </a:t>
          </a:r>
          <a:r>
            <a:rPr lang="de-DE" sz="1200" kern="1200" dirty="0" err="1" smtClean="0"/>
            <a:t>Drafting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within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the</a:t>
          </a:r>
          <a:r>
            <a:rPr lang="de-DE" sz="1200" kern="1200" dirty="0" smtClean="0"/>
            <a:t> EC</a:t>
          </a:r>
          <a:endParaRPr lang="de-DE" sz="1200" kern="1200" dirty="0"/>
        </a:p>
      </dsp:txBody>
      <dsp:txXfrm>
        <a:off x="189535" y="854718"/>
        <a:ext cx="893193" cy="893193"/>
      </dsp:txXfrm>
    </dsp:sp>
    <dsp:sp modelId="{144692AE-CA6B-40BF-A470-D9136D99F045}">
      <dsp:nvSpPr>
        <dsp:cNvPr id="0" name=""/>
        <dsp:cNvSpPr/>
      </dsp:nvSpPr>
      <dsp:spPr>
        <a:xfrm>
          <a:off x="3816000" y="197149"/>
          <a:ext cx="2798215" cy="22083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err="1" smtClean="0"/>
            <a:t>Commission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proposal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for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the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next</a:t>
          </a:r>
          <a:r>
            <a:rPr lang="de-DE" sz="1100" kern="1200" dirty="0" smtClean="0"/>
            <a:t> MFF and ist sub-programmes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err="1" smtClean="0"/>
            <a:t>Presentation</a:t>
          </a:r>
          <a:r>
            <a:rPr lang="de-DE" sz="1100" kern="1200" dirty="0" smtClean="0"/>
            <a:t> and </a:t>
          </a:r>
          <a:r>
            <a:rPr lang="de-DE" sz="1100" kern="1200" dirty="0" err="1" smtClean="0"/>
            <a:t>start</a:t>
          </a:r>
          <a:r>
            <a:rPr lang="de-DE" sz="1100" kern="1200" dirty="0" smtClean="0"/>
            <a:t> of </a:t>
          </a:r>
          <a:r>
            <a:rPr lang="de-DE" sz="1100" kern="1200" dirty="0" err="1" smtClean="0"/>
            <a:t>the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negotiations</a:t>
          </a:r>
          <a:r>
            <a:rPr lang="de-DE" sz="1100" kern="1200" dirty="0" smtClean="0"/>
            <a:t> in </a:t>
          </a:r>
          <a:r>
            <a:rPr lang="de-DE" sz="1100" kern="1200" dirty="0" err="1" smtClean="0"/>
            <a:t>the</a:t>
          </a:r>
          <a:r>
            <a:rPr lang="de-DE" sz="1100" kern="1200" dirty="0" smtClean="0"/>
            <a:t> Council (DK-</a:t>
          </a:r>
          <a:r>
            <a:rPr lang="de-DE" sz="1100" kern="1200" dirty="0" err="1" smtClean="0"/>
            <a:t>Presidency</a:t>
          </a:r>
          <a:r>
            <a:rPr lang="de-DE" sz="1100" kern="1200" dirty="0" smtClean="0"/>
            <a:t> / 2nd halft of 2025)</a:t>
          </a:r>
          <a:br>
            <a:rPr lang="de-DE" sz="1100" kern="1200" dirty="0" smtClean="0"/>
          </a:br>
          <a:endParaRPr lang="de-DE" sz="1100" kern="1200" dirty="0"/>
        </a:p>
      </dsp:txBody>
      <dsp:txXfrm>
        <a:off x="4515554" y="528399"/>
        <a:ext cx="1364130" cy="1545831"/>
      </dsp:txXfrm>
    </dsp:sp>
    <dsp:sp modelId="{D2B190A5-E737-44E7-8C97-3125DF66AC82}">
      <dsp:nvSpPr>
        <dsp:cNvPr id="0" name=""/>
        <dsp:cNvSpPr/>
      </dsp:nvSpPr>
      <dsp:spPr>
        <a:xfrm>
          <a:off x="3268923" y="669732"/>
          <a:ext cx="1263165" cy="12631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rgbClr val="C00000"/>
              </a:solidFill>
            </a:rPr>
            <a:t>16.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July</a:t>
          </a:r>
          <a:r>
            <a:rPr lang="de-DE" sz="1200" kern="1200" dirty="0" smtClean="0"/>
            <a:t> 2025</a:t>
          </a:r>
          <a:endParaRPr lang="de-DE" sz="1200" kern="1200" dirty="0"/>
        </a:p>
      </dsp:txBody>
      <dsp:txXfrm>
        <a:off x="3453909" y="854718"/>
        <a:ext cx="893193" cy="893193"/>
      </dsp:txXfrm>
    </dsp:sp>
    <dsp:sp modelId="{582BD053-486B-4AF3-A085-1291272F72B1}">
      <dsp:nvSpPr>
        <dsp:cNvPr id="0" name=""/>
        <dsp:cNvSpPr/>
      </dsp:nvSpPr>
      <dsp:spPr>
        <a:xfrm>
          <a:off x="7403694" y="197149"/>
          <a:ext cx="2526331" cy="22083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err="1" smtClean="0"/>
            <a:t>Negotiations</a:t>
          </a:r>
          <a:r>
            <a:rPr lang="de-DE" sz="1100" kern="1200" dirty="0" smtClean="0"/>
            <a:t> in Council and </a:t>
          </a:r>
          <a:r>
            <a:rPr lang="de-DE" sz="1100" kern="1200" dirty="0" err="1" smtClean="0"/>
            <a:t>Parliament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2027: </a:t>
          </a:r>
          <a:r>
            <a:rPr lang="de-DE" sz="1100" kern="1200" dirty="0" err="1" smtClean="0"/>
            <a:t>Trilogue</a:t>
          </a:r>
          <a:r>
            <a:rPr lang="de-DE" sz="1100" kern="1200" dirty="0" smtClean="0"/>
            <a:t> Council, EP und EC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err="1" smtClean="0"/>
            <a:t>Finalisation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before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the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start</a:t>
          </a:r>
          <a:r>
            <a:rPr lang="de-DE" sz="1100" kern="1200" dirty="0" smtClean="0"/>
            <a:t> of </a:t>
          </a:r>
          <a:r>
            <a:rPr lang="de-DE" sz="1100" kern="1200" dirty="0" err="1" smtClean="0"/>
            <a:t>the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next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phase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from</a:t>
          </a:r>
          <a:r>
            <a:rPr lang="de-DE" sz="1100" kern="1200" dirty="0" smtClean="0"/>
            <a:t>  01/2028</a:t>
          </a:r>
          <a:endParaRPr lang="de-DE" sz="1100" kern="1200" dirty="0"/>
        </a:p>
      </dsp:txBody>
      <dsp:txXfrm>
        <a:off x="8035277" y="528399"/>
        <a:ext cx="1231586" cy="1545831"/>
      </dsp:txXfrm>
    </dsp:sp>
    <dsp:sp modelId="{E341EE30-92D9-4D18-85F7-86EDC0A70EF5}">
      <dsp:nvSpPr>
        <dsp:cNvPr id="0" name=""/>
        <dsp:cNvSpPr/>
      </dsp:nvSpPr>
      <dsp:spPr>
        <a:xfrm>
          <a:off x="6772111" y="669732"/>
          <a:ext cx="1263165" cy="12631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From</a:t>
          </a:r>
          <a:r>
            <a:rPr lang="de-DE" sz="1200" kern="1200" dirty="0" smtClean="0"/>
            <a:t> September  2025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2026-2027</a:t>
          </a:r>
          <a:endParaRPr lang="de-DE" sz="1200" kern="1200" dirty="0"/>
        </a:p>
      </dsp:txBody>
      <dsp:txXfrm>
        <a:off x="6957097" y="854718"/>
        <a:ext cx="893193" cy="893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403AE-F394-4D41-BCC8-14C848F25A43}" type="datetimeFigureOut">
              <a:rPr lang="de-AT" smtClean="0"/>
              <a:t>03.06.2025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1B2E-575D-4D8B-992A-25814BD947C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767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61B2E-575D-4D8B-992A-25814BD947CB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657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61B2E-575D-4D8B-992A-25814BD947CB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028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61B2E-575D-4D8B-992A-25814BD947CB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241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61B2E-575D-4D8B-992A-25814BD947CB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450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61B2E-575D-4D8B-992A-25814BD947CB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894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61B2E-575D-4D8B-992A-25814BD947CB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5389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61B2E-575D-4D8B-992A-25814BD947CB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019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0465-35D1-4C4C-BF7A-C760A5CFBFB6}" type="datetimeFigureOut">
              <a:rPr lang="de-AT" smtClean="0"/>
              <a:t>03.06.2025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CC8C-EEE3-40AF-A256-E6A110325E0B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407988"/>
            <a:ext cx="18002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6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0465-35D1-4C4C-BF7A-C760A5CFBFB6}" type="datetimeFigureOut">
              <a:rPr lang="de-AT" smtClean="0"/>
              <a:t>03.06.2025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CC8C-EEE3-40AF-A256-E6A110325E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013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0465-35D1-4C4C-BF7A-C760A5CFBFB6}" type="datetimeFigureOut">
              <a:rPr lang="de-AT" smtClean="0"/>
              <a:t>03.06.2025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CC8C-EEE3-40AF-A256-E6A110325E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846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0465-35D1-4C4C-BF7A-C760A5CFBFB6}" type="datetimeFigureOut">
              <a:rPr lang="de-AT" smtClean="0"/>
              <a:t>03.06.2025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CC8C-EEE3-40AF-A256-E6A110325E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078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0465-35D1-4C4C-BF7A-C760A5CFBFB6}" type="datetimeFigureOut">
              <a:rPr lang="de-AT" smtClean="0"/>
              <a:t>03.06.2025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CC8C-EEE3-40AF-A256-E6A110325E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732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0465-35D1-4C4C-BF7A-C760A5CFBFB6}" type="datetimeFigureOut">
              <a:rPr lang="de-AT" smtClean="0"/>
              <a:t>03.06.2025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CC8C-EEE3-40AF-A256-E6A110325E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764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0465-35D1-4C4C-BF7A-C760A5CFBFB6}" type="datetimeFigureOut">
              <a:rPr lang="de-AT" smtClean="0"/>
              <a:t>03.06.2025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CC8C-EEE3-40AF-A256-E6A110325E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335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0465-35D1-4C4C-BF7A-C760A5CFBFB6}" type="datetimeFigureOut">
              <a:rPr lang="de-AT" smtClean="0"/>
              <a:t>03.06.2025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CC8C-EEE3-40AF-A256-E6A110325E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098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0465-35D1-4C4C-BF7A-C760A5CFBFB6}" type="datetimeFigureOut">
              <a:rPr lang="de-AT" smtClean="0"/>
              <a:t>03.06.2025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CC8C-EEE3-40AF-A256-E6A110325E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096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0465-35D1-4C4C-BF7A-C760A5CFBFB6}" type="datetimeFigureOut">
              <a:rPr lang="de-AT" smtClean="0"/>
              <a:t>03.06.2025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CC8C-EEE3-40AF-A256-E6A110325E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730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0465-35D1-4C4C-BF7A-C760A5CFBFB6}" type="datetimeFigureOut">
              <a:rPr lang="de-AT" smtClean="0"/>
              <a:t>03.06.2025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CC8C-EEE3-40AF-A256-E6A110325E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645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B0465-35D1-4C4C-BF7A-C760A5CFBFB6}" type="datetimeFigureOut">
              <a:rPr lang="de-AT" smtClean="0"/>
              <a:t>03.06.2025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ECC8C-EEE3-40AF-A256-E6A110325E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9390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portal/screen/opportunities/topic-details/HORIZON-MISS-2025-05-SOIL-01?order=DESC&amp;pageNumber=1&amp;pageSize=50&amp;sortBy=relevance&amp;keywords=water&amp;isExactMatch=true&amp;status=31094501,31094502&amp;programmePeriod=2021%20-%202027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ec.europa.eu/info/funding-tenders/opportunities/portal/screen/opportunities/topic-details/HORIZON-MISS-2025-03-OCEAN-04?order=DESC&amp;pageNumber=1&amp;pageSize=50&amp;sortBy=relevance&amp;keywords=water&amp;isExactMatch=true&amp;status=31094501,31094502&amp;programmePeriod=2021%20-%20202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info/funding-tenders/opportunities/portal/screen/opportunities/topic-details/HORIZON-MISS-2025-05-SOIL-03?order=DESC&amp;pageNumber=1&amp;pageSize=50&amp;sortBy=relevance&amp;keywords=water&amp;isExactMatch=true&amp;status=31094501,31094502&amp;programmePeriod=2021%20-%202027" TargetMode="External"/><Relationship Id="rId5" Type="http://schemas.openxmlformats.org/officeDocument/2006/relationships/hyperlink" Target="https://ec.europa.eu/info/funding-tenders/opportunities/portal/screen/opportunities/topic-details/HORIZON-CL6-2025-02-FARM2FORK-03?order=DESC&amp;pageNumber=1&amp;pageSize=50&amp;sortBy=relevance&amp;keywords=water&amp;isExactMatch=true&amp;status=31094501,31094502&amp;programmePeriod=2021%20-%202027" TargetMode="External"/><Relationship Id="rId10" Type="http://schemas.openxmlformats.org/officeDocument/2006/relationships/hyperlink" Target="https://ec.europa.eu/info/funding-tenders/opportunities/portal/screen/opportunities/topic-details/HORIZON-CL6-2025-01-BIODIV-01-two-stage?order=DESC&amp;pageNumber=1&amp;pageSize=50&amp;sortBy=relevance&amp;keywords=water&amp;isExactMatch=true&amp;status=31094501,31094502&amp;programmePeriod=2021%20-%202027" TargetMode="External"/><Relationship Id="rId4" Type="http://schemas.openxmlformats.org/officeDocument/2006/relationships/hyperlink" Target="https://ec.europa.eu/info/funding-tenders/opportunities/portal/screen/opportunities/competitive-calls-cs/10682?order=DESC&amp;pageNumber=1&amp;pageSize=50&amp;sortBy=relevance&amp;keywords=Danube&amp;isExactMatch=true&amp;status=31094501,31094502&amp;programmePeriod=2021%20-%202027" TargetMode="External"/><Relationship Id="rId9" Type="http://schemas.openxmlformats.org/officeDocument/2006/relationships/hyperlink" Target="https://ec.europa.eu/info/funding-tenders/opportunities/portal/screen/opportunities/topic-details/HORIZON-CL6-2025-02-CLIMATE-01-two-stage?order=DESC&amp;pageNumber=1&amp;pageSize=50&amp;sortBy=relevance&amp;keywords=water&amp;isExactMatch=true&amp;status=31094501,31094502&amp;programmePeriod=2021%20-%20202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7380" y="2348755"/>
            <a:ext cx="9144000" cy="29114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sz="3600" b="1" dirty="0" smtClean="0"/>
              <a:t/>
            </a:r>
            <a:br>
              <a:rPr lang="de-AT" sz="3600" b="1" dirty="0" smtClean="0"/>
            </a:br>
            <a:r>
              <a:rPr lang="de-AT" sz="3600" b="1" dirty="0" err="1" smtClean="0"/>
              <a:t>Funding</a:t>
            </a:r>
            <a:r>
              <a:rPr lang="de-AT" sz="3600" b="1" dirty="0" smtClean="0"/>
              <a:t> </a:t>
            </a:r>
            <a:r>
              <a:rPr lang="de-AT" sz="3600" b="1" dirty="0" err="1" smtClean="0"/>
              <a:t>Coordination</a:t>
            </a:r>
            <a:r>
              <a:rPr lang="de-AT" sz="3600" b="1" dirty="0" smtClean="0"/>
              <a:t/>
            </a:r>
            <a:br>
              <a:rPr lang="de-AT" sz="3600" b="1" dirty="0" smtClean="0"/>
            </a:br>
            <a:r>
              <a:rPr lang="de-AT" sz="3600" b="1" dirty="0" smtClean="0"/>
              <a:t>in </a:t>
            </a:r>
            <a:r>
              <a:rPr lang="de-AT" sz="3600" b="1" dirty="0" err="1"/>
              <a:t>the</a:t>
            </a:r>
            <a:r>
              <a:rPr lang="de-AT" sz="3600" b="1" dirty="0"/>
              <a:t> </a:t>
            </a:r>
            <a:r>
              <a:rPr lang="de-AT" sz="3600" b="1" dirty="0" smtClean="0"/>
              <a:t/>
            </a:r>
            <a:br>
              <a:rPr lang="de-AT" sz="3600" b="1" dirty="0" smtClean="0"/>
            </a:br>
            <a:r>
              <a:rPr lang="de-AT" sz="3600" b="1" dirty="0" err="1" smtClean="0"/>
              <a:t>Danube</a:t>
            </a:r>
            <a:r>
              <a:rPr lang="de-AT" sz="3600" b="1" dirty="0" smtClean="0"/>
              <a:t> Region</a:t>
            </a:r>
            <a:r>
              <a:rPr lang="de-AT" sz="3000" b="1" dirty="0" smtClean="0"/>
              <a:t/>
            </a:r>
            <a:br>
              <a:rPr lang="de-AT" sz="3000" b="1" dirty="0" smtClean="0"/>
            </a:br>
            <a:endParaRPr lang="de-AT" sz="2600" dirty="0"/>
          </a:p>
        </p:txBody>
      </p:sp>
    </p:spTree>
    <p:extLst>
      <p:ext uri="{BB962C8B-B14F-4D97-AF65-F5344CB8AC3E}">
        <p14:creationId xmlns:p14="http://schemas.microsoft.com/office/powerpoint/2010/main" val="83749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AT" sz="3200" dirty="0" err="1" smtClean="0"/>
              <a:t>Interreg</a:t>
            </a:r>
            <a:r>
              <a:rPr lang="de-AT" sz="3200" dirty="0" smtClean="0"/>
              <a:t> </a:t>
            </a:r>
            <a:r>
              <a:rPr lang="de-AT" sz="3200" dirty="0" err="1" smtClean="0"/>
              <a:t>Danube</a:t>
            </a:r>
            <a:r>
              <a:rPr lang="de-AT" sz="3200" dirty="0" smtClean="0"/>
              <a:t> Region</a:t>
            </a:r>
            <a:endParaRPr lang="de-AT" sz="3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06" y="517148"/>
            <a:ext cx="2307630" cy="91572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99" y="1291472"/>
            <a:ext cx="10277475" cy="24193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106" y="3726337"/>
            <a:ext cx="5103729" cy="285980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1725" y="3714626"/>
            <a:ext cx="5152075" cy="28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0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AT" sz="3200" dirty="0" err="1" smtClean="0"/>
              <a:t>Interreg</a:t>
            </a:r>
            <a:r>
              <a:rPr lang="de-AT" sz="3200" dirty="0" smtClean="0"/>
              <a:t> </a:t>
            </a:r>
            <a:r>
              <a:rPr lang="de-AT" sz="3200" dirty="0" err="1" smtClean="0"/>
              <a:t>Danube</a:t>
            </a:r>
            <a:r>
              <a:rPr lang="de-AT" sz="3200" dirty="0" smtClean="0"/>
              <a:t> Region</a:t>
            </a:r>
            <a:endParaRPr lang="de-AT" sz="3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06" y="517148"/>
            <a:ext cx="2307630" cy="91572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" y="2664186"/>
            <a:ext cx="10958513" cy="16119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53" y="1584897"/>
            <a:ext cx="7780115" cy="1248728"/>
          </a:xfrm>
          <a:prstGeom prst="rect">
            <a:avLst/>
          </a:prstGeom>
        </p:spPr>
      </p:pic>
      <p:sp>
        <p:nvSpPr>
          <p:cNvPr id="9" name="Pfeil nach rechts 8"/>
          <p:cNvSpPr/>
          <p:nvPr/>
        </p:nvSpPr>
        <p:spPr>
          <a:xfrm rot="10800000">
            <a:off x="11268075" y="3524249"/>
            <a:ext cx="544704" cy="31228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feld 11"/>
          <p:cNvSpPr txBox="1"/>
          <p:nvPr/>
        </p:nvSpPr>
        <p:spPr>
          <a:xfrm>
            <a:off x="628650" y="4533900"/>
            <a:ext cx="9944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Output </a:t>
            </a:r>
            <a:r>
              <a:rPr lang="de-AT" sz="2800" b="1" dirty="0" err="1" smtClean="0"/>
              <a:t>examples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from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the</a:t>
            </a:r>
            <a:r>
              <a:rPr lang="de-AT" sz="2800" b="1" dirty="0" smtClean="0"/>
              <a:t> „Smart“ </a:t>
            </a:r>
            <a:r>
              <a:rPr lang="de-AT" sz="2800" b="1" dirty="0" err="1" smtClean="0"/>
              <a:t>priority</a:t>
            </a:r>
            <a:r>
              <a:rPr lang="de-AT" sz="2800" b="1" dirty="0" smtClean="0"/>
              <a:t>:</a:t>
            </a:r>
          </a:p>
          <a:p>
            <a:endParaRPr lang="de-AT" dirty="0"/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T</a:t>
            </a:r>
            <a:r>
              <a:rPr lang="en-US" b="1" dirty="0" smtClean="0"/>
              <a:t>ransnational </a:t>
            </a:r>
            <a:r>
              <a:rPr lang="en-US" b="1" dirty="0"/>
              <a:t>mapping in the plastics </a:t>
            </a:r>
            <a:r>
              <a:rPr lang="en-US" b="1" dirty="0" smtClean="0"/>
              <a:t>industry </a:t>
            </a:r>
            <a:r>
              <a:rPr lang="en-US" dirty="0" smtClean="0"/>
              <a:t>(Plan C project)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Strategy for accessible transport in the Danube </a:t>
            </a:r>
            <a:r>
              <a:rPr lang="en-US" b="1" dirty="0" smtClean="0"/>
              <a:t>Region </a:t>
            </a:r>
            <a:r>
              <a:rPr lang="en-US" dirty="0" smtClean="0"/>
              <a:t>(DANOVA NEXT project)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986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38200" y="375065"/>
            <a:ext cx="10515600" cy="834762"/>
          </a:xfrm>
        </p:spPr>
        <p:txBody>
          <a:bodyPr>
            <a:normAutofit/>
          </a:bodyPr>
          <a:lstStyle/>
          <a:p>
            <a:pPr algn="r"/>
            <a:r>
              <a:rPr lang="de-AT" sz="3200" dirty="0" err="1" smtClean="0"/>
              <a:t>Structural</a:t>
            </a:r>
            <a:r>
              <a:rPr lang="de-AT" sz="3200" dirty="0" smtClean="0"/>
              <a:t> Funds </a:t>
            </a:r>
            <a:r>
              <a:rPr lang="de-AT" sz="3200" dirty="0" err="1" smtClean="0"/>
              <a:t>until</a:t>
            </a:r>
            <a:r>
              <a:rPr lang="de-AT" sz="3200" dirty="0" smtClean="0"/>
              <a:t> 2027</a:t>
            </a:r>
            <a:endParaRPr lang="de-AT" sz="3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4899"/>
            <a:ext cx="2082735" cy="95210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38200" y="1431235"/>
            <a:ext cx="1051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The mid-term </a:t>
            </a:r>
            <a:r>
              <a:rPr lang="en-US" dirty="0" smtClean="0"/>
              <a:t>review: The </a:t>
            </a:r>
            <a:r>
              <a:rPr lang="en-US" dirty="0"/>
              <a:t>framework for cohesion policy investments set out in the ERDF, Cohesion Fund and JTF regulations </a:t>
            </a:r>
            <a:r>
              <a:rPr lang="en-US" b="1" dirty="0"/>
              <a:t>is not sufficiently aligned with </a:t>
            </a:r>
            <a:r>
              <a:rPr lang="en-US" b="1" dirty="0" smtClean="0"/>
              <a:t>the </a:t>
            </a:r>
            <a:r>
              <a:rPr lang="en-US" b="1" dirty="0"/>
              <a:t>new </a:t>
            </a:r>
            <a:r>
              <a:rPr lang="en-US" b="1" dirty="0" smtClean="0"/>
              <a:t>EC priorities</a:t>
            </a:r>
            <a:r>
              <a:rPr lang="en-US" dirty="0"/>
              <a:t>. 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Additional </a:t>
            </a:r>
            <a:r>
              <a:rPr lang="en-US" b="1" dirty="0"/>
              <a:t>flexibility is required </a:t>
            </a:r>
            <a:r>
              <a:rPr lang="en-US" dirty="0"/>
              <a:t>to accelerate investment in these areas, notably to reinforce the resilience of the EU economy and all its </a:t>
            </a:r>
            <a:r>
              <a:rPr lang="en-US" dirty="0" smtClean="0"/>
              <a:t>regions</a:t>
            </a:r>
            <a:r>
              <a:rPr lang="de-AT" b="1" dirty="0" smtClean="0"/>
              <a:t>.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Commission </a:t>
            </a:r>
            <a:r>
              <a:rPr lang="en-US" dirty="0"/>
              <a:t>proposes </a:t>
            </a:r>
            <a:r>
              <a:rPr lang="en-US" b="1" dirty="0" smtClean="0"/>
              <a:t>a </a:t>
            </a:r>
            <a:r>
              <a:rPr lang="en-US" b="1" dirty="0"/>
              <a:t>one-off 4.5% </a:t>
            </a:r>
            <a:r>
              <a:rPr lang="en-US" b="1" dirty="0" err="1" smtClean="0"/>
              <a:t>prefinancing</a:t>
            </a:r>
            <a:r>
              <a:rPr lang="en-US" b="1" dirty="0" smtClean="0"/>
              <a:t> </a:t>
            </a:r>
            <a:r>
              <a:rPr lang="en-US" dirty="0"/>
              <a:t>provided from the ERDF and the Cohesion Fund in 2026 to all </a:t>
            </a:r>
            <a:r>
              <a:rPr lang="en-US" dirty="0" err="1"/>
              <a:t>programmes</a:t>
            </a:r>
            <a:r>
              <a:rPr lang="en-US" dirty="0"/>
              <a:t> that reallocate at least 15% of their resources for the new </a:t>
            </a:r>
            <a:r>
              <a:rPr lang="en-US" dirty="0" smtClean="0"/>
              <a:t>priorities (9.5</a:t>
            </a:r>
            <a:r>
              <a:rPr lang="en-US" dirty="0"/>
              <a:t>% in </a:t>
            </a:r>
            <a:r>
              <a:rPr lang="en-US" dirty="0" smtClean="0"/>
              <a:t>under </a:t>
            </a:r>
            <a:r>
              <a:rPr lang="en-US" dirty="0"/>
              <a:t>the Investment for jobs and growth goal covering one or more NUTS2 regions bordering Russia, Belarus or </a:t>
            </a:r>
            <a:r>
              <a:rPr lang="en-US" dirty="0" smtClean="0"/>
              <a:t>Ukraine) </a:t>
            </a:r>
            <a:endParaRPr lang="en-US" dirty="0"/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All projects aligned with these strategic priorities will be entitled to up to 30% </a:t>
            </a:r>
            <a:r>
              <a:rPr lang="en-US" b="1" dirty="0" err="1" smtClean="0"/>
              <a:t>prefinancing</a:t>
            </a:r>
            <a:r>
              <a:rPr lang="en-US" dirty="0" smtClean="0"/>
              <a:t>. </a:t>
            </a:r>
            <a:r>
              <a:rPr lang="en-US" dirty="0" err="1"/>
              <a:t>Programmes</a:t>
            </a:r>
            <a:r>
              <a:rPr lang="en-US" dirty="0"/>
              <a:t> moving at least 15% of their funds </a:t>
            </a:r>
            <a:r>
              <a:rPr lang="en-US" dirty="0" smtClean="0"/>
              <a:t>to </a:t>
            </a:r>
            <a:r>
              <a:rPr lang="en-US" dirty="0"/>
              <a:t>these priorities will receive an even higher advanced payment. The EU will cover up to 100% of costs for such investments, simplifying the process for regions to implement these critical projects</a:t>
            </a:r>
            <a:r>
              <a:rPr lang="en-US" dirty="0" smtClean="0"/>
              <a:t>.</a:t>
            </a:r>
            <a:endParaRPr lang="de-AT" b="1" dirty="0" smtClean="0"/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AT" b="1" dirty="0" smtClean="0"/>
              <a:t>Areas </a:t>
            </a:r>
            <a:r>
              <a:rPr lang="de-AT" b="1" dirty="0" err="1" smtClean="0"/>
              <a:t>for</a:t>
            </a:r>
            <a:r>
              <a:rPr lang="de-AT" b="1" dirty="0" smtClean="0"/>
              <a:t> </a:t>
            </a:r>
            <a:r>
              <a:rPr lang="de-AT" b="1" dirty="0" err="1" smtClean="0"/>
              <a:t>investment</a:t>
            </a:r>
            <a:r>
              <a:rPr lang="de-AT" b="1" dirty="0" smtClean="0"/>
              <a:t/>
            </a:r>
            <a:br>
              <a:rPr lang="de-AT" b="1" dirty="0" smtClean="0"/>
            </a:br>
            <a:r>
              <a:rPr lang="de-AT" dirty="0" err="1"/>
              <a:t>Competitiveness</a:t>
            </a:r>
            <a:r>
              <a:rPr lang="de-AT" dirty="0"/>
              <a:t> and </a:t>
            </a:r>
            <a:r>
              <a:rPr lang="de-AT" dirty="0" err="1" smtClean="0"/>
              <a:t>decarbonisation</a:t>
            </a:r>
            <a:r>
              <a:rPr lang="de-AT" dirty="0" smtClean="0"/>
              <a:t> // </a:t>
            </a:r>
            <a:r>
              <a:rPr lang="de-AT" dirty="0" err="1" smtClean="0"/>
              <a:t>Defence</a:t>
            </a:r>
            <a:r>
              <a:rPr lang="de-AT" dirty="0" smtClean="0"/>
              <a:t> </a:t>
            </a:r>
            <a:r>
              <a:rPr lang="de-AT" dirty="0"/>
              <a:t>and </a:t>
            </a:r>
            <a:r>
              <a:rPr lang="de-AT" dirty="0" err="1" smtClean="0"/>
              <a:t>security</a:t>
            </a:r>
            <a:r>
              <a:rPr lang="de-AT" dirty="0"/>
              <a:t> </a:t>
            </a:r>
            <a:r>
              <a:rPr lang="de-AT" dirty="0" smtClean="0"/>
              <a:t>//</a:t>
            </a:r>
            <a:r>
              <a:rPr lang="en-US" dirty="0" smtClean="0"/>
              <a:t>Affordable </a:t>
            </a:r>
            <a:r>
              <a:rPr lang="en-US" dirty="0"/>
              <a:t>housing (</a:t>
            </a:r>
            <a:r>
              <a:rPr lang="en-US" dirty="0" smtClean="0"/>
              <a:t>incl. social </a:t>
            </a:r>
            <a:r>
              <a:rPr lang="en-US" dirty="0"/>
              <a:t>housing</a:t>
            </a:r>
            <a:r>
              <a:rPr lang="en-US" dirty="0" smtClean="0"/>
              <a:t>) //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Access to water, sustainable water management and water </a:t>
            </a:r>
            <a:r>
              <a:rPr lang="en-US" dirty="0" smtClean="0"/>
              <a:t>resilience // </a:t>
            </a:r>
            <a:r>
              <a:rPr lang="de-AT" dirty="0" err="1" smtClean="0"/>
              <a:t>Energy</a:t>
            </a:r>
            <a:r>
              <a:rPr lang="de-AT" dirty="0" smtClean="0"/>
              <a:t> </a:t>
            </a:r>
            <a:r>
              <a:rPr lang="de-AT" dirty="0" err="1" smtClean="0"/>
              <a:t>transition</a:t>
            </a:r>
            <a:endParaRPr lang="de-AT" dirty="0" smtClean="0"/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b="1" dirty="0" smtClean="0"/>
              <a:t>IMPACT for </a:t>
            </a:r>
            <a:r>
              <a:rPr lang="en-US" b="1" dirty="0" err="1" smtClean="0"/>
              <a:t>Interreg</a:t>
            </a:r>
            <a:r>
              <a:rPr lang="en-US" b="1" dirty="0" smtClean="0"/>
              <a:t> Danube?? Maybe the DSP can clarify or DRP representative</a:t>
            </a:r>
            <a:endParaRPr lang="de-AT" b="1" dirty="0" smtClean="0"/>
          </a:p>
        </p:txBody>
      </p:sp>
    </p:spTree>
    <p:extLst>
      <p:ext uri="{BB962C8B-B14F-4D97-AF65-F5344CB8AC3E}">
        <p14:creationId xmlns:p14="http://schemas.microsoft.com/office/powerpoint/2010/main" val="228779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38200" y="375065"/>
            <a:ext cx="10515600" cy="834762"/>
          </a:xfrm>
        </p:spPr>
        <p:txBody>
          <a:bodyPr>
            <a:normAutofit/>
          </a:bodyPr>
          <a:lstStyle/>
          <a:p>
            <a:pPr algn="r"/>
            <a:r>
              <a:rPr lang="de-AT" sz="3200" dirty="0" err="1" smtClean="0"/>
              <a:t>Structural</a:t>
            </a:r>
            <a:r>
              <a:rPr lang="de-AT" sz="3200" dirty="0" smtClean="0"/>
              <a:t> Funds </a:t>
            </a:r>
            <a:r>
              <a:rPr lang="de-AT" sz="3200" dirty="0" err="1" smtClean="0"/>
              <a:t>beyond</a:t>
            </a:r>
            <a:r>
              <a:rPr lang="de-AT" sz="3200" dirty="0" smtClean="0"/>
              <a:t> 2027</a:t>
            </a:r>
            <a:endParaRPr lang="de-AT" sz="3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4899"/>
            <a:ext cx="2082735" cy="95210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04824" y="1390650"/>
            <a:ext cx="1121092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A </a:t>
            </a:r>
            <a:r>
              <a:rPr lang="en-US" b="1" dirty="0" err="1"/>
              <a:t>modernised</a:t>
            </a:r>
            <a:r>
              <a:rPr lang="en-US" b="1" dirty="0"/>
              <a:t> Cohesion policy: </a:t>
            </a:r>
            <a:r>
              <a:rPr lang="en-US" b="1" dirty="0" smtClean="0"/>
              <a:t>The </a:t>
            </a:r>
            <a:r>
              <a:rPr lang="en-US" b="1" dirty="0"/>
              <a:t>mid-term </a:t>
            </a:r>
            <a:r>
              <a:rPr lang="en-US" b="1" dirty="0" smtClean="0"/>
              <a:t>review</a:t>
            </a:r>
            <a:endParaRPr lang="en-US" dirty="0"/>
          </a:p>
          <a:p>
            <a:pPr marL="266700">
              <a:spcBef>
                <a:spcPts val="600"/>
              </a:spcBef>
              <a:buClr>
                <a:srgbClr val="C00000"/>
              </a:buClr>
            </a:pPr>
            <a:r>
              <a:rPr lang="en-US" dirty="0" smtClean="0"/>
              <a:t>1) In </a:t>
            </a:r>
            <a:r>
              <a:rPr lang="en-US" dirty="0"/>
              <a:t>the next MFF, the </a:t>
            </a:r>
            <a:r>
              <a:rPr lang="en-US" b="1" u="sng" dirty="0"/>
              <a:t>status quo is not an option</a:t>
            </a:r>
            <a:r>
              <a:rPr lang="en-US" dirty="0"/>
              <a:t>. The next long-term budget will have to address the complexities, weaknesses and rigidities that are currently present and </a:t>
            </a:r>
            <a:r>
              <a:rPr lang="en-US" dirty="0" err="1"/>
              <a:t>maximise</a:t>
            </a:r>
            <a:r>
              <a:rPr lang="en-US" dirty="0"/>
              <a:t> the impact of every €</a:t>
            </a:r>
            <a:r>
              <a:rPr lang="en-US" dirty="0" smtClean="0"/>
              <a:t> </a:t>
            </a:r>
            <a:r>
              <a:rPr lang="en-US" dirty="0"/>
              <a:t>it spends,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2) </a:t>
            </a:r>
            <a:r>
              <a:rPr lang="en-US" b="1" u="sng" dirty="0" smtClean="0"/>
              <a:t>MFF </a:t>
            </a:r>
            <a:r>
              <a:rPr lang="en-US" b="1" u="sng" dirty="0"/>
              <a:t>will start delivering only in 2028</a:t>
            </a:r>
            <a:r>
              <a:rPr lang="en-US" dirty="0"/>
              <a:t>. The Union cannot wait. It needs to act now, and make the best and the most out of the current funding cycle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3) </a:t>
            </a:r>
            <a:r>
              <a:rPr lang="en-US" b="1" u="sng" dirty="0" smtClean="0"/>
              <a:t>Invites </a:t>
            </a:r>
            <a:r>
              <a:rPr lang="en-US" b="1" u="sng" dirty="0"/>
              <a:t>Member States to adjust their existing </a:t>
            </a:r>
            <a:r>
              <a:rPr lang="en-US" b="1" u="sng" dirty="0" err="1"/>
              <a:t>programmes</a:t>
            </a:r>
            <a:r>
              <a:rPr lang="en-US" b="1" u="sng" dirty="0"/>
              <a:t> </a:t>
            </a:r>
            <a:r>
              <a:rPr lang="en-US" dirty="0"/>
              <a:t>to </a:t>
            </a:r>
            <a:r>
              <a:rPr lang="en-US" dirty="0" err="1"/>
              <a:t>maximise</a:t>
            </a:r>
            <a:r>
              <a:rPr lang="en-US" dirty="0"/>
              <a:t> the contribution of cohesion policy investments to the Union’s political </a:t>
            </a:r>
            <a:r>
              <a:rPr lang="en-US" dirty="0" smtClean="0"/>
              <a:t>priorities, e.g. the </a:t>
            </a:r>
            <a:r>
              <a:rPr lang="en-US" dirty="0"/>
              <a:t>need to close the innovation gap &amp;</a:t>
            </a:r>
            <a:r>
              <a:rPr lang="en-US" dirty="0" smtClean="0"/>
              <a:t> </a:t>
            </a:r>
            <a:r>
              <a:rPr lang="en-US" dirty="0"/>
              <a:t>strengthen </a:t>
            </a:r>
            <a:r>
              <a:rPr lang="en-US" dirty="0" smtClean="0"/>
              <a:t>competitive-ness</a:t>
            </a:r>
            <a:r>
              <a:rPr lang="en-US" dirty="0"/>
              <a:t>, enhance </a:t>
            </a:r>
            <a:r>
              <a:rPr lang="en-US" dirty="0" err="1" smtClean="0"/>
              <a:t>decarbonisation</a:t>
            </a:r>
            <a:r>
              <a:rPr lang="en-US" dirty="0" smtClean="0"/>
              <a:t> support and </a:t>
            </a:r>
            <a:r>
              <a:rPr lang="en-US" dirty="0"/>
              <a:t>a circular economy, </a:t>
            </a:r>
            <a:r>
              <a:rPr lang="en-US" dirty="0" smtClean="0"/>
              <a:t>finance </a:t>
            </a:r>
            <a:r>
              <a:rPr lang="en-US" dirty="0"/>
              <a:t>key </a:t>
            </a:r>
            <a:r>
              <a:rPr lang="en-US" dirty="0" smtClean="0"/>
              <a:t>infrastructures + net </a:t>
            </a:r>
            <a:r>
              <a:rPr lang="en-US" dirty="0"/>
              <a:t>zero technologies.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4) It is also </a:t>
            </a:r>
            <a:r>
              <a:rPr lang="en-US" b="1" u="sng" dirty="0"/>
              <a:t>crucial to further enhance the principles of cohesion to achieve higher impact</a:t>
            </a:r>
            <a:r>
              <a:rPr lang="en-US" dirty="0"/>
              <a:t>, more effectiveness, through simple and flexible rules, following a place-based approach and tailored policies.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AT" b="1" dirty="0" err="1" smtClean="0"/>
              <a:t>Harvesting</a:t>
            </a:r>
            <a:r>
              <a:rPr lang="de-AT" b="1" dirty="0" smtClean="0"/>
              <a:t> Report - </a:t>
            </a:r>
            <a:r>
              <a:rPr lang="en-US" dirty="0" smtClean="0"/>
              <a:t>large-scale </a:t>
            </a:r>
            <a:r>
              <a:rPr lang="en-US" dirty="0"/>
              <a:t>consultation process on European Territorial Cooperation </a:t>
            </a:r>
            <a:r>
              <a:rPr lang="en-US" dirty="0" smtClean="0"/>
              <a:t>with 10.000 respondents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</a:t>
            </a:r>
            <a:r>
              <a:rPr lang="en-US" dirty="0" err="1" smtClean="0"/>
              <a:t>Interreg</a:t>
            </a:r>
            <a:r>
              <a:rPr lang="en-US" dirty="0" smtClean="0"/>
              <a:t> </a:t>
            </a:r>
            <a:r>
              <a:rPr lang="en-US" dirty="0"/>
              <a:t>is both a tool and a policy to bring European values and policies close to the people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Interreg</a:t>
            </a:r>
            <a:r>
              <a:rPr lang="en-US" dirty="0"/>
              <a:t> is appreciated for its role in opening up new opportunities for </a:t>
            </a:r>
            <a:r>
              <a:rPr lang="en-US" dirty="0" smtClean="0"/>
              <a:t>cooperation</a:t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err="1"/>
              <a:t>Interreg</a:t>
            </a:r>
            <a:r>
              <a:rPr lang="en-US" dirty="0"/>
              <a:t> is crucial for candidate countries, outermost regions and </a:t>
            </a:r>
            <a:r>
              <a:rPr lang="en-US" dirty="0" err="1"/>
              <a:t>neighbouring</a:t>
            </a:r>
            <a:r>
              <a:rPr lang="en-US" dirty="0"/>
              <a:t> countries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err="1"/>
              <a:t>Interreg</a:t>
            </a:r>
            <a:r>
              <a:rPr lang="en-US" dirty="0"/>
              <a:t> acts on the territories of several Member States and, in many cases, it also involves non-Member States; therefore, it needs to keep the key elements of its ecosystem built and successfully tested over 35 </a:t>
            </a:r>
            <a:r>
              <a:rPr lang="en-US" dirty="0" smtClean="0"/>
              <a:t>years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456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38200" y="365126"/>
            <a:ext cx="10515600" cy="834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3200" dirty="0" err="1" smtClean="0"/>
              <a:t>Horizon</a:t>
            </a:r>
            <a:r>
              <a:rPr lang="de-AT" sz="3200" dirty="0" smtClean="0"/>
              <a:t> Europe WP 2025, 2026/2027</a:t>
            </a:r>
            <a:endParaRPr lang="de-AT" sz="3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4899"/>
            <a:ext cx="2082735" cy="95210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38200" y="1431235"/>
            <a:ext cx="1013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b="1" dirty="0" smtClean="0"/>
          </a:p>
          <a:p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695864" y="1431235"/>
            <a:ext cx="108002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Danube River-Black Sea Lighthouse </a:t>
            </a:r>
            <a:r>
              <a:rPr lang="en-US" u="sng" dirty="0">
                <a:solidFill>
                  <a:srgbClr val="0070C0"/>
                </a:solidFill>
              </a:rPr>
              <a:t>Call </a:t>
            </a:r>
            <a:r>
              <a:rPr lang="en-US" dirty="0" smtClean="0"/>
              <a:t>			14. April 2025 – 14 September 2025</a:t>
            </a:r>
          </a:p>
          <a:p>
            <a:endParaRPr lang="en-US" dirty="0"/>
          </a:p>
          <a:p>
            <a:r>
              <a:rPr lang="en-US" u="sng" dirty="0">
                <a:hlinkClick r:id="rId4"/>
              </a:rPr>
              <a:t>Sailing towards ocean and water literacy with school </a:t>
            </a:r>
            <a:r>
              <a:rPr lang="en-US" u="sng" dirty="0" smtClean="0">
                <a:hlinkClick r:id="rId4"/>
              </a:rPr>
              <a:t>communities</a:t>
            </a:r>
            <a:r>
              <a:rPr lang="en-US" dirty="0" smtClean="0"/>
              <a:t>  	22. April 2025 – 30. June 2025</a:t>
            </a:r>
          </a:p>
          <a:p>
            <a:endParaRPr lang="en-US" dirty="0"/>
          </a:p>
          <a:p>
            <a:r>
              <a:rPr lang="en-US" u="sng" dirty="0">
                <a:hlinkClick r:id="rId5"/>
              </a:rPr>
              <a:t>Overcoming the barriers for scaling up circular water management in </a:t>
            </a:r>
            <a:r>
              <a:rPr lang="en-US" u="sng" dirty="0" smtClean="0">
                <a:hlinkClick r:id="rId5"/>
              </a:rPr>
              <a:t>agriculture</a:t>
            </a:r>
            <a:r>
              <a:rPr lang="en-US" dirty="0" smtClean="0"/>
              <a:t>    06. May </a:t>
            </a:r>
            <a:r>
              <a:rPr lang="en-US" dirty="0"/>
              <a:t>2025 – </a:t>
            </a:r>
            <a:r>
              <a:rPr lang="en-US" dirty="0" smtClean="0"/>
              <a:t>16. Sept. 2025</a:t>
            </a:r>
            <a:endParaRPr lang="en-US" u="sng" dirty="0" smtClean="0"/>
          </a:p>
          <a:p>
            <a:endParaRPr lang="en-US" u="sng" dirty="0"/>
          </a:p>
          <a:p>
            <a:r>
              <a:rPr lang="en-US" u="sng" dirty="0">
                <a:hlinkClick r:id="rId6"/>
              </a:rPr>
              <a:t>Increasing environmental resilience through a better knowledge</a:t>
            </a:r>
            <a:r>
              <a:rPr lang="en-US" dirty="0">
                <a:hlinkClick r:id="rId6"/>
              </a:rPr>
              <a:t> </a:t>
            </a:r>
            <a:r>
              <a:rPr lang="en-US" dirty="0" smtClean="0"/>
              <a:t>		       06</a:t>
            </a:r>
            <a:r>
              <a:rPr lang="en-US" dirty="0"/>
              <a:t>. May 2025 – 16. Sept. 2025</a:t>
            </a:r>
            <a:r>
              <a:rPr lang="en-US" u="sng" dirty="0" smtClean="0">
                <a:hlinkClick r:id="rId6"/>
              </a:rPr>
              <a:t/>
            </a:r>
            <a:br>
              <a:rPr lang="en-US" u="sng" dirty="0" smtClean="0">
                <a:hlinkClick r:id="rId6"/>
              </a:rPr>
            </a:br>
            <a:r>
              <a:rPr lang="en-US" u="sng" dirty="0" smtClean="0">
                <a:hlinkClick r:id="rId6"/>
              </a:rPr>
              <a:t>and </a:t>
            </a:r>
            <a:r>
              <a:rPr lang="en-US" u="sng" dirty="0">
                <a:hlinkClick r:id="rId6"/>
              </a:rPr>
              <a:t>management of the soil-water </a:t>
            </a:r>
            <a:r>
              <a:rPr lang="en-US" u="sng" dirty="0" smtClean="0">
                <a:hlinkClick r:id="rId6"/>
              </a:rPr>
              <a:t>nexus</a:t>
            </a:r>
            <a:endParaRPr lang="en-US" u="sng" dirty="0" smtClean="0"/>
          </a:p>
          <a:p>
            <a:endParaRPr lang="en-US" u="sng" dirty="0"/>
          </a:p>
          <a:p>
            <a:r>
              <a:rPr lang="en-US" u="sng" dirty="0">
                <a:hlinkClick r:id="rId7"/>
              </a:rPr>
              <a:t>Restoring Ocean and Waters in Regions </a:t>
            </a:r>
            <a:r>
              <a:rPr lang="en-US" dirty="0" smtClean="0"/>
              <a:t>				        07. </a:t>
            </a:r>
            <a:r>
              <a:rPr lang="en-US" dirty="0"/>
              <a:t>May 2025 – </a:t>
            </a:r>
            <a:r>
              <a:rPr lang="en-US" dirty="0" smtClean="0"/>
              <a:t>24. </a:t>
            </a:r>
            <a:r>
              <a:rPr lang="en-US" dirty="0"/>
              <a:t>Sept. </a:t>
            </a:r>
            <a:r>
              <a:rPr lang="en-US" dirty="0" smtClean="0"/>
              <a:t>2025</a:t>
            </a:r>
          </a:p>
          <a:p>
            <a:endParaRPr lang="en-US" dirty="0"/>
          </a:p>
          <a:p>
            <a:r>
              <a:rPr lang="en-US" u="sng" dirty="0">
                <a:hlinkClick r:id="rId8"/>
              </a:rPr>
              <a:t>Living Labs for soil remediation and green redevelopment of </a:t>
            </a:r>
            <a:r>
              <a:rPr lang="en-US" u="sng" dirty="0" smtClean="0">
                <a:hlinkClick r:id="rId8"/>
              </a:rPr>
              <a:t>brownfields</a:t>
            </a:r>
            <a:r>
              <a:rPr lang="en-US" dirty="0"/>
              <a:t> </a:t>
            </a:r>
            <a:r>
              <a:rPr lang="en-US" dirty="0" smtClean="0"/>
              <a:t>                   06. </a:t>
            </a:r>
            <a:r>
              <a:rPr lang="en-US" dirty="0"/>
              <a:t>May 2025 – </a:t>
            </a:r>
            <a:r>
              <a:rPr lang="en-US" dirty="0" smtClean="0"/>
              <a:t>30. </a:t>
            </a:r>
            <a:r>
              <a:rPr lang="en-US" dirty="0"/>
              <a:t>Sept. </a:t>
            </a:r>
            <a:r>
              <a:rPr lang="en-US" dirty="0" smtClean="0"/>
              <a:t>2025</a:t>
            </a:r>
          </a:p>
          <a:p>
            <a:endParaRPr lang="en-US" dirty="0"/>
          </a:p>
          <a:p>
            <a:r>
              <a:rPr lang="en-US" u="sng" dirty="0">
                <a:hlinkClick r:id="rId9"/>
              </a:rPr>
              <a:t>Strengthening the resilience of water systems and water sector </a:t>
            </a:r>
            <a:r>
              <a:rPr lang="en-US" u="sng" dirty="0" smtClean="0">
                <a:hlinkClick r:id="rId9"/>
              </a:rPr>
              <a:t/>
            </a:r>
            <a:br>
              <a:rPr lang="en-US" u="sng" dirty="0" smtClean="0">
                <a:hlinkClick r:id="rId9"/>
              </a:rPr>
            </a:br>
            <a:r>
              <a:rPr lang="en-US" u="sng" dirty="0" smtClean="0">
                <a:hlinkClick r:id="rId9"/>
              </a:rPr>
              <a:t>to </a:t>
            </a:r>
            <a:r>
              <a:rPr lang="en-US" u="sng" dirty="0">
                <a:hlinkClick r:id="rId9"/>
              </a:rPr>
              <a:t>climate and global socio-economic change </a:t>
            </a:r>
            <a:r>
              <a:rPr lang="en-US" u="sng" dirty="0" smtClean="0">
                <a:hlinkClick r:id="rId9"/>
              </a:rPr>
              <a:t>impacts</a:t>
            </a:r>
            <a:r>
              <a:rPr lang="en-US" dirty="0" smtClean="0"/>
              <a:t>                                                      06</a:t>
            </a:r>
            <a:r>
              <a:rPr lang="en-US" dirty="0"/>
              <a:t>. May 2025 – </a:t>
            </a:r>
            <a:r>
              <a:rPr lang="en-US" dirty="0" smtClean="0"/>
              <a:t>04. </a:t>
            </a:r>
            <a:r>
              <a:rPr lang="en-US" dirty="0"/>
              <a:t>Sept. </a:t>
            </a:r>
            <a:r>
              <a:rPr lang="en-US" dirty="0" smtClean="0"/>
              <a:t>2025</a:t>
            </a:r>
          </a:p>
          <a:p>
            <a:endParaRPr lang="en-US" dirty="0"/>
          </a:p>
          <a:p>
            <a:r>
              <a:rPr lang="en-US" u="sng" dirty="0">
                <a:hlinkClick r:id="rId10"/>
              </a:rPr>
              <a:t>Living labs co-creating innovative solutions for forests and freshwater </a:t>
            </a:r>
            <a:r>
              <a:rPr lang="en-US" u="sng" dirty="0" smtClean="0">
                <a:hlinkClick r:id="rId10"/>
              </a:rPr>
              <a:t/>
            </a:r>
            <a:br>
              <a:rPr lang="en-US" u="sng" dirty="0" smtClean="0">
                <a:hlinkClick r:id="rId10"/>
              </a:rPr>
            </a:br>
            <a:r>
              <a:rPr lang="en-US" u="sng" dirty="0" smtClean="0">
                <a:hlinkClick r:id="rId10"/>
              </a:rPr>
              <a:t>ecosystems restoration</a:t>
            </a:r>
            <a:r>
              <a:rPr lang="en-US" dirty="0" smtClean="0"/>
              <a:t>  						         06</a:t>
            </a:r>
            <a:r>
              <a:rPr lang="en-US" dirty="0"/>
              <a:t>. May 2025 – 04. Sept. 2025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014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38200" y="365126"/>
            <a:ext cx="10515600" cy="834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3200" dirty="0" err="1" smtClean="0"/>
              <a:t>Towards</a:t>
            </a:r>
            <a:r>
              <a:rPr lang="de-AT" sz="3200" dirty="0" smtClean="0"/>
              <a:t> FP10</a:t>
            </a:r>
            <a:endParaRPr lang="de-AT" sz="3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4899"/>
            <a:ext cx="2082735" cy="95210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38200" y="1431235"/>
            <a:ext cx="1013791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 smtClean="0"/>
              <a:t>Positions</a:t>
            </a:r>
            <a:r>
              <a:rPr lang="de-AT" b="1" dirty="0" smtClean="0"/>
              <a:t> of EUSDR Countries </a:t>
            </a:r>
            <a:r>
              <a:rPr lang="de-AT" b="1" dirty="0" err="1" smtClean="0"/>
              <a:t>for</a:t>
            </a:r>
            <a:r>
              <a:rPr lang="de-AT" b="1" dirty="0" smtClean="0"/>
              <a:t> FP10:</a:t>
            </a:r>
            <a:endParaRPr lang="de-AT" dirty="0"/>
          </a:p>
          <a:p>
            <a:pPr>
              <a:spcBef>
                <a:spcPts val="600"/>
              </a:spcBef>
            </a:pPr>
            <a:r>
              <a:rPr lang="de-AT" dirty="0"/>
              <a:t>AT, </a:t>
            </a:r>
            <a:r>
              <a:rPr lang="de-AT" dirty="0" smtClean="0"/>
              <a:t>BG, CR, CZ, DE, HU, SI, SK, </a:t>
            </a:r>
          </a:p>
          <a:p>
            <a:pPr>
              <a:spcBef>
                <a:spcPts val="600"/>
              </a:spcBef>
            </a:pPr>
            <a:r>
              <a:rPr lang="de-AT" dirty="0" smtClean="0"/>
              <a:t>Joint </a:t>
            </a:r>
            <a:r>
              <a:rPr lang="de-AT" dirty="0" err="1"/>
              <a:t>statement</a:t>
            </a:r>
            <a:r>
              <a:rPr lang="de-AT" dirty="0"/>
              <a:t> </a:t>
            </a:r>
            <a:r>
              <a:rPr lang="de-AT" dirty="0" smtClean="0"/>
              <a:t>on </a:t>
            </a:r>
            <a:r>
              <a:rPr lang="en-US" dirty="0" smtClean="0"/>
              <a:t>Widening </a:t>
            </a:r>
            <a:r>
              <a:rPr lang="en-US" dirty="0"/>
              <a:t>participation and spreading excellence component in the next EU framework</a:t>
            </a:r>
          </a:p>
          <a:p>
            <a:pPr>
              <a:spcBef>
                <a:spcPts val="600"/>
              </a:spcBef>
            </a:pPr>
            <a:r>
              <a:rPr lang="de-AT" dirty="0" err="1"/>
              <a:t>programme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smtClean="0"/>
              <a:t>R&amp;I </a:t>
            </a:r>
            <a:r>
              <a:rPr lang="de-AT" dirty="0" err="1" smtClean="0"/>
              <a:t>from</a:t>
            </a:r>
            <a:r>
              <a:rPr lang="de-AT" dirty="0" smtClean="0"/>
              <a:t> 15 countries</a:t>
            </a:r>
          </a:p>
          <a:p>
            <a:pPr>
              <a:spcBef>
                <a:spcPts val="600"/>
              </a:spcBef>
            </a:pPr>
            <a:r>
              <a:rPr lang="de-AT" dirty="0" err="1" smtClean="0"/>
              <a:t>Policy</a:t>
            </a:r>
            <a:r>
              <a:rPr lang="de-AT" dirty="0" smtClean="0"/>
              <a:t> Brief: The </a:t>
            </a:r>
            <a:r>
              <a:rPr lang="de-AT" dirty="0"/>
              <a:t>Western Balkans </a:t>
            </a:r>
            <a:r>
              <a:rPr lang="en-US" dirty="0" smtClean="0"/>
              <a:t>on </a:t>
            </a:r>
            <a:r>
              <a:rPr lang="en-US" dirty="0"/>
              <a:t>the Road to FP10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Current discussions and timeline:</a:t>
            </a:r>
          </a:p>
          <a:p>
            <a:endParaRPr lang="en-US" b="1" dirty="0"/>
          </a:p>
          <a:p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328108152"/>
              </p:ext>
            </p:extLst>
          </p:nvPr>
        </p:nvGraphicFramePr>
        <p:xfrm>
          <a:off x="838200" y="3619500"/>
          <a:ext cx="9934576" cy="2602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9341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4899"/>
            <a:ext cx="2082735" cy="952107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838200" y="365126"/>
            <a:ext cx="10515600" cy="834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3200" dirty="0" smtClean="0"/>
              <a:t>MSTC_DR</a:t>
            </a:r>
            <a:endParaRPr lang="de-AT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1059255" y="1669773"/>
            <a:ext cx="10031240" cy="4006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err="1" smtClean="0"/>
              <a:t>Programme</a:t>
            </a:r>
            <a:r>
              <a:rPr lang="en-US" sz="2000" b="1" dirty="0" smtClean="0"/>
              <a:t> </a:t>
            </a:r>
            <a:r>
              <a:rPr lang="en-US" sz="2000" b="1" dirty="0"/>
              <a:t>for Funding Multilateral Scientific and Technological Cooperation Projects in the Danube Region </a:t>
            </a:r>
            <a:r>
              <a:rPr lang="en-US" sz="2000" b="1" dirty="0" smtClean="0"/>
              <a:t>- </a:t>
            </a:r>
            <a:r>
              <a:rPr lang="en-US" sz="2000" b="1" dirty="0"/>
              <a:t>MSTC-DR </a:t>
            </a:r>
            <a:endParaRPr lang="en-US" sz="20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b="1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63 multilateral projects funded so </a:t>
            </a:r>
            <a:r>
              <a:rPr lang="en-US" sz="2000" dirty="0" smtClean="0">
                <a:latin typeface="Poppins" panose="020B0604020202020204" charset="0"/>
                <a:cs typeface="Poppins" panose="020B0604020202020204" charset="0"/>
              </a:rPr>
              <a:t>far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Poppins" panose="020B0604020202020204" charset="0"/>
                <a:cs typeface="Poppins" panose="020B0604020202020204" charset="0"/>
              </a:rPr>
              <a:t>4</a:t>
            </a:r>
            <a:r>
              <a:rPr lang="en-US" sz="1900" baseline="30000" dirty="0" smtClean="0">
                <a:latin typeface="Poppins" panose="020B0604020202020204" charset="0"/>
                <a:cs typeface="Poppins" panose="020B0604020202020204" charset="0"/>
              </a:rPr>
              <a:t>th</a:t>
            </a:r>
            <a:r>
              <a:rPr lang="en-US" sz="1900" dirty="0" smtClean="0">
                <a:latin typeface="Poppins" panose="020B0604020202020204" charset="0"/>
                <a:cs typeface="Poppins" panose="020B0604020202020204" charset="0"/>
              </a:rPr>
              <a:t> Call autumn 2024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Poppins" panose="020B0604020202020204" charset="0"/>
                <a:cs typeface="Poppins" panose="020B0604020202020204" charset="0"/>
              </a:rPr>
              <a:t>AT</a:t>
            </a:r>
            <a:r>
              <a:rPr lang="en-US" sz="1900" dirty="0">
                <a:latin typeface="Poppins" panose="020B0604020202020204" charset="0"/>
                <a:cs typeface="Poppins" panose="020B0604020202020204" charset="0"/>
              </a:rPr>
              <a:t>, BG, CZ, FR, HR, MN, SK, </a:t>
            </a:r>
            <a:r>
              <a:rPr lang="en-US" sz="1900" dirty="0" smtClean="0">
                <a:latin typeface="Poppins" panose="020B0604020202020204" charset="0"/>
                <a:cs typeface="Poppins" panose="020B0604020202020204" charset="0"/>
              </a:rPr>
              <a:t>RS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Poppins" panose="020B0604020202020204" charset="0"/>
                <a:cs typeface="Poppins" panose="020B0604020202020204" charset="0"/>
              </a:rPr>
              <a:t>117 </a:t>
            </a:r>
            <a:r>
              <a:rPr lang="en-US" sz="1900" dirty="0">
                <a:latin typeface="Poppins" panose="020B0604020202020204" charset="0"/>
                <a:cs typeface="Poppins" panose="020B0604020202020204" charset="0"/>
              </a:rPr>
              <a:t>project </a:t>
            </a:r>
            <a:r>
              <a:rPr lang="en-US" sz="1900" dirty="0" smtClean="0">
                <a:latin typeface="Poppins" panose="020B0604020202020204" charset="0"/>
                <a:cs typeface="Poppins" panose="020B0604020202020204" charset="0"/>
              </a:rPr>
              <a:t>applications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Poppins" panose="020B0604020202020204" charset="0"/>
                <a:cs typeface="Poppins" panose="020B0604020202020204" charset="0"/>
              </a:rPr>
              <a:t>Selection meeting 12. June 2025,                   		                             Vienna/online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Poppins" panose="020B0604020202020204" charset="0"/>
                <a:cs typeface="Poppins" panose="020B0604020202020204" charset="0"/>
              </a:rPr>
              <a:t>5</a:t>
            </a:r>
            <a:r>
              <a:rPr lang="en-US" sz="1900" baseline="30000" dirty="0" smtClean="0">
                <a:latin typeface="Poppins" panose="020B0604020202020204" charset="0"/>
                <a:cs typeface="Poppins" panose="020B0604020202020204" charset="0"/>
              </a:rPr>
              <a:t>th</a:t>
            </a:r>
            <a:r>
              <a:rPr lang="en-US" sz="1900" dirty="0" smtClean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900" dirty="0">
                <a:latin typeface="Poppins" panose="020B0604020202020204" charset="0"/>
                <a:cs typeface="Poppins" panose="020B0604020202020204" charset="0"/>
              </a:rPr>
              <a:t>call planned for spring </a:t>
            </a:r>
            <a:r>
              <a:rPr lang="en-US" sz="1900" dirty="0" smtClean="0">
                <a:latin typeface="Poppins" panose="020B0604020202020204" charset="0"/>
                <a:cs typeface="Poppins" panose="020B0604020202020204" charset="0"/>
              </a:rPr>
              <a:t>2026</a:t>
            </a:r>
          </a:p>
          <a:p>
            <a:pPr>
              <a:spcAft>
                <a:spcPts val="600"/>
              </a:spcAft>
            </a:pPr>
            <a:endParaRPr lang="en-US" sz="1900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5" name="Grafik 4"/>
          <p:cNvPicPr/>
          <p:nvPr/>
        </p:nvPicPr>
        <p:blipFill rotWithShape="1">
          <a:blip r:embed="rId4"/>
          <a:srcRect l="65972" t="22923" r="14848" b="31230"/>
          <a:stretch/>
        </p:blipFill>
        <p:spPr bwMode="auto">
          <a:xfrm>
            <a:off x="5730855" y="2100403"/>
            <a:ext cx="5223838" cy="3657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894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4899"/>
            <a:ext cx="2082735" cy="952107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838200" y="365126"/>
            <a:ext cx="10515600" cy="834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3200" dirty="0" err="1" smtClean="0"/>
              <a:t>Danube</a:t>
            </a:r>
            <a:r>
              <a:rPr lang="de-AT" sz="3200" dirty="0" smtClean="0"/>
              <a:t> </a:t>
            </a:r>
            <a:r>
              <a:rPr lang="de-AT" sz="3200" dirty="0" err="1" smtClean="0"/>
              <a:t>Funding</a:t>
            </a:r>
            <a:r>
              <a:rPr lang="de-AT" sz="3200" dirty="0" smtClean="0"/>
              <a:t> </a:t>
            </a:r>
            <a:r>
              <a:rPr lang="de-AT" sz="3200" dirty="0" err="1"/>
              <a:t>C</a:t>
            </a:r>
            <a:r>
              <a:rPr lang="de-AT" sz="3200" dirty="0" err="1" smtClean="0"/>
              <a:t>oordination</a:t>
            </a:r>
            <a:endParaRPr lang="de-AT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1152939" y="1669774"/>
            <a:ext cx="9770165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AT" sz="2000" dirty="0" err="1"/>
              <a:t>There</a:t>
            </a:r>
            <a:r>
              <a:rPr lang="de-AT" sz="2000" dirty="0"/>
              <a:t> </a:t>
            </a:r>
            <a:r>
              <a:rPr lang="de-AT" sz="2000" dirty="0" err="1"/>
              <a:t>is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DTP </a:t>
            </a:r>
            <a:r>
              <a:rPr lang="de-AT" sz="2000" dirty="0" smtClean="0"/>
              <a:t>Programme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AT" sz="2000" dirty="0" err="1" smtClean="0"/>
              <a:t>There</a:t>
            </a:r>
            <a:r>
              <a:rPr lang="de-AT" sz="2000" dirty="0" smtClean="0"/>
              <a:t> </a:t>
            </a:r>
            <a:r>
              <a:rPr lang="de-AT" sz="2000" dirty="0" err="1"/>
              <a:t>are</a:t>
            </a:r>
            <a:r>
              <a:rPr lang="de-AT" sz="2000" dirty="0"/>
              <a:t> </a:t>
            </a:r>
            <a:r>
              <a:rPr lang="de-AT" sz="2000" dirty="0" err="1"/>
              <a:t>possibilities</a:t>
            </a:r>
            <a:r>
              <a:rPr lang="de-AT" sz="2000" dirty="0"/>
              <a:t> </a:t>
            </a:r>
            <a:r>
              <a:rPr lang="de-AT" sz="2000" dirty="0" err="1"/>
              <a:t>for</a:t>
            </a:r>
            <a:r>
              <a:rPr lang="de-AT" sz="2000" dirty="0"/>
              <a:t> </a:t>
            </a:r>
            <a:r>
              <a:rPr lang="de-AT" sz="2000" dirty="0" err="1"/>
              <a:t>cooperation</a:t>
            </a:r>
            <a:r>
              <a:rPr lang="de-AT" sz="2000" dirty="0"/>
              <a:t> in </a:t>
            </a:r>
            <a:r>
              <a:rPr lang="de-AT" sz="2000" dirty="0" err="1"/>
              <a:t>Horizon</a:t>
            </a:r>
            <a:r>
              <a:rPr lang="de-AT" sz="2000" dirty="0"/>
              <a:t> Europe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AT" sz="2000" dirty="0" err="1" smtClean="0"/>
              <a:t>There</a:t>
            </a:r>
            <a:r>
              <a:rPr lang="de-AT" sz="2000" dirty="0" smtClean="0"/>
              <a:t> </a:t>
            </a:r>
            <a:r>
              <a:rPr lang="de-AT" sz="2000" dirty="0" err="1" smtClean="0"/>
              <a:t>is</a:t>
            </a:r>
            <a:r>
              <a:rPr lang="de-AT" sz="2000" dirty="0" smtClean="0"/>
              <a:t> </a:t>
            </a:r>
            <a:r>
              <a:rPr lang="de-AT" sz="2000" dirty="0" err="1" smtClean="0"/>
              <a:t>one</a:t>
            </a:r>
            <a:r>
              <a:rPr lang="de-AT" sz="2000" dirty="0" smtClean="0"/>
              <a:t> </a:t>
            </a:r>
            <a:r>
              <a:rPr lang="de-AT" sz="2000" dirty="0" err="1" smtClean="0"/>
              <a:t>established</a:t>
            </a:r>
            <a:r>
              <a:rPr lang="de-AT" sz="2000" dirty="0" smtClean="0"/>
              <a:t> </a:t>
            </a:r>
            <a:r>
              <a:rPr lang="de-AT" sz="2000" dirty="0" err="1" smtClean="0"/>
              <a:t>mechanism</a:t>
            </a:r>
            <a:r>
              <a:rPr lang="de-AT" sz="2000" dirty="0" smtClean="0"/>
              <a:t> </a:t>
            </a:r>
            <a:r>
              <a:rPr lang="de-AT" sz="2000" dirty="0" err="1" smtClean="0"/>
              <a:t>for</a:t>
            </a:r>
            <a:r>
              <a:rPr lang="de-AT" sz="2000" dirty="0" smtClean="0"/>
              <a:t> a </a:t>
            </a:r>
            <a:r>
              <a:rPr lang="de-AT" sz="2000" dirty="0" err="1" smtClean="0"/>
              <a:t>joint</a:t>
            </a:r>
            <a:r>
              <a:rPr lang="de-AT" sz="2000" dirty="0" smtClean="0"/>
              <a:t> </a:t>
            </a:r>
            <a:r>
              <a:rPr lang="de-AT" sz="2000" dirty="0" err="1" smtClean="0"/>
              <a:t>call</a:t>
            </a:r>
            <a:r>
              <a:rPr lang="de-AT" sz="2000" dirty="0" smtClean="0"/>
              <a:t> </a:t>
            </a:r>
            <a:r>
              <a:rPr lang="de-AT" sz="2000" dirty="0" err="1" smtClean="0"/>
              <a:t>with</a:t>
            </a:r>
            <a:r>
              <a:rPr lang="de-AT" sz="2000" dirty="0" smtClean="0"/>
              <a:t> a </a:t>
            </a:r>
            <a:r>
              <a:rPr lang="de-AT" sz="2000" dirty="0" err="1" smtClean="0"/>
              <a:t>set</a:t>
            </a:r>
            <a:r>
              <a:rPr lang="de-AT" sz="2000" dirty="0" smtClean="0"/>
              <a:t> of countries + open </a:t>
            </a:r>
            <a:r>
              <a:rPr lang="de-AT" sz="2000" dirty="0" err="1" smtClean="0"/>
              <a:t>for</a:t>
            </a:r>
            <a:r>
              <a:rPr lang="de-AT" sz="2000" dirty="0" smtClean="0"/>
              <a:t> </a:t>
            </a:r>
            <a:r>
              <a:rPr lang="de-AT" sz="2000" dirty="0" err="1" smtClean="0"/>
              <a:t>new</a:t>
            </a:r>
            <a:r>
              <a:rPr lang="de-AT" sz="2000" dirty="0" smtClean="0"/>
              <a:t> countries (</a:t>
            </a:r>
            <a:r>
              <a:rPr lang="de-AT" sz="2000" dirty="0" err="1" smtClean="0"/>
              <a:t>MSTC_DRFlagship</a:t>
            </a:r>
            <a:r>
              <a:rPr lang="de-AT" sz="2000" dirty="0" smtClean="0"/>
              <a:t> </a:t>
            </a:r>
            <a:r>
              <a:rPr lang="de-AT" sz="2000" dirty="0" err="1" smtClean="0"/>
              <a:t>project</a:t>
            </a:r>
            <a:r>
              <a:rPr lang="de-AT" sz="2000" dirty="0" smtClean="0"/>
              <a:t>)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AT" sz="2000" dirty="0" err="1" smtClean="0"/>
              <a:t>There</a:t>
            </a:r>
            <a:r>
              <a:rPr lang="de-AT" sz="2000" dirty="0" smtClean="0"/>
              <a:t> </a:t>
            </a:r>
            <a:r>
              <a:rPr lang="de-AT" sz="2000" dirty="0" err="1" smtClean="0"/>
              <a:t>are</a:t>
            </a:r>
            <a:r>
              <a:rPr lang="de-AT" sz="2000" dirty="0" smtClean="0"/>
              <a:t> a </a:t>
            </a:r>
            <a:r>
              <a:rPr lang="de-AT" sz="2000" dirty="0" err="1" smtClean="0"/>
              <a:t>number</a:t>
            </a:r>
            <a:r>
              <a:rPr lang="de-AT" sz="2000" dirty="0" smtClean="0"/>
              <a:t> of </a:t>
            </a:r>
            <a:r>
              <a:rPr lang="de-AT" sz="2000" dirty="0" err="1" smtClean="0"/>
              <a:t>flagship</a:t>
            </a:r>
            <a:r>
              <a:rPr lang="de-AT" sz="2000" dirty="0" smtClean="0"/>
              <a:t> </a:t>
            </a:r>
            <a:r>
              <a:rPr lang="de-AT" sz="2000" dirty="0" err="1" smtClean="0"/>
              <a:t>projects</a:t>
            </a:r>
            <a:r>
              <a:rPr lang="de-AT" sz="2000" dirty="0" smtClean="0"/>
              <a:t> of PA7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AT" sz="2000" dirty="0" err="1" smtClean="0"/>
              <a:t>There</a:t>
            </a:r>
            <a:r>
              <a:rPr lang="de-AT" sz="2000" dirty="0" smtClean="0"/>
              <a:t> </a:t>
            </a:r>
            <a:r>
              <a:rPr lang="de-AT" sz="2000" dirty="0" err="1" smtClean="0"/>
              <a:t>are</a:t>
            </a:r>
            <a:r>
              <a:rPr lang="de-AT" sz="2000" dirty="0" smtClean="0"/>
              <a:t> a </a:t>
            </a:r>
            <a:r>
              <a:rPr lang="de-AT" sz="2000" dirty="0" err="1" smtClean="0"/>
              <a:t>numerous</a:t>
            </a:r>
            <a:r>
              <a:rPr lang="de-AT" sz="2000" smtClean="0"/>
              <a:t> bilateral </a:t>
            </a:r>
            <a:r>
              <a:rPr lang="de-AT" sz="2000" dirty="0" smtClean="0"/>
              <a:t>and </a:t>
            </a:r>
            <a:r>
              <a:rPr lang="de-AT" sz="2000" dirty="0" err="1" smtClean="0"/>
              <a:t>cross-border</a:t>
            </a:r>
            <a:r>
              <a:rPr lang="de-AT" sz="2000" dirty="0" smtClean="0"/>
              <a:t> </a:t>
            </a:r>
            <a:r>
              <a:rPr lang="de-AT" sz="2000" dirty="0" err="1" smtClean="0"/>
              <a:t>activities</a:t>
            </a:r>
            <a:r>
              <a:rPr lang="de-AT" sz="2000" dirty="0" smtClean="0"/>
              <a:t> in </a:t>
            </a:r>
            <a:r>
              <a:rPr lang="de-AT" sz="2000" dirty="0" err="1" smtClean="0"/>
              <a:t>the</a:t>
            </a:r>
            <a:r>
              <a:rPr lang="de-AT" sz="2000" dirty="0" smtClean="0"/>
              <a:t> Region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AT" sz="2000" dirty="0" err="1" smtClean="0"/>
              <a:t>From</a:t>
            </a:r>
            <a:r>
              <a:rPr lang="de-AT" sz="2000" dirty="0" smtClean="0"/>
              <a:t> time </a:t>
            </a:r>
            <a:r>
              <a:rPr lang="de-AT" sz="2000" dirty="0" err="1" smtClean="0"/>
              <a:t>to</a:t>
            </a:r>
            <a:r>
              <a:rPr lang="de-AT" sz="2000" dirty="0" smtClean="0"/>
              <a:t> time </a:t>
            </a:r>
            <a:r>
              <a:rPr lang="de-AT" sz="2000" dirty="0" err="1" smtClean="0"/>
              <a:t>there</a:t>
            </a:r>
            <a:r>
              <a:rPr lang="de-AT" sz="2000" dirty="0" smtClean="0"/>
              <a:t> </a:t>
            </a:r>
            <a:r>
              <a:rPr lang="de-AT" sz="2000" dirty="0" err="1" smtClean="0"/>
              <a:t>are</a:t>
            </a:r>
            <a:r>
              <a:rPr lang="de-AT" sz="2000" dirty="0" smtClean="0"/>
              <a:t> </a:t>
            </a:r>
            <a:r>
              <a:rPr lang="de-AT" sz="2000" dirty="0" err="1" smtClean="0"/>
              <a:t>seed</a:t>
            </a:r>
            <a:r>
              <a:rPr lang="de-AT" sz="2000" dirty="0" smtClean="0"/>
              <a:t> </a:t>
            </a:r>
            <a:r>
              <a:rPr lang="de-AT" sz="2000" dirty="0" err="1" smtClean="0"/>
              <a:t>financing</a:t>
            </a:r>
            <a:r>
              <a:rPr lang="de-AT" sz="2000" dirty="0" smtClean="0"/>
              <a:t> </a:t>
            </a:r>
            <a:r>
              <a:rPr lang="de-AT" sz="2000" dirty="0" err="1" smtClean="0"/>
              <a:t>possibilities</a:t>
            </a:r>
            <a:r>
              <a:rPr lang="de-AT" sz="2000" dirty="0" smtClean="0"/>
              <a:t> etc.</a:t>
            </a:r>
          </a:p>
          <a:p>
            <a:pPr>
              <a:spcBef>
                <a:spcPts val="600"/>
              </a:spcBef>
            </a:pPr>
            <a:endParaRPr lang="de-AT" dirty="0"/>
          </a:p>
          <a:p>
            <a:pPr>
              <a:spcBef>
                <a:spcPts val="600"/>
              </a:spcBef>
            </a:pPr>
            <a:endParaRPr lang="de-AT" dirty="0" smtClean="0"/>
          </a:p>
          <a:p>
            <a:pPr>
              <a:spcBef>
                <a:spcPts val="600"/>
              </a:spcBef>
            </a:pPr>
            <a:r>
              <a:rPr lang="de-AT" sz="2400" b="1" dirty="0" err="1" smtClean="0"/>
              <a:t>Is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this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enough</a:t>
            </a:r>
            <a:r>
              <a:rPr lang="de-AT" sz="2400" b="1" dirty="0" smtClean="0"/>
              <a:t>??</a:t>
            </a:r>
            <a:endParaRPr lang="de-AT" sz="2400" b="1" dirty="0"/>
          </a:p>
          <a:p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56334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Breitbild</PresentationFormat>
  <Paragraphs>88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Poppins</vt:lpstr>
      <vt:lpstr>Office</vt:lpstr>
      <vt:lpstr>PowerPoint-Präsentation</vt:lpstr>
      <vt:lpstr>Interreg Danube Region</vt:lpstr>
      <vt:lpstr>Interreg Danube Region</vt:lpstr>
      <vt:lpstr>Structural Funds until 2027</vt:lpstr>
      <vt:lpstr>Structural Funds beyond 2027</vt:lpstr>
      <vt:lpstr>PowerPoint-Präsentation</vt:lpstr>
      <vt:lpstr>PowerPoint-Präsentation</vt:lpstr>
      <vt:lpstr>PowerPoint-Präsentation</vt:lpstr>
      <vt:lpstr>PowerPoint-Präsentation</vt:lpstr>
    </vt:vector>
  </TitlesOfParts>
  <Company>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Hartl Martina</dc:creator>
  <cp:lastModifiedBy>Gollubits Christian</cp:lastModifiedBy>
  <cp:revision>19</cp:revision>
  <dcterms:created xsi:type="dcterms:W3CDTF">2020-10-21T12:09:35Z</dcterms:created>
  <dcterms:modified xsi:type="dcterms:W3CDTF">2025-06-03T07:49:38Z</dcterms:modified>
</cp:coreProperties>
</file>