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IBM Plex Sans" charset="1" panose="020B0503050203000203"/>
      <p:regular r:id="rId19"/>
    </p:embeddedFont>
    <p:embeddedFont>
      <p:font typeface="Cairo Regular" charset="1" panose="00000500000000000000"/>
      <p:regular r:id="rId20"/>
    </p:embeddedFont>
    <p:embeddedFont>
      <p:font typeface="Glacial Indifference" charset="1" panose="00000000000000000000"/>
      <p:regular r:id="rId21"/>
    </p:embeddedFont>
    <p:embeddedFont>
      <p:font typeface="League Spartan" charset="1" panose="000008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svg" Type="http://schemas.openxmlformats.org/officeDocument/2006/relationships/image"/><Relationship Id="rId11" Target="../media/image11.png" Type="http://schemas.openxmlformats.org/officeDocument/2006/relationships/image"/><Relationship Id="rId12" Target="../media/image14.png" Type="http://schemas.openxmlformats.org/officeDocument/2006/relationships/image"/><Relationship Id="rId13" Target="../media/image15.svg" Type="http://schemas.openxmlformats.org/officeDocument/2006/relationships/image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svg" Type="http://schemas.openxmlformats.org/officeDocument/2006/relationships/image"/><Relationship Id="rId11" Target="../media/image11.png" Type="http://schemas.openxmlformats.org/officeDocument/2006/relationships/image"/><Relationship Id="rId12" Target="../media/image14.png" Type="http://schemas.openxmlformats.org/officeDocument/2006/relationships/image"/><Relationship Id="rId13" Target="../media/image15.svg" Type="http://schemas.openxmlformats.org/officeDocument/2006/relationships/image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9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38.pn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2" Target="../media/image37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svg" Type="http://schemas.openxmlformats.org/officeDocument/2006/relationships/image"/><Relationship Id="rId11" Target="../media/image11.png" Type="http://schemas.openxmlformats.org/officeDocument/2006/relationships/image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4.png" Type="http://schemas.openxmlformats.org/officeDocument/2006/relationships/image"/><Relationship Id="rId14" Target="../media/image15.svg" Type="http://schemas.openxmlformats.org/officeDocument/2006/relationships/image"/><Relationship Id="rId15" Target="../media/image16.png" Type="http://schemas.openxmlformats.org/officeDocument/2006/relationships/image"/><Relationship Id="rId2" Target="../media/image13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8.png" Type="http://schemas.openxmlformats.org/officeDocument/2006/relationships/image"/><Relationship Id="rId14" Target="../media/image19.svg" Type="http://schemas.openxmlformats.org/officeDocument/2006/relationships/image"/><Relationship Id="rId15" Target="../media/image20.pn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2" Target="../media/image17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4.png" Type="http://schemas.openxmlformats.org/officeDocument/2006/relationships/image"/><Relationship Id="rId14" Target="../media/image15.svg" Type="http://schemas.openxmlformats.org/officeDocument/2006/relationships/image"/><Relationship Id="rId2" Target="../media/image23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svg" Type="http://schemas.openxmlformats.org/officeDocument/2006/relationships/image"/><Relationship Id="rId11" Target="../media/image6.pn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14" Target="../media/image9.png" Type="http://schemas.openxmlformats.org/officeDocument/2006/relationships/image"/><Relationship Id="rId15" Target="../media/image10.svg" Type="http://schemas.openxmlformats.org/officeDocument/2006/relationships/image"/><Relationship Id="rId16" Target="../media/image11.png" Type="http://schemas.openxmlformats.org/officeDocument/2006/relationships/image"/><Relationship Id="rId17" Target="../media/image14.png" Type="http://schemas.openxmlformats.org/officeDocument/2006/relationships/image"/><Relationship Id="rId18" Target="../media/image15.svg" Type="http://schemas.openxmlformats.org/officeDocument/2006/relationships/image"/><Relationship Id="rId19" Target="../media/image29.png" Type="http://schemas.openxmlformats.org/officeDocument/2006/relationships/image"/><Relationship Id="rId2" Target="../media/image24.png" Type="http://schemas.openxmlformats.org/officeDocument/2006/relationships/image"/><Relationship Id="rId20" Target="../media/image30.png" Type="http://schemas.openxmlformats.org/officeDocument/2006/relationships/image"/><Relationship Id="rId21" Target="../media/image31.svg" Type="http://schemas.openxmlformats.org/officeDocument/2006/relationships/image"/><Relationship Id="rId3" Target="../media/image25.png" Type="http://schemas.openxmlformats.org/officeDocument/2006/relationships/image"/><Relationship Id="rId4" Target="../media/image26.svg" Type="http://schemas.openxmlformats.org/officeDocument/2006/relationships/image"/><Relationship Id="rId5" Target="../media/image27.png" Type="http://schemas.openxmlformats.org/officeDocument/2006/relationships/image"/><Relationship Id="rId6" Target="../media/image28.svg" Type="http://schemas.openxmlformats.org/officeDocument/2006/relationships/image"/><Relationship Id="rId7" Target="../media/image2.png" Type="http://schemas.openxmlformats.org/officeDocument/2006/relationships/image"/><Relationship Id="rId8" Target="../media/image3.svg" Type="http://schemas.openxmlformats.org/officeDocument/2006/relationships/image"/><Relationship Id="rId9" Target="../media/image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svg" Type="http://schemas.openxmlformats.org/officeDocument/2006/relationships/image"/><Relationship Id="rId11" Target="../media/image11.png" Type="http://schemas.openxmlformats.org/officeDocument/2006/relationships/image"/><Relationship Id="rId12" Target="../media/image14.png" Type="http://schemas.openxmlformats.org/officeDocument/2006/relationships/image"/><Relationship Id="rId13" Target="../media/image15.svg" Type="http://schemas.openxmlformats.org/officeDocument/2006/relationships/image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33.png" Type="http://schemas.openxmlformats.org/officeDocument/2006/relationships/image"/><Relationship Id="rId14" Target="../media/image34.pn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2" Target="../media/image32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36.pn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2" Target="../media/image35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289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9554644"/>
            <a:ext cx="18288000" cy="3086100"/>
            <a:chOff x="0" y="0"/>
            <a:chExt cx="24384000" cy="4114800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24384000" cy="4114800"/>
              <a:chOff x="0" y="0"/>
              <a:chExt cx="4816593" cy="8128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4816592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8A10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47625"/>
                <a:ext cx="4816593" cy="860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89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893283" y="118996"/>
              <a:ext cx="2761589" cy="66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EEF6F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www.idm.at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1145396" y="135566"/>
              <a:ext cx="2972858" cy="66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EEF6F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@IDMVienna</a:t>
              </a:r>
            </a:p>
          </p:txBody>
        </p:sp>
        <p:sp>
          <p:nvSpPr>
            <p:cNvPr name="Freeform 9" id="9"/>
            <p:cNvSpPr/>
            <p:nvPr/>
          </p:nvSpPr>
          <p:spPr>
            <a:xfrm flipH="false" flipV="false" rot="0">
              <a:off x="18662119" y="285174"/>
              <a:ext cx="503720" cy="500572"/>
            </a:xfrm>
            <a:custGeom>
              <a:avLst/>
              <a:gdLst/>
              <a:ahLst/>
              <a:cxnLst/>
              <a:rect r="r" b="b" t="t" l="l"/>
              <a:pathLst>
                <a:path h="500572" w="503720">
                  <a:moveTo>
                    <a:pt x="0" y="0"/>
                  </a:moveTo>
                  <a:lnTo>
                    <a:pt x="503720" y="0"/>
                  </a:lnTo>
                  <a:lnTo>
                    <a:pt x="503720" y="500572"/>
                  </a:lnTo>
                  <a:lnTo>
                    <a:pt x="0" y="500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9278527" y="292569"/>
              <a:ext cx="493177" cy="493177"/>
            </a:xfrm>
            <a:custGeom>
              <a:avLst/>
              <a:gdLst/>
              <a:ahLst/>
              <a:cxnLst/>
              <a:rect r="r" b="b" t="t" l="l"/>
              <a:pathLst>
                <a:path h="493177" w="493177">
                  <a:moveTo>
                    <a:pt x="0" y="0"/>
                  </a:moveTo>
                  <a:lnTo>
                    <a:pt x="493176" y="0"/>
                  </a:lnTo>
                  <a:lnTo>
                    <a:pt x="493176" y="493177"/>
                  </a:lnTo>
                  <a:lnTo>
                    <a:pt x="0" y="493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9886003" y="285174"/>
              <a:ext cx="545581" cy="493177"/>
            </a:xfrm>
            <a:custGeom>
              <a:avLst/>
              <a:gdLst/>
              <a:ahLst/>
              <a:cxnLst/>
              <a:rect r="r" b="b" t="t" l="l"/>
              <a:pathLst>
                <a:path h="493177" w="545581">
                  <a:moveTo>
                    <a:pt x="0" y="0"/>
                  </a:moveTo>
                  <a:lnTo>
                    <a:pt x="545581" y="0"/>
                  </a:lnTo>
                  <a:lnTo>
                    <a:pt x="545581" y="493177"/>
                  </a:lnTo>
                  <a:lnTo>
                    <a:pt x="0" y="493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40933" t="-52025" r="-39534" b="-47618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20564368" y="292569"/>
              <a:ext cx="485781" cy="485781"/>
            </a:xfrm>
            <a:custGeom>
              <a:avLst/>
              <a:gdLst/>
              <a:ahLst/>
              <a:cxnLst/>
              <a:rect r="r" b="b" t="t" l="l"/>
              <a:pathLst>
                <a:path h="485781" w="485781">
                  <a:moveTo>
                    <a:pt x="0" y="0"/>
                  </a:moveTo>
                  <a:lnTo>
                    <a:pt x="485781" y="0"/>
                  </a:lnTo>
                  <a:lnTo>
                    <a:pt x="485781" y="485782"/>
                  </a:lnTo>
                  <a:lnTo>
                    <a:pt x="0" y="485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345897" y="252215"/>
              <a:ext cx="490601" cy="490601"/>
            </a:xfrm>
            <a:custGeom>
              <a:avLst/>
              <a:gdLst/>
              <a:ahLst/>
              <a:cxnLst/>
              <a:rect r="r" b="b" t="t" l="l"/>
              <a:pathLst>
                <a:path h="490601" w="490601">
                  <a:moveTo>
                    <a:pt x="0" y="0"/>
                  </a:moveTo>
                  <a:lnTo>
                    <a:pt x="490602" y="0"/>
                  </a:lnTo>
                  <a:lnTo>
                    <a:pt x="490602" y="490602"/>
                  </a:lnTo>
                  <a:lnTo>
                    <a:pt x="0" y="490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4523881" y="2017720"/>
            <a:ext cx="9240237" cy="2955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008FB9"/>
                </a:solidFill>
                <a:latin typeface="Cairo Regular"/>
                <a:ea typeface="Cairo Regular"/>
                <a:cs typeface="Cairo Regular"/>
                <a:sym typeface="Cairo Regular"/>
              </a:rPr>
              <a:t>Danubius Young </a:t>
            </a:r>
          </a:p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008FB9"/>
                </a:solidFill>
                <a:latin typeface="Cairo Regular"/>
                <a:ea typeface="Cairo Regular"/>
                <a:cs typeface="Cairo Regular"/>
                <a:sym typeface="Cairo Regular"/>
              </a:rPr>
              <a:t>Scientist Award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523881" y="5000625"/>
            <a:ext cx="9240237" cy="12028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24"/>
              </a:lnSpc>
            </a:pPr>
            <a:r>
              <a:rPr lang="en-US" sz="7017">
                <a:solidFill>
                  <a:srgbClr val="FF8A1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Career Tracking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86632" y="133489"/>
            <a:ext cx="2696892" cy="1095612"/>
          </a:xfrm>
          <a:custGeom>
            <a:avLst/>
            <a:gdLst/>
            <a:ahLst/>
            <a:cxnLst/>
            <a:rect r="r" b="b" t="t" l="l"/>
            <a:pathLst>
              <a:path h="1095612" w="2696892">
                <a:moveTo>
                  <a:pt x="0" y="0"/>
                </a:moveTo>
                <a:lnTo>
                  <a:pt x="2696892" y="0"/>
                </a:lnTo>
                <a:lnTo>
                  <a:pt x="2696892" y="1095612"/>
                </a:lnTo>
                <a:lnTo>
                  <a:pt x="0" y="109561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-13342756" y="7910004"/>
            <a:ext cx="18288000" cy="1374838"/>
            <a:chOff x="0" y="0"/>
            <a:chExt cx="5334532" cy="40103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5334532" cy="401034"/>
            </a:xfrm>
            <a:custGeom>
              <a:avLst/>
              <a:gdLst/>
              <a:ahLst/>
              <a:cxnLst/>
              <a:rect r="r" b="b" t="t" l="l"/>
              <a:pathLst>
                <a:path h="401034" w="5334532">
                  <a:moveTo>
                    <a:pt x="5131332" y="0"/>
                  </a:moveTo>
                  <a:cubicBezTo>
                    <a:pt x="5243556" y="0"/>
                    <a:pt x="5334532" y="89775"/>
                    <a:pt x="5334532" y="200517"/>
                  </a:cubicBezTo>
                  <a:cubicBezTo>
                    <a:pt x="5334532" y="311260"/>
                    <a:pt x="5243556" y="401034"/>
                    <a:pt x="5131332" y="401034"/>
                  </a:cubicBezTo>
                  <a:lnTo>
                    <a:pt x="203200" y="401034"/>
                  </a:lnTo>
                  <a:cubicBezTo>
                    <a:pt x="90976" y="401034"/>
                    <a:pt x="0" y="311260"/>
                    <a:pt x="0" y="200517"/>
                  </a:cubicBezTo>
                  <a:cubicBezTo>
                    <a:pt x="0" y="8977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5334532" cy="429609"/>
            </a:xfrm>
            <a:prstGeom prst="rect">
              <a:avLst/>
            </a:prstGeom>
          </p:spPr>
          <p:txBody>
            <a:bodyPr anchor="ctr" rtlCol="false" tIns="14334" lIns="14334" bIns="14334" rIns="14334"/>
            <a:lstStyle/>
            <a:p>
              <a:pPr algn="ctr">
                <a:lnSpc>
                  <a:spcPts val="244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-12808837" y="6421679"/>
            <a:ext cx="17119581" cy="1340260"/>
            <a:chOff x="0" y="0"/>
            <a:chExt cx="4993709" cy="39094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4993709" cy="390948"/>
            </a:xfrm>
            <a:custGeom>
              <a:avLst/>
              <a:gdLst/>
              <a:ahLst/>
              <a:cxnLst/>
              <a:rect r="r" b="b" t="t" l="l"/>
              <a:pathLst>
                <a:path h="390948" w="4993709">
                  <a:moveTo>
                    <a:pt x="4790509" y="0"/>
                  </a:moveTo>
                  <a:cubicBezTo>
                    <a:pt x="4902734" y="0"/>
                    <a:pt x="4993709" y="87517"/>
                    <a:pt x="4993709" y="195474"/>
                  </a:cubicBezTo>
                  <a:cubicBezTo>
                    <a:pt x="4993709" y="303432"/>
                    <a:pt x="4902734" y="390948"/>
                    <a:pt x="4790509" y="390948"/>
                  </a:cubicBezTo>
                  <a:lnTo>
                    <a:pt x="203200" y="390948"/>
                  </a:lnTo>
                  <a:cubicBezTo>
                    <a:pt x="90976" y="390948"/>
                    <a:pt x="0" y="303432"/>
                    <a:pt x="0" y="195474"/>
                  </a:cubicBezTo>
                  <a:cubicBezTo>
                    <a:pt x="0" y="8751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>
                <a:alpha val="74902"/>
              </a:srgbClr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28575"/>
              <a:ext cx="4993709" cy="419523"/>
            </a:xfrm>
            <a:prstGeom prst="rect">
              <a:avLst/>
            </a:prstGeom>
          </p:spPr>
          <p:txBody>
            <a:bodyPr anchor="ctr" rtlCol="false" tIns="14334" lIns="14334" bIns="14334" rIns="14334"/>
            <a:lstStyle/>
            <a:p>
              <a:pPr algn="ctr">
                <a:lnSpc>
                  <a:spcPts val="2449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935578" y="8039032"/>
            <a:ext cx="3000397" cy="406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34"/>
              </a:lnSpc>
              <a:spcBef>
                <a:spcPct val="0"/>
              </a:spcBef>
            </a:pPr>
            <a:r>
              <a:rPr lang="en-US" sz="238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Sebastian Schäffer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1448935" y="5851803"/>
            <a:ext cx="2280392" cy="2280392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14723" lIns="14723" bIns="14723" rIns="14723"/>
            <a:lstStyle/>
            <a:p>
              <a:pPr algn="ctr">
                <a:lnSpc>
                  <a:spcPts val="2449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544977" y="5947845"/>
            <a:ext cx="2088309" cy="2088309"/>
            <a:chOff x="0" y="0"/>
            <a:chExt cx="13716000" cy="137160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13"/>
              <a:stretch>
                <a:fillRect l="-31464" t="-12188" r="-27205" b="-46481"/>
              </a:stretch>
            </a:blipFill>
          </p:spPr>
        </p:sp>
      </p:grpSp>
      <p:sp>
        <p:nvSpPr>
          <p:cNvPr name="TextBox 29" id="29"/>
          <p:cNvSpPr txBox="true"/>
          <p:nvPr/>
        </p:nvSpPr>
        <p:spPr>
          <a:xfrm rot="0">
            <a:off x="409362" y="8487395"/>
            <a:ext cx="4052829" cy="709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7"/>
              </a:lnSpc>
            </a:pPr>
            <a:r>
              <a:rPr lang="en-US" sz="2055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Director</a:t>
            </a:r>
          </a:p>
          <a:p>
            <a:pPr algn="ctr">
              <a:lnSpc>
                <a:spcPts val="2877"/>
              </a:lnSpc>
              <a:spcBef>
                <a:spcPct val="0"/>
              </a:spcBef>
            </a:pPr>
            <a:r>
              <a:rPr lang="en-US" sz="2055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IDM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11132080" y="7910004"/>
            <a:ext cx="18288000" cy="1374838"/>
            <a:chOff x="0" y="0"/>
            <a:chExt cx="5334532" cy="401034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5334532" cy="401034"/>
            </a:xfrm>
            <a:custGeom>
              <a:avLst/>
              <a:gdLst/>
              <a:ahLst/>
              <a:cxnLst/>
              <a:rect r="r" b="b" t="t" l="l"/>
              <a:pathLst>
                <a:path h="401034" w="5334532">
                  <a:moveTo>
                    <a:pt x="5131332" y="0"/>
                  </a:moveTo>
                  <a:cubicBezTo>
                    <a:pt x="5243556" y="0"/>
                    <a:pt x="5334532" y="89775"/>
                    <a:pt x="5334532" y="200517"/>
                  </a:cubicBezTo>
                  <a:cubicBezTo>
                    <a:pt x="5334532" y="311260"/>
                    <a:pt x="5243556" y="401034"/>
                    <a:pt x="5131332" y="401034"/>
                  </a:cubicBezTo>
                  <a:lnTo>
                    <a:pt x="203200" y="401034"/>
                  </a:lnTo>
                  <a:cubicBezTo>
                    <a:pt x="90976" y="401034"/>
                    <a:pt x="0" y="311260"/>
                    <a:pt x="0" y="200517"/>
                  </a:cubicBezTo>
                  <a:cubicBezTo>
                    <a:pt x="0" y="8977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28575"/>
              <a:ext cx="5334532" cy="429609"/>
            </a:xfrm>
            <a:prstGeom prst="rect">
              <a:avLst/>
            </a:prstGeom>
          </p:spPr>
          <p:txBody>
            <a:bodyPr anchor="ctr" rtlCol="false" tIns="14334" lIns="14334" bIns="14334" rIns="14334"/>
            <a:lstStyle/>
            <a:p>
              <a:pPr algn="ctr">
                <a:lnSpc>
                  <a:spcPts val="2449"/>
                </a:lnSpc>
              </a:pP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11877117" y="7973854"/>
            <a:ext cx="6410883" cy="1180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0"/>
              </a:lnSpc>
              <a:spcBef>
                <a:spcPct val="0"/>
              </a:spcBef>
            </a:pPr>
            <a:r>
              <a:rPr lang="en-US" sz="34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29th PA7 Steering Group Meeting  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13427" y="1325874"/>
            <a:ext cx="13490666" cy="1447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04"/>
              </a:lnSpc>
              <a:spcBef>
                <a:spcPct val="0"/>
              </a:spcBef>
            </a:pPr>
            <a:r>
              <a:rPr lang="en-US" sz="4146">
                <a:solidFill>
                  <a:srgbClr val="FF8A1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The Danubius Award Boosted Confidence  to Apply to other Awards - Including...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813427" y="3293096"/>
            <a:ext cx="14661146" cy="5694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L’Oréal – UNESCO for Women in Science National Award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Alexander von Humboldt Foundation Scholarship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UNESCO Al-Fozan Award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Young Scientist Award of the Hungarian Academy of Sciences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Fulbright Visiting Scholar Program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Energy Globe Award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Annual Award for Young Scientists “Jasenka Pigac” of the Croatian Microbiological Society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Rada Mihalcea Award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Global Young Academy (GYA)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New York Academy of Science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0091C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For all awards, read our full report.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0" y="9554644"/>
            <a:ext cx="18288000" cy="3086100"/>
            <a:chOff x="0" y="0"/>
            <a:chExt cx="24384000" cy="4114800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24384000" cy="4114800"/>
              <a:chOff x="0" y="0"/>
              <a:chExt cx="4816593" cy="8128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4816592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8A10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47625"/>
                <a:ext cx="4816593" cy="860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89"/>
                  </a:lnSpc>
                </a:pPr>
              </a:p>
            </p:txBody>
          </p:sp>
        </p:grpSp>
        <p:sp>
          <p:nvSpPr>
            <p:cNvPr name="TextBox 8" id="8"/>
            <p:cNvSpPr txBox="true"/>
            <p:nvPr/>
          </p:nvSpPr>
          <p:spPr>
            <a:xfrm rot="0">
              <a:off x="893283" y="118996"/>
              <a:ext cx="2761589" cy="66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EEF6F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www.idm.at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21145396" y="135566"/>
              <a:ext cx="2972858" cy="66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EEF6F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@IDMVienna</a:t>
              </a:r>
            </a:p>
          </p:txBody>
        </p:sp>
        <p:sp>
          <p:nvSpPr>
            <p:cNvPr name="Freeform 10" id="10"/>
            <p:cNvSpPr/>
            <p:nvPr/>
          </p:nvSpPr>
          <p:spPr>
            <a:xfrm flipH="false" flipV="false" rot="0">
              <a:off x="18662119" y="285174"/>
              <a:ext cx="503720" cy="500572"/>
            </a:xfrm>
            <a:custGeom>
              <a:avLst/>
              <a:gdLst/>
              <a:ahLst/>
              <a:cxnLst/>
              <a:rect r="r" b="b" t="t" l="l"/>
              <a:pathLst>
                <a:path h="500572" w="503720">
                  <a:moveTo>
                    <a:pt x="0" y="0"/>
                  </a:moveTo>
                  <a:lnTo>
                    <a:pt x="503720" y="0"/>
                  </a:lnTo>
                  <a:lnTo>
                    <a:pt x="503720" y="500572"/>
                  </a:lnTo>
                  <a:lnTo>
                    <a:pt x="0" y="500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9278527" y="292569"/>
              <a:ext cx="493177" cy="493177"/>
            </a:xfrm>
            <a:custGeom>
              <a:avLst/>
              <a:gdLst/>
              <a:ahLst/>
              <a:cxnLst/>
              <a:rect r="r" b="b" t="t" l="l"/>
              <a:pathLst>
                <a:path h="493177" w="493177">
                  <a:moveTo>
                    <a:pt x="0" y="0"/>
                  </a:moveTo>
                  <a:lnTo>
                    <a:pt x="493176" y="0"/>
                  </a:lnTo>
                  <a:lnTo>
                    <a:pt x="493176" y="493177"/>
                  </a:lnTo>
                  <a:lnTo>
                    <a:pt x="0" y="493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9886003" y="285174"/>
              <a:ext cx="545581" cy="493177"/>
            </a:xfrm>
            <a:custGeom>
              <a:avLst/>
              <a:gdLst/>
              <a:ahLst/>
              <a:cxnLst/>
              <a:rect r="r" b="b" t="t" l="l"/>
              <a:pathLst>
                <a:path h="493177" w="545581">
                  <a:moveTo>
                    <a:pt x="0" y="0"/>
                  </a:moveTo>
                  <a:lnTo>
                    <a:pt x="545581" y="0"/>
                  </a:lnTo>
                  <a:lnTo>
                    <a:pt x="545581" y="493177"/>
                  </a:lnTo>
                  <a:lnTo>
                    <a:pt x="0" y="493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0933" t="-52025" r="-39534" b="-47618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0564368" y="292569"/>
              <a:ext cx="485781" cy="485781"/>
            </a:xfrm>
            <a:custGeom>
              <a:avLst/>
              <a:gdLst/>
              <a:ahLst/>
              <a:cxnLst/>
              <a:rect r="r" b="b" t="t" l="l"/>
              <a:pathLst>
                <a:path h="485781" w="485781">
                  <a:moveTo>
                    <a:pt x="0" y="0"/>
                  </a:moveTo>
                  <a:lnTo>
                    <a:pt x="485781" y="0"/>
                  </a:lnTo>
                  <a:lnTo>
                    <a:pt x="485781" y="485782"/>
                  </a:lnTo>
                  <a:lnTo>
                    <a:pt x="0" y="485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45897" y="252215"/>
              <a:ext cx="490601" cy="490601"/>
            </a:xfrm>
            <a:custGeom>
              <a:avLst/>
              <a:gdLst/>
              <a:ahLst/>
              <a:cxnLst/>
              <a:rect r="r" b="b" t="t" l="l"/>
              <a:pathLst>
                <a:path h="490601" w="490601">
                  <a:moveTo>
                    <a:pt x="0" y="0"/>
                  </a:moveTo>
                  <a:lnTo>
                    <a:pt x="490602" y="0"/>
                  </a:lnTo>
                  <a:lnTo>
                    <a:pt x="490602" y="490602"/>
                  </a:lnTo>
                  <a:lnTo>
                    <a:pt x="0" y="490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15448880" y="133489"/>
            <a:ext cx="2696892" cy="1095612"/>
          </a:xfrm>
          <a:custGeom>
            <a:avLst/>
            <a:gdLst/>
            <a:ahLst/>
            <a:cxnLst/>
            <a:rect r="r" b="b" t="t" l="l"/>
            <a:pathLst>
              <a:path h="1095612" w="2696892">
                <a:moveTo>
                  <a:pt x="0" y="0"/>
                </a:moveTo>
                <a:lnTo>
                  <a:pt x="2696892" y="0"/>
                </a:lnTo>
                <a:lnTo>
                  <a:pt x="2696892" y="1095612"/>
                </a:lnTo>
                <a:lnTo>
                  <a:pt x="0" y="109561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5448880" y="7862261"/>
            <a:ext cx="2288387" cy="1044077"/>
          </a:xfrm>
          <a:custGeom>
            <a:avLst/>
            <a:gdLst/>
            <a:ahLst/>
            <a:cxnLst/>
            <a:rect r="r" b="b" t="t" l="l"/>
            <a:pathLst>
              <a:path h="1044077" w="2288387">
                <a:moveTo>
                  <a:pt x="0" y="0"/>
                </a:moveTo>
                <a:lnTo>
                  <a:pt x="2288387" y="0"/>
                </a:lnTo>
                <a:lnTo>
                  <a:pt x="2288387" y="1044077"/>
                </a:lnTo>
                <a:lnTo>
                  <a:pt x="0" y="10440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32084" y="1227552"/>
            <a:ext cx="17623833" cy="1943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FF8A1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And for a Majority it also Boosted Award Success - Including...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239041" y="3492131"/>
            <a:ext cx="11809918" cy="5694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Marie Curie Seal of Excellence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New York Academy of Science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Otto Wichterle Award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Visegrad-Taiwan Fellowship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Start-up World Cup finalist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Richard G. Plaschka-Preis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British Academy Newton International Postdoc Fellowship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Grant for participating in the International Congress of Mathematicians (ICM2018)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Forbes Slovakia 30 under 30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Georg Forster Research Fellowship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0091C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For all awards, read our full report.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0" y="9554644"/>
            <a:ext cx="18288000" cy="3086100"/>
            <a:chOff x="0" y="0"/>
            <a:chExt cx="24384000" cy="4114800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24384000" cy="4114800"/>
              <a:chOff x="0" y="0"/>
              <a:chExt cx="4816593" cy="8128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4816592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8A10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47625"/>
                <a:ext cx="4816593" cy="860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89"/>
                  </a:lnSpc>
                </a:pPr>
              </a:p>
            </p:txBody>
          </p:sp>
        </p:grpSp>
        <p:sp>
          <p:nvSpPr>
            <p:cNvPr name="TextBox 8" id="8"/>
            <p:cNvSpPr txBox="true"/>
            <p:nvPr/>
          </p:nvSpPr>
          <p:spPr>
            <a:xfrm rot="0">
              <a:off x="893283" y="118996"/>
              <a:ext cx="2761589" cy="66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EEF6F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www.idm.at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21145396" y="135566"/>
              <a:ext cx="2972858" cy="66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EEF6F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@IDMVienna</a:t>
              </a:r>
            </a:p>
          </p:txBody>
        </p:sp>
        <p:sp>
          <p:nvSpPr>
            <p:cNvPr name="Freeform 10" id="10"/>
            <p:cNvSpPr/>
            <p:nvPr/>
          </p:nvSpPr>
          <p:spPr>
            <a:xfrm flipH="false" flipV="false" rot="0">
              <a:off x="18662119" y="285174"/>
              <a:ext cx="503720" cy="500572"/>
            </a:xfrm>
            <a:custGeom>
              <a:avLst/>
              <a:gdLst/>
              <a:ahLst/>
              <a:cxnLst/>
              <a:rect r="r" b="b" t="t" l="l"/>
              <a:pathLst>
                <a:path h="500572" w="503720">
                  <a:moveTo>
                    <a:pt x="0" y="0"/>
                  </a:moveTo>
                  <a:lnTo>
                    <a:pt x="503720" y="0"/>
                  </a:lnTo>
                  <a:lnTo>
                    <a:pt x="503720" y="500572"/>
                  </a:lnTo>
                  <a:lnTo>
                    <a:pt x="0" y="500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9278527" y="292569"/>
              <a:ext cx="493177" cy="493177"/>
            </a:xfrm>
            <a:custGeom>
              <a:avLst/>
              <a:gdLst/>
              <a:ahLst/>
              <a:cxnLst/>
              <a:rect r="r" b="b" t="t" l="l"/>
              <a:pathLst>
                <a:path h="493177" w="493177">
                  <a:moveTo>
                    <a:pt x="0" y="0"/>
                  </a:moveTo>
                  <a:lnTo>
                    <a:pt x="493176" y="0"/>
                  </a:lnTo>
                  <a:lnTo>
                    <a:pt x="493176" y="493177"/>
                  </a:lnTo>
                  <a:lnTo>
                    <a:pt x="0" y="493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9886003" y="285174"/>
              <a:ext cx="545581" cy="493177"/>
            </a:xfrm>
            <a:custGeom>
              <a:avLst/>
              <a:gdLst/>
              <a:ahLst/>
              <a:cxnLst/>
              <a:rect r="r" b="b" t="t" l="l"/>
              <a:pathLst>
                <a:path h="493177" w="545581">
                  <a:moveTo>
                    <a:pt x="0" y="0"/>
                  </a:moveTo>
                  <a:lnTo>
                    <a:pt x="545581" y="0"/>
                  </a:lnTo>
                  <a:lnTo>
                    <a:pt x="545581" y="493177"/>
                  </a:lnTo>
                  <a:lnTo>
                    <a:pt x="0" y="493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0933" t="-52025" r="-39534" b="-47618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0564368" y="292569"/>
              <a:ext cx="485781" cy="485781"/>
            </a:xfrm>
            <a:custGeom>
              <a:avLst/>
              <a:gdLst/>
              <a:ahLst/>
              <a:cxnLst/>
              <a:rect r="r" b="b" t="t" l="l"/>
              <a:pathLst>
                <a:path h="485781" w="485781">
                  <a:moveTo>
                    <a:pt x="0" y="0"/>
                  </a:moveTo>
                  <a:lnTo>
                    <a:pt x="485781" y="0"/>
                  </a:lnTo>
                  <a:lnTo>
                    <a:pt x="485781" y="485782"/>
                  </a:lnTo>
                  <a:lnTo>
                    <a:pt x="0" y="485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45897" y="252215"/>
              <a:ext cx="490601" cy="490601"/>
            </a:xfrm>
            <a:custGeom>
              <a:avLst/>
              <a:gdLst/>
              <a:ahLst/>
              <a:cxnLst/>
              <a:rect r="r" b="b" t="t" l="l"/>
              <a:pathLst>
                <a:path h="490601" w="490601">
                  <a:moveTo>
                    <a:pt x="0" y="0"/>
                  </a:moveTo>
                  <a:lnTo>
                    <a:pt x="490602" y="0"/>
                  </a:lnTo>
                  <a:lnTo>
                    <a:pt x="490602" y="490602"/>
                  </a:lnTo>
                  <a:lnTo>
                    <a:pt x="0" y="490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15448880" y="133489"/>
            <a:ext cx="2696892" cy="1095612"/>
          </a:xfrm>
          <a:custGeom>
            <a:avLst/>
            <a:gdLst/>
            <a:ahLst/>
            <a:cxnLst/>
            <a:rect r="r" b="b" t="t" l="l"/>
            <a:pathLst>
              <a:path h="1095612" w="2696892">
                <a:moveTo>
                  <a:pt x="0" y="0"/>
                </a:moveTo>
                <a:lnTo>
                  <a:pt x="2696892" y="0"/>
                </a:lnTo>
                <a:lnTo>
                  <a:pt x="2696892" y="1095612"/>
                </a:lnTo>
                <a:lnTo>
                  <a:pt x="0" y="109561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5448880" y="7862261"/>
            <a:ext cx="2288387" cy="1044077"/>
          </a:xfrm>
          <a:custGeom>
            <a:avLst/>
            <a:gdLst/>
            <a:ahLst/>
            <a:cxnLst/>
            <a:rect r="r" b="b" t="t" l="l"/>
            <a:pathLst>
              <a:path h="1044077" w="2288387">
                <a:moveTo>
                  <a:pt x="0" y="0"/>
                </a:moveTo>
                <a:lnTo>
                  <a:pt x="2288387" y="0"/>
                </a:lnTo>
                <a:lnTo>
                  <a:pt x="2288387" y="1044077"/>
                </a:lnTo>
                <a:lnTo>
                  <a:pt x="0" y="10440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7086726"/>
            <a:ext cx="9359709" cy="2171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81"/>
              </a:lnSpc>
              <a:spcBef>
                <a:spcPct val="0"/>
              </a:spcBef>
            </a:pPr>
            <a:r>
              <a:rPr lang="en-US" sz="4129">
                <a:solidFill>
                  <a:srgbClr val="FF8A1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Was the Award Highlighted during Our Alumni’s Career Paths? And How?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657134" y="735482"/>
            <a:ext cx="5739655" cy="4146108"/>
          </a:xfrm>
          <a:custGeom>
            <a:avLst/>
            <a:gdLst/>
            <a:ahLst/>
            <a:cxnLst/>
            <a:rect r="r" b="b" t="t" l="l"/>
            <a:pathLst>
              <a:path h="4146108" w="5739655">
                <a:moveTo>
                  <a:pt x="0" y="0"/>
                </a:moveTo>
                <a:lnTo>
                  <a:pt x="5739655" y="0"/>
                </a:lnTo>
                <a:lnTo>
                  <a:pt x="5739655" y="4146107"/>
                </a:lnTo>
                <a:lnTo>
                  <a:pt x="0" y="41461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604858" y="5034219"/>
            <a:ext cx="5791930" cy="1833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78"/>
              </a:lnSpc>
            </a:pPr>
            <a:r>
              <a:rPr lang="en-US" sz="2627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CV, LinkedIn, ResearchGate, Advertising, Research grants, </a:t>
            </a:r>
            <a:r>
              <a:rPr lang="en-US" sz="2627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Job &amp; project applications, Greater international credibility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0" y="9554644"/>
            <a:ext cx="18288000" cy="3086100"/>
            <a:chOff x="0" y="0"/>
            <a:chExt cx="24384000" cy="4114800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24384000" cy="4114800"/>
              <a:chOff x="0" y="0"/>
              <a:chExt cx="4816593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4816592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8A10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47625"/>
                <a:ext cx="4816593" cy="860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89"/>
                  </a:lnSpc>
                </a:pPr>
              </a:p>
            </p:txBody>
          </p:sp>
        </p:grpSp>
        <p:sp>
          <p:nvSpPr>
            <p:cNvPr name="TextBox 9" id="9"/>
            <p:cNvSpPr txBox="true"/>
            <p:nvPr/>
          </p:nvSpPr>
          <p:spPr>
            <a:xfrm rot="0">
              <a:off x="893283" y="118996"/>
              <a:ext cx="2761589" cy="66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EEF6F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www.idm.at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21145396" y="135566"/>
              <a:ext cx="2972858" cy="66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EEF6F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@IDMVienna</a:t>
              </a:r>
            </a:p>
          </p:txBody>
        </p:sp>
        <p:sp>
          <p:nvSpPr>
            <p:cNvPr name="Freeform 11" id="11"/>
            <p:cNvSpPr/>
            <p:nvPr/>
          </p:nvSpPr>
          <p:spPr>
            <a:xfrm flipH="false" flipV="false" rot="0">
              <a:off x="18662119" y="285174"/>
              <a:ext cx="503720" cy="500572"/>
            </a:xfrm>
            <a:custGeom>
              <a:avLst/>
              <a:gdLst/>
              <a:ahLst/>
              <a:cxnLst/>
              <a:rect r="r" b="b" t="t" l="l"/>
              <a:pathLst>
                <a:path h="500572" w="503720">
                  <a:moveTo>
                    <a:pt x="0" y="0"/>
                  </a:moveTo>
                  <a:lnTo>
                    <a:pt x="503720" y="0"/>
                  </a:lnTo>
                  <a:lnTo>
                    <a:pt x="503720" y="500572"/>
                  </a:lnTo>
                  <a:lnTo>
                    <a:pt x="0" y="500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9278527" y="292569"/>
              <a:ext cx="493177" cy="493177"/>
            </a:xfrm>
            <a:custGeom>
              <a:avLst/>
              <a:gdLst/>
              <a:ahLst/>
              <a:cxnLst/>
              <a:rect r="r" b="b" t="t" l="l"/>
              <a:pathLst>
                <a:path h="493177" w="493177">
                  <a:moveTo>
                    <a:pt x="0" y="0"/>
                  </a:moveTo>
                  <a:lnTo>
                    <a:pt x="493176" y="0"/>
                  </a:lnTo>
                  <a:lnTo>
                    <a:pt x="493176" y="493177"/>
                  </a:lnTo>
                  <a:lnTo>
                    <a:pt x="0" y="493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9886003" y="285174"/>
              <a:ext cx="545581" cy="493177"/>
            </a:xfrm>
            <a:custGeom>
              <a:avLst/>
              <a:gdLst/>
              <a:ahLst/>
              <a:cxnLst/>
              <a:rect r="r" b="b" t="t" l="l"/>
              <a:pathLst>
                <a:path h="493177" w="545581">
                  <a:moveTo>
                    <a:pt x="0" y="0"/>
                  </a:moveTo>
                  <a:lnTo>
                    <a:pt x="545581" y="0"/>
                  </a:lnTo>
                  <a:lnTo>
                    <a:pt x="545581" y="493177"/>
                  </a:lnTo>
                  <a:lnTo>
                    <a:pt x="0" y="493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40933" t="-52025" r="-39534" b="-47618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0564368" y="292569"/>
              <a:ext cx="485781" cy="485781"/>
            </a:xfrm>
            <a:custGeom>
              <a:avLst/>
              <a:gdLst/>
              <a:ahLst/>
              <a:cxnLst/>
              <a:rect r="r" b="b" t="t" l="l"/>
              <a:pathLst>
                <a:path h="485781" w="485781">
                  <a:moveTo>
                    <a:pt x="0" y="0"/>
                  </a:moveTo>
                  <a:lnTo>
                    <a:pt x="485781" y="0"/>
                  </a:lnTo>
                  <a:lnTo>
                    <a:pt x="485781" y="485782"/>
                  </a:lnTo>
                  <a:lnTo>
                    <a:pt x="0" y="485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345897" y="252215"/>
              <a:ext cx="490601" cy="490601"/>
            </a:xfrm>
            <a:custGeom>
              <a:avLst/>
              <a:gdLst/>
              <a:ahLst/>
              <a:cxnLst/>
              <a:rect r="r" b="b" t="t" l="l"/>
              <a:pathLst>
                <a:path h="490601" w="490601">
                  <a:moveTo>
                    <a:pt x="0" y="0"/>
                  </a:moveTo>
                  <a:lnTo>
                    <a:pt x="490602" y="0"/>
                  </a:lnTo>
                  <a:lnTo>
                    <a:pt x="490602" y="490602"/>
                  </a:lnTo>
                  <a:lnTo>
                    <a:pt x="0" y="490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15448880" y="133489"/>
            <a:ext cx="2696892" cy="1095612"/>
          </a:xfrm>
          <a:custGeom>
            <a:avLst/>
            <a:gdLst/>
            <a:ahLst/>
            <a:cxnLst/>
            <a:rect r="r" b="b" t="t" l="l"/>
            <a:pathLst>
              <a:path h="1095612" w="2696892">
                <a:moveTo>
                  <a:pt x="0" y="0"/>
                </a:moveTo>
                <a:lnTo>
                  <a:pt x="2696892" y="0"/>
                </a:lnTo>
                <a:lnTo>
                  <a:pt x="2696892" y="1095612"/>
                </a:lnTo>
                <a:lnTo>
                  <a:pt x="0" y="109561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9144000" y="1297105"/>
            <a:ext cx="8310558" cy="2183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12"/>
              </a:lnSpc>
              <a:spcBef>
                <a:spcPct val="0"/>
              </a:spcBef>
            </a:pPr>
            <a:r>
              <a:rPr lang="en-US" sz="4151">
                <a:solidFill>
                  <a:srgbClr val="FF8A1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This is How Our Alumni Promoted the Award Through Their own Networks: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4482061" y="3747420"/>
            <a:ext cx="4716629" cy="46094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36135" indent="-218068" lvl="1">
              <a:lnSpc>
                <a:spcPts val="2828"/>
              </a:lnSpc>
              <a:buFont typeface="Arial"/>
              <a:buChar char="•"/>
            </a:pPr>
            <a:r>
              <a:rPr lang="en-US" sz="2020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CV </a:t>
            </a:r>
          </a:p>
          <a:p>
            <a:pPr algn="just" marL="436135" indent="-218068" lvl="1">
              <a:lnSpc>
                <a:spcPts val="2828"/>
              </a:lnSpc>
              <a:buFont typeface="Arial"/>
              <a:buChar char="•"/>
            </a:pPr>
            <a:r>
              <a:rPr lang="en-US" sz="2020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LinkedIn </a:t>
            </a:r>
          </a:p>
          <a:p>
            <a:pPr algn="just" marL="436135" indent="-218068" lvl="1">
              <a:lnSpc>
                <a:spcPts val="2828"/>
              </a:lnSpc>
              <a:buFont typeface="Arial"/>
              <a:buChar char="•"/>
            </a:pPr>
            <a:r>
              <a:rPr lang="en-US" sz="2020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Facebook</a:t>
            </a:r>
          </a:p>
          <a:p>
            <a:pPr algn="just" marL="436135" indent="-218068" lvl="1">
              <a:lnSpc>
                <a:spcPts val="2828"/>
              </a:lnSpc>
              <a:buFont typeface="Arial"/>
              <a:buChar char="•"/>
            </a:pPr>
            <a:r>
              <a:rPr lang="en-US" sz="2020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Mailing List</a:t>
            </a:r>
          </a:p>
          <a:p>
            <a:pPr algn="just" marL="436135" indent="-218068" lvl="1">
              <a:lnSpc>
                <a:spcPts val="2828"/>
              </a:lnSpc>
              <a:buFont typeface="Arial"/>
              <a:buChar char="•"/>
            </a:pPr>
            <a:r>
              <a:rPr lang="en-US" sz="2020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Web Pages</a:t>
            </a:r>
          </a:p>
          <a:p>
            <a:pPr algn="l" marL="436135" indent="-218068" lvl="1">
              <a:lnSpc>
                <a:spcPts val="2828"/>
              </a:lnSpc>
              <a:buFont typeface="Arial"/>
              <a:buChar char="•"/>
            </a:pPr>
            <a:r>
              <a:rPr lang="en-US" sz="2020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TV shows</a:t>
            </a:r>
            <a:r>
              <a:rPr lang="en-US" sz="2020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</a:p>
          <a:p>
            <a:pPr algn="l" marL="436135" indent="-218068" lvl="1">
              <a:lnSpc>
                <a:spcPts val="2828"/>
              </a:lnSpc>
              <a:buFont typeface="Arial"/>
              <a:buChar char="•"/>
            </a:pPr>
            <a:r>
              <a:rPr lang="en-US" sz="2020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Local Media</a:t>
            </a:r>
          </a:p>
          <a:p>
            <a:pPr algn="l" marL="436135" indent="-218068" lvl="1">
              <a:lnSpc>
                <a:spcPts val="2828"/>
              </a:lnSpc>
              <a:buFont typeface="Arial"/>
              <a:buChar char="•"/>
            </a:pPr>
            <a:r>
              <a:rPr lang="en-US" sz="2020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University</a:t>
            </a:r>
          </a:p>
          <a:p>
            <a:pPr algn="l" marL="436135" indent="-218068" lvl="1">
              <a:lnSpc>
                <a:spcPts val="2828"/>
              </a:lnSpc>
              <a:buFont typeface="Arial"/>
              <a:buChar char="•"/>
            </a:pPr>
            <a:r>
              <a:rPr lang="en-US" sz="2020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Lectures</a:t>
            </a:r>
          </a:p>
          <a:p>
            <a:pPr algn="l" marL="436135" indent="-218068" lvl="1">
              <a:lnSpc>
                <a:spcPts val="2828"/>
              </a:lnSpc>
              <a:buFont typeface="Arial"/>
              <a:buChar char="•"/>
            </a:pPr>
            <a:r>
              <a:rPr lang="en-US" sz="2020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Colleagues</a:t>
            </a:r>
          </a:p>
          <a:p>
            <a:pPr algn="l" marL="436135" indent="-218068" lvl="1">
              <a:lnSpc>
                <a:spcPts val="2828"/>
              </a:lnSpc>
              <a:buFont typeface="Arial"/>
              <a:buChar char="•"/>
            </a:pPr>
            <a:r>
              <a:rPr lang="en-US" sz="2020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IR &amp; Project Office</a:t>
            </a:r>
          </a:p>
          <a:p>
            <a:pPr algn="l" marL="436135" indent="-218068" lvl="1">
              <a:lnSpc>
                <a:spcPts val="2828"/>
              </a:lnSpc>
              <a:buFont typeface="Arial"/>
              <a:buChar char="•"/>
            </a:pPr>
            <a:r>
              <a:rPr lang="en-US" sz="2020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Informal Conversations</a:t>
            </a:r>
          </a:p>
          <a:p>
            <a:pPr algn="l" marL="436135" indent="-218068" lvl="1">
              <a:lnSpc>
                <a:spcPts val="2828"/>
              </a:lnSpc>
              <a:buFont typeface="Arial"/>
              <a:buChar char="•"/>
            </a:pPr>
            <a:r>
              <a:rPr lang="en-US" sz="2020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Young Scholars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9485556" y="4049161"/>
            <a:ext cx="5963324" cy="4307678"/>
          </a:xfrm>
          <a:custGeom>
            <a:avLst/>
            <a:gdLst/>
            <a:ahLst/>
            <a:cxnLst/>
            <a:rect r="r" b="b" t="t" l="l"/>
            <a:pathLst>
              <a:path h="4307678" w="5963324">
                <a:moveTo>
                  <a:pt x="0" y="0"/>
                </a:moveTo>
                <a:lnTo>
                  <a:pt x="5963324" y="0"/>
                </a:lnTo>
                <a:lnTo>
                  <a:pt x="5963324" y="4307677"/>
                </a:lnTo>
                <a:lnTo>
                  <a:pt x="0" y="430767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5448880" y="8433703"/>
            <a:ext cx="2288387" cy="1044077"/>
          </a:xfrm>
          <a:custGeom>
            <a:avLst/>
            <a:gdLst/>
            <a:ahLst/>
            <a:cxnLst/>
            <a:rect r="r" b="b" t="t" l="l"/>
            <a:pathLst>
              <a:path h="1044077" w="2288387">
                <a:moveTo>
                  <a:pt x="0" y="0"/>
                </a:moveTo>
                <a:lnTo>
                  <a:pt x="2288387" y="0"/>
                </a:lnTo>
                <a:lnTo>
                  <a:pt x="2288387" y="1044076"/>
                </a:lnTo>
                <a:lnTo>
                  <a:pt x="0" y="104407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448880" y="133489"/>
            <a:ext cx="2696892" cy="1095612"/>
          </a:xfrm>
          <a:custGeom>
            <a:avLst/>
            <a:gdLst/>
            <a:ahLst/>
            <a:cxnLst/>
            <a:rect r="r" b="b" t="t" l="l"/>
            <a:pathLst>
              <a:path h="1095612" w="2696892">
                <a:moveTo>
                  <a:pt x="0" y="0"/>
                </a:moveTo>
                <a:lnTo>
                  <a:pt x="2696892" y="0"/>
                </a:lnTo>
                <a:lnTo>
                  <a:pt x="2696892" y="1095612"/>
                </a:lnTo>
                <a:lnTo>
                  <a:pt x="0" y="109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47254" y="1929405"/>
            <a:ext cx="12817114" cy="7143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09"/>
              </a:lnSpc>
              <a:spcBef>
                <a:spcPct val="0"/>
              </a:spcBef>
            </a:pPr>
            <a:r>
              <a:rPr lang="en-US" sz="4149">
                <a:solidFill>
                  <a:srgbClr val="FF8A1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...and Some Final Remarks from Our Alumni: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017936" y="3075641"/>
            <a:ext cx="12534621" cy="5217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0097B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More </a:t>
            </a:r>
            <a:r>
              <a:rPr lang="en-US" sz="2700">
                <a:solidFill>
                  <a:srgbClr val="54545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actions, conferences, workshops with awardees 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54545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Have the chance to </a:t>
            </a:r>
            <a:r>
              <a:rPr lang="en-US" sz="2700">
                <a:solidFill>
                  <a:srgbClr val="0097B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cooperate with the IDM</a:t>
            </a:r>
            <a:r>
              <a:rPr lang="en-US" sz="2700">
                <a:solidFill>
                  <a:srgbClr val="54545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in the future 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54545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DYSA </a:t>
            </a:r>
            <a:r>
              <a:rPr lang="en-US" sz="2700">
                <a:solidFill>
                  <a:srgbClr val="0097B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keep going 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0097B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Great initiative</a:t>
            </a:r>
            <a:r>
              <a:rPr lang="en-US" sz="2700">
                <a:solidFill>
                  <a:srgbClr val="54545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for the region, with a valuable impact for the research community 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54545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Award valued more if institutions promoted the process.</a:t>
            </a:r>
            <a:r>
              <a:rPr lang="en-US" sz="2700">
                <a:solidFill>
                  <a:srgbClr val="0097B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DRC could be the place for the appreciation</a:t>
            </a:r>
            <a:r>
              <a:rPr lang="en-US" sz="2700">
                <a:solidFill>
                  <a:srgbClr val="54545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of this award and its institutional recognition in the entire Danube Region 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0097B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Meeting</a:t>
            </a:r>
            <a:r>
              <a:rPr lang="en-US" sz="2700">
                <a:solidFill>
                  <a:srgbClr val="54545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, once a year, with awardees in a different country to meet new scientists and experts 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0097B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Invite previous awardees</a:t>
            </a:r>
            <a:r>
              <a:rPr lang="en-US" sz="2700">
                <a:solidFill>
                  <a:srgbClr val="54545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who couldn’t go to Ispra due to COVID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0" y="9554644"/>
            <a:ext cx="18288000" cy="3086100"/>
            <a:chOff x="0" y="0"/>
            <a:chExt cx="24384000" cy="4114800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24384000" cy="4114800"/>
              <a:chOff x="0" y="0"/>
              <a:chExt cx="4816593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4816592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8A10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47625"/>
                <a:ext cx="4816593" cy="860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89"/>
                  </a:lnSpc>
                </a:pPr>
              </a:p>
            </p:txBody>
          </p:sp>
        </p:grpSp>
        <p:sp>
          <p:nvSpPr>
            <p:cNvPr name="TextBox 9" id="9"/>
            <p:cNvSpPr txBox="true"/>
            <p:nvPr/>
          </p:nvSpPr>
          <p:spPr>
            <a:xfrm rot="0">
              <a:off x="893283" y="118996"/>
              <a:ext cx="2761589" cy="66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EEF6F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www.idm.at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21145396" y="135566"/>
              <a:ext cx="2972858" cy="66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EEF6F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@IDMVienna</a:t>
              </a:r>
            </a:p>
          </p:txBody>
        </p:sp>
        <p:sp>
          <p:nvSpPr>
            <p:cNvPr name="Freeform 11" id="11"/>
            <p:cNvSpPr/>
            <p:nvPr/>
          </p:nvSpPr>
          <p:spPr>
            <a:xfrm flipH="false" flipV="false" rot="0">
              <a:off x="18662119" y="285174"/>
              <a:ext cx="503720" cy="500572"/>
            </a:xfrm>
            <a:custGeom>
              <a:avLst/>
              <a:gdLst/>
              <a:ahLst/>
              <a:cxnLst/>
              <a:rect r="r" b="b" t="t" l="l"/>
              <a:pathLst>
                <a:path h="500572" w="503720">
                  <a:moveTo>
                    <a:pt x="0" y="0"/>
                  </a:moveTo>
                  <a:lnTo>
                    <a:pt x="503720" y="0"/>
                  </a:lnTo>
                  <a:lnTo>
                    <a:pt x="503720" y="500572"/>
                  </a:lnTo>
                  <a:lnTo>
                    <a:pt x="0" y="500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9278527" y="292569"/>
              <a:ext cx="493177" cy="493177"/>
            </a:xfrm>
            <a:custGeom>
              <a:avLst/>
              <a:gdLst/>
              <a:ahLst/>
              <a:cxnLst/>
              <a:rect r="r" b="b" t="t" l="l"/>
              <a:pathLst>
                <a:path h="493177" w="493177">
                  <a:moveTo>
                    <a:pt x="0" y="0"/>
                  </a:moveTo>
                  <a:lnTo>
                    <a:pt x="493176" y="0"/>
                  </a:lnTo>
                  <a:lnTo>
                    <a:pt x="493176" y="493177"/>
                  </a:lnTo>
                  <a:lnTo>
                    <a:pt x="0" y="493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9886003" y="285174"/>
              <a:ext cx="545581" cy="493177"/>
            </a:xfrm>
            <a:custGeom>
              <a:avLst/>
              <a:gdLst/>
              <a:ahLst/>
              <a:cxnLst/>
              <a:rect r="r" b="b" t="t" l="l"/>
              <a:pathLst>
                <a:path h="493177" w="545581">
                  <a:moveTo>
                    <a:pt x="0" y="0"/>
                  </a:moveTo>
                  <a:lnTo>
                    <a:pt x="545581" y="0"/>
                  </a:lnTo>
                  <a:lnTo>
                    <a:pt x="545581" y="493177"/>
                  </a:lnTo>
                  <a:lnTo>
                    <a:pt x="0" y="493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40933" t="-52025" r="-39534" b="-47618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0564368" y="292569"/>
              <a:ext cx="485781" cy="485781"/>
            </a:xfrm>
            <a:custGeom>
              <a:avLst/>
              <a:gdLst/>
              <a:ahLst/>
              <a:cxnLst/>
              <a:rect r="r" b="b" t="t" l="l"/>
              <a:pathLst>
                <a:path h="485781" w="485781">
                  <a:moveTo>
                    <a:pt x="0" y="0"/>
                  </a:moveTo>
                  <a:lnTo>
                    <a:pt x="485781" y="0"/>
                  </a:lnTo>
                  <a:lnTo>
                    <a:pt x="485781" y="485782"/>
                  </a:lnTo>
                  <a:lnTo>
                    <a:pt x="0" y="485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345897" y="252215"/>
              <a:ext cx="490601" cy="490601"/>
            </a:xfrm>
            <a:custGeom>
              <a:avLst/>
              <a:gdLst/>
              <a:ahLst/>
              <a:cxnLst/>
              <a:rect r="r" b="b" t="t" l="l"/>
              <a:pathLst>
                <a:path h="490601" w="490601">
                  <a:moveTo>
                    <a:pt x="0" y="0"/>
                  </a:moveTo>
                  <a:lnTo>
                    <a:pt x="490602" y="0"/>
                  </a:lnTo>
                  <a:lnTo>
                    <a:pt x="490602" y="490602"/>
                  </a:lnTo>
                  <a:lnTo>
                    <a:pt x="0" y="490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89624" y="3113332"/>
            <a:ext cx="14308752" cy="2046303"/>
            <a:chOff x="0" y="0"/>
            <a:chExt cx="3768560" cy="53894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768560" cy="538944"/>
            </a:xfrm>
            <a:custGeom>
              <a:avLst/>
              <a:gdLst/>
              <a:ahLst/>
              <a:cxnLst/>
              <a:rect r="r" b="b" t="t" l="l"/>
              <a:pathLst>
                <a:path h="538944" w="3768560">
                  <a:moveTo>
                    <a:pt x="27594" y="0"/>
                  </a:moveTo>
                  <a:lnTo>
                    <a:pt x="3740966" y="0"/>
                  </a:lnTo>
                  <a:cubicBezTo>
                    <a:pt x="3756206" y="0"/>
                    <a:pt x="3768560" y="12354"/>
                    <a:pt x="3768560" y="27594"/>
                  </a:cubicBezTo>
                  <a:lnTo>
                    <a:pt x="3768560" y="511350"/>
                  </a:lnTo>
                  <a:cubicBezTo>
                    <a:pt x="3768560" y="526590"/>
                    <a:pt x="3756206" y="538944"/>
                    <a:pt x="3740966" y="538944"/>
                  </a:cubicBezTo>
                  <a:lnTo>
                    <a:pt x="27594" y="538944"/>
                  </a:lnTo>
                  <a:cubicBezTo>
                    <a:pt x="12354" y="538944"/>
                    <a:pt x="0" y="526590"/>
                    <a:pt x="0" y="511350"/>
                  </a:cubicBezTo>
                  <a:lnTo>
                    <a:pt x="0" y="27594"/>
                  </a:lnTo>
                  <a:cubicBezTo>
                    <a:pt x="0" y="12354"/>
                    <a:pt x="12354" y="0"/>
                    <a:pt x="27594" y="0"/>
                  </a:cubicBezTo>
                  <a:close/>
                </a:path>
              </a:pathLst>
            </a:custGeom>
            <a:solidFill>
              <a:srgbClr val="A9D2E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768560" cy="5865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8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942975"/>
            <a:ext cx="10449112" cy="1448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08"/>
              </a:lnSpc>
              <a:spcBef>
                <a:spcPct val="0"/>
              </a:spcBef>
            </a:pPr>
            <a:r>
              <a:rPr lang="en-US" b="true" sz="4148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📊 </a:t>
            </a:r>
            <a:r>
              <a:rPr lang="en-US" b="true" sz="4148">
                <a:solidFill>
                  <a:srgbClr val="FF8A1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Danubius Young Scientist Award: Alumni Survey Insights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649427" y="3170648"/>
            <a:ext cx="12989146" cy="1884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How does the Danubius Young Scientist Award impact careers? To find out, the IDM surveyed 120 alumni across 14 countries. With a 70% response rate, this study explores key insights on career advancement, the award process, and future improvements.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989624" y="5550160"/>
            <a:ext cx="14308752" cy="3089275"/>
            <a:chOff x="0" y="0"/>
            <a:chExt cx="3768560" cy="81363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768560" cy="813636"/>
            </a:xfrm>
            <a:custGeom>
              <a:avLst/>
              <a:gdLst/>
              <a:ahLst/>
              <a:cxnLst/>
              <a:rect r="r" b="b" t="t" l="l"/>
              <a:pathLst>
                <a:path h="813636" w="3768560">
                  <a:moveTo>
                    <a:pt x="27594" y="0"/>
                  </a:moveTo>
                  <a:lnTo>
                    <a:pt x="3740966" y="0"/>
                  </a:lnTo>
                  <a:cubicBezTo>
                    <a:pt x="3756206" y="0"/>
                    <a:pt x="3768560" y="12354"/>
                    <a:pt x="3768560" y="27594"/>
                  </a:cubicBezTo>
                  <a:lnTo>
                    <a:pt x="3768560" y="786042"/>
                  </a:lnTo>
                  <a:cubicBezTo>
                    <a:pt x="3768560" y="801282"/>
                    <a:pt x="3756206" y="813636"/>
                    <a:pt x="3740966" y="813636"/>
                  </a:cubicBezTo>
                  <a:lnTo>
                    <a:pt x="27594" y="813636"/>
                  </a:lnTo>
                  <a:cubicBezTo>
                    <a:pt x="12354" y="813636"/>
                    <a:pt x="0" y="801282"/>
                    <a:pt x="0" y="786042"/>
                  </a:cubicBezTo>
                  <a:lnTo>
                    <a:pt x="0" y="27594"/>
                  </a:lnTo>
                  <a:cubicBezTo>
                    <a:pt x="0" y="12354"/>
                    <a:pt x="12354" y="0"/>
                    <a:pt x="27594" y="0"/>
                  </a:cubicBezTo>
                  <a:close/>
                </a:path>
              </a:pathLst>
            </a:custGeom>
            <a:solidFill>
              <a:srgbClr val="0091C7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3768560" cy="8612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8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4634648" y="5676525"/>
            <a:ext cx="8822386" cy="2836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79"/>
              </a:lnSpc>
              <a:spcBef>
                <a:spcPct val="0"/>
              </a:spcBef>
            </a:pPr>
            <a:r>
              <a:rPr lang="en-US" b="true" sz="2699">
                <a:solidFill>
                  <a:srgbClr val="EEF6F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🎓 120 awardees (2014–2022)</a:t>
            </a:r>
          </a:p>
          <a:p>
            <a:pPr algn="just">
              <a:lnSpc>
                <a:spcPts val="3779"/>
              </a:lnSpc>
              <a:spcBef>
                <a:spcPct val="0"/>
              </a:spcBef>
            </a:pPr>
            <a:r>
              <a:rPr lang="en-US" b="true" sz="2699">
                <a:solidFill>
                  <a:srgbClr val="EEF6F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🌍 14 countries</a:t>
            </a:r>
          </a:p>
          <a:p>
            <a:pPr algn="just">
              <a:lnSpc>
                <a:spcPts val="3779"/>
              </a:lnSpc>
              <a:spcBef>
                <a:spcPct val="0"/>
              </a:spcBef>
            </a:pPr>
            <a:r>
              <a:rPr lang="en-US" b="true" sz="2699">
                <a:solidFill>
                  <a:srgbClr val="EEF6F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📩 84 responses (70% response rate)</a:t>
            </a:r>
          </a:p>
          <a:p>
            <a:pPr algn="just">
              <a:lnSpc>
                <a:spcPts val="3779"/>
              </a:lnSpc>
              <a:spcBef>
                <a:spcPct val="0"/>
              </a:spcBef>
            </a:pPr>
            <a:r>
              <a:rPr lang="en-US" b="true" sz="2699">
                <a:solidFill>
                  <a:srgbClr val="EEF6F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📋 25 survey questions</a:t>
            </a:r>
          </a:p>
          <a:p>
            <a:pPr algn="just">
              <a:lnSpc>
                <a:spcPts val="3779"/>
              </a:lnSpc>
              <a:spcBef>
                <a:spcPct val="0"/>
              </a:spcBef>
            </a:pPr>
            <a:r>
              <a:rPr lang="en-US" b="true" sz="2699">
                <a:solidFill>
                  <a:srgbClr val="EEF6F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🗣  8 follow-up interviews</a:t>
            </a:r>
          </a:p>
          <a:p>
            <a:pPr algn="just">
              <a:lnSpc>
                <a:spcPts val="3779"/>
              </a:lnSpc>
              <a:spcBef>
                <a:spcPct val="0"/>
              </a:spcBef>
            </a:pPr>
            <a:r>
              <a:rPr lang="en-US" b="true" sz="2699">
                <a:solidFill>
                  <a:srgbClr val="EEF6F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🔗 1st DYSA Alumni Networking Event (Dec 2024)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0" y="9554644"/>
            <a:ext cx="18288000" cy="3086100"/>
            <a:chOff x="0" y="0"/>
            <a:chExt cx="24384000" cy="4114800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0"/>
              <a:ext cx="24384000" cy="4114800"/>
              <a:chOff x="0" y="0"/>
              <a:chExt cx="4816593" cy="8128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4816592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8A10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47625"/>
                <a:ext cx="4816593" cy="860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89"/>
                  </a:lnSpc>
                </a:pPr>
              </a:p>
            </p:txBody>
          </p:sp>
        </p:grpSp>
        <p:sp>
          <p:nvSpPr>
            <p:cNvPr name="TextBox 15" id="15"/>
            <p:cNvSpPr txBox="true"/>
            <p:nvPr/>
          </p:nvSpPr>
          <p:spPr>
            <a:xfrm rot="0">
              <a:off x="893283" y="118996"/>
              <a:ext cx="2761589" cy="66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EEF6F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www.idm.at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21145396" y="135566"/>
              <a:ext cx="2972858" cy="66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EEF6F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@IDMVienna</a:t>
              </a:r>
            </a:p>
          </p:txBody>
        </p:sp>
        <p:sp>
          <p:nvSpPr>
            <p:cNvPr name="Freeform 17" id="17"/>
            <p:cNvSpPr/>
            <p:nvPr/>
          </p:nvSpPr>
          <p:spPr>
            <a:xfrm flipH="false" flipV="false" rot="0">
              <a:off x="18662119" y="285174"/>
              <a:ext cx="503720" cy="500572"/>
            </a:xfrm>
            <a:custGeom>
              <a:avLst/>
              <a:gdLst/>
              <a:ahLst/>
              <a:cxnLst/>
              <a:rect r="r" b="b" t="t" l="l"/>
              <a:pathLst>
                <a:path h="500572" w="503720">
                  <a:moveTo>
                    <a:pt x="0" y="0"/>
                  </a:moveTo>
                  <a:lnTo>
                    <a:pt x="503720" y="0"/>
                  </a:lnTo>
                  <a:lnTo>
                    <a:pt x="503720" y="500572"/>
                  </a:lnTo>
                  <a:lnTo>
                    <a:pt x="0" y="500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9278527" y="292569"/>
              <a:ext cx="493177" cy="493177"/>
            </a:xfrm>
            <a:custGeom>
              <a:avLst/>
              <a:gdLst/>
              <a:ahLst/>
              <a:cxnLst/>
              <a:rect r="r" b="b" t="t" l="l"/>
              <a:pathLst>
                <a:path h="493177" w="493177">
                  <a:moveTo>
                    <a:pt x="0" y="0"/>
                  </a:moveTo>
                  <a:lnTo>
                    <a:pt x="493176" y="0"/>
                  </a:lnTo>
                  <a:lnTo>
                    <a:pt x="493176" y="493177"/>
                  </a:lnTo>
                  <a:lnTo>
                    <a:pt x="0" y="493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9886003" y="285174"/>
              <a:ext cx="545581" cy="493177"/>
            </a:xfrm>
            <a:custGeom>
              <a:avLst/>
              <a:gdLst/>
              <a:ahLst/>
              <a:cxnLst/>
              <a:rect r="r" b="b" t="t" l="l"/>
              <a:pathLst>
                <a:path h="493177" w="545581">
                  <a:moveTo>
                    <a:pt x="0" y="0"/>
                  </a:moveTo>
                  <a:lnTo>
                    <a:pt x="545581" y="0"/>
                  </a:lnTo>
                  <a:lnTo>
                    <a:pt x="545581" y="493177"/>
                  </a:lnTo>
                  <a:lnTo>
                    <a:pt x="0" y="493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0933" t="-52025" r="-39534" b="-47618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0564368" y="292569"/>
              <a:ext cx="485781" cy="485781"/>
            </a:xfrm>
            <a:custGeom>
              <a:avLst/>
              <a:gdLst/>
              <a:ahLst/>
              <a:cxnLst/>
              <a:rect r="r" b="b" t="t" l="l"/>
              <a:pathLst>
                <a:path h="485781" w="485781">
                  <a:moveTo>
                    <a:pt x="0" y="0"/>
                  </a:moveTo>
                  <a:lnTo>
                    <a:pt x="485781" y="0"/>
                  </a:lnTo>
                  <a:lnTo>
                    <a:pt x="485781" y="485782"/>
                  </a:lnTo>
                  <a:lnTo>
                    <a:pt x="0" y="485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345897" y="252215"/>
              <a:ext cx="490601" cy="490601"/>
            </a:xfrm>
            <a:custGeom>
              <a:avLst/>
              <a:gdLst/>
              <a:ahLst/>
              <a:cxnLst/>
              <a:rect r="r" b="b" t="t" l="l"/>
              <a:pathLst>
                <a:path h="490601" w="490601">
                  <a:moveTo>
                    <a:pt x="0" y="0"/>
                  </a:moveTo>
                  <a:lnTo>
                    <a:pt x="490602" y="0"/>
                  </a:lnTo>
                  <a:lnTo>
                    <a:pt x="490602" y="490602"/>
                  </a:lnTo>
                  <a:lnTo>
                    <a:pt x="0" y="490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15448880" y="133489"/>
            <a:ext cx="2696892" cy="1095612"/>
          </a:xfrm>
          <a:custGeom>
            <a:avLst/>
            <a:gdLst/>
            <a:ahLst/>
            <a:cxnLst/>
            <a:rect r="r" b="b" t="t" l="l"/>
            <a:pathLst>
              <a:path h="1095612" w="2696892">
                <a:moveTo>
                  <a:pt x="0" y="0"/>
                </a:moveTo>
                <a:lnTo>
                  <a:pt x="2696892" y="0"/>
                </a:lnTo>
                <a:lnTo>
                  <a:pt x="2696892" y="1095612"/>
                </a:lnTo>
                <a:lnTo>
                  <a:pt x="0" y="109561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19337" y="2783730"/>
            <a:ext cx="6086666" cy="4396775"/>
          </a:xfrm>
          <a:custGeom>
            <a:avLst/>
            <a:gdLst/>
            <a:ahLst/>
            <a:cxnLst/>
            <a:rect r="r" b="b" t="t" l="l"/>
            <a:pathLst>
              <a:path h="4396775" w="6086666">
                <a:moveTo>
                  <a:pt x="0" y="0"/>
                </a:moveTo>
                <a:lnTo>
                  <a:pt x="6086666" y="0"/>
                </a:lnTo>
                <a:lnTo>
                  <a:pt x="6086666" y="4396775"/>
                </a:lnTo>
                <a:lnTo>
                  <a:pt x="0" y="43967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57046" y="595570"/>
            <a:ext cx="7811250" cy="14469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03"/>
              </a:lnSpc>
            </a:pPr>
            <a:r>
              <a:rPr lang="en-US" sz="4145">
                <a:solidFill>
                  <a:srgbClr val="FF8A1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Many alumni stay in the Danube Region...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0" y="9554644"/>
            <a:ext cx="18288000" cy="3086100"/>
            <a:chOff x="0" y="0"/>
            <a:chExt cx="24384000" cy="4114800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24384000" cy="4114800"/>
              <a:chOff x="0" y="0"/>
              <a:chExt cx="4816593" cy="8128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4816592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8A10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47625"/>
                <a:ext cx="4816593" cy="860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89"/>
                  </a:lnSpc>
                </a:pPr>
              </a:p>
            </p:txBody>
          </p:sp>
        </p:grpSp>
        <p:sp>
          <p:nvSpPr>
            <p:cNvPr name="TextBox 8" id="8"/>
            <p:cNvSpPr txBox="true"/>
            <p:nvPr/>
          </p:nvSpPr>
          <p:spPr>
            <a:xfrm rot="0">
              <a:off x="893283" y="118996"/>
              <a:ext cx="2761589" cy="66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EEF6F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www.idm.at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21145396" y="135566"/>
              <a:ext cx="2972858" cy="66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EEF6F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@IDMVienna</a:t>
              </a:r>
            </a:p>
          </p:txBody>
        </p:sp>
        <p:sp>
          <p:nvSpPr>
            <p:cNvPr name="Freeform 10" id="10"/>
            <p:cNvSpPr/>
            <p:nvPr/>
          </p:nvSpPr>
          <p:spPr>
            <a:xfrm flipH="false" flipV="false" rot="0">
              <a:off x="18662119" y="285174"/>
              <a:ext cx="503720" cy="500572"/>
            </a:xfrm>
            <a:custGeom>
              <a:avLst/>
              <a:gdLst/>
              <a:ahLst/>
              <a:cxnLst/>
              <a:rect r="r" b="b" t="t" l="l"/>
              <a:pathLst>
                <a:path h="500572" w="503720">
                  <a:moveTo>
                    <a:pt x="0" y="0"/>
                  </a:moveTo>
                  <a:lnTo>
                    <a:pt x="503720" y="0"/>
                  </a:lnTo>
                  <a:lnTo>
                    <a:pt x="503720" y="500572"/>
                  </a:lnTo>
                  <a:lnTo>
                    <a:pt x="0" y="500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9278527" y="292569"/>
              <a:ext cx="493177" cy="493177"/>
            </a:xfrm>
            <a:custGeom>
              <a:avLst/>
              <a:gdLst/>
              <a:ahLst/>
              <a:cxnLst/>
              <a:rect r="r" b="b" t="t" l="l"/>
              <a:pathLst>
                <a:path h="493177" w="493177">
                  <a:moveTo>
                    <a:pt x="0" y="0"/>
                  </a:moveTo>
                  <a:lnTo>
                    <a:pt x="493176" y="0"/>
                  </a:lnTo>
                  <a:lnTo>
                    <a:pt x="493176" y="493177"/>
                  </a:lnTo>
                  <a:lnTo>
                    <a:pt x="0" y="493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9886003" y="285174"/>
              <a:ext cx="545581" cy="493177"/>
            </a:xfrm>
            <a:custGeom>
              <a:avLst/>
              <a:gdLst/>
              <a:ahLst/>
              <a:cxnLst/>
              <a:rect r="r" b="b" t="t" l="l"/>
              <a:pathLst>
                <a:path h="493177" w="545581">
                  <a:moveTo>
                    <a:pt x="0" y="0"/>
                  </a:moveTo>
                  <a:lnTo>
                    <a:pt x="545581" y="0"/>
                  </a:lnTo>
                  <a:lnTo>
                    <a:pt x="545581" y="493177"/>
                  </a:lnTo>
                  <a:lnTo>
                    <a:pt x="0" y="493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40933" t="-52025" r="-39534" b="-47618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0564368" y="292569"/>
              <a:ext cx="485781" cy="485781"/>
            </a:xfrm>
            <a:custGeom>
              <a:avLst/>
              <a:gdLst/>
              <a:ahLst/>
              <a:cxnLst/>
              <a:rect r="r" b="b" t="t" l="l"/>
              <a:pathLst>
                <a:path h="485781" w="485781">
                  <a:moveTo>
                    <a:pt x="0" y="0"/>
                  </a:moveTo>
                  <a:lnTo>
                    <a:pt x="485781" y="0"/>
                  </a:lnTo>
                  <a:lnTo>
                    <a:pt x="485781" y="485782"/>
                  </a:lnTo>
                  <a:lnTo>
                    <a:pt x="0" y="485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45897" y="252215"/>
              <a:ext cx="490601" cy="490601"/>
            </a:xfrm>
            <a:custGeom>
              <a:avLst/>
              <a:gdLst/>
              <a:ahLst/>
              <a:cxnLst/>
              <a:rect r="r" b="b" t="t" l="l"/>
              <a:pathLst>
                <a:path h="490601" w="490601">
                  <a:moveTo>
                    <a:pt x="0" y="0"/>
                  </a:moveTo>
                  <a:lnTo>
                    <a:pt x="490602" y="0"/>
                  </a:lnTo>
                  <a:lnTo>
                    <a:pt x="490602" y="490602"/>
                  </a:lnTo>
                  <a:lnTo>
                    <a:pt x="0" y="490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15448880" y="133489"/>
            <a:ext cx="2696892" cy="1095612"/>
          </a:xfrm>
          <a:custGeom>
            <a:avLst/>
            <a:gdLst/>
            <a:ahLst/>
            <a:cxnLst/>
            <a:rect r="r" b="b" t="t" l="l"/>
            <a:pathLst>
              <a:path h="1095612" w="2696892">
                <a:moveTo>
                  <a:pt x="0" y="0"/>
                </a:moveTo>
                <a:lnTo>
                  <a:pt x="2696892" y="0"/>
                </a:lnTo>
                <a:lnTo>
                  <a:pt x="2696892" y="1095612"/>
                </a:lnTo>
                <a:lnTo>
                  <a:pt x="0" y="109561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5448880" y="7862261"/>
            <a:ext cx="2288387" cy="1044077"/>
          </a:xfrm>
          <a:custGeom>
            <a:avLst/>
            <a:gdLst/>
            <a:ahLst/>
            <a:cxnLst/>
            <a:rect r="r" b="b" t="t" l="l"/>
            <a:pathLst>
              <a:path h="1044077" w="2288387">
                <a:moveTo>
                  <a:pt x="0" y="0"/>
                </a:moveTo>
                <a:lnTo>
                  <a:pt x="2288387" y="0"/>
                </a:lnTo>
                <a:lnTo>
                  <a:pt x="2288387" y="1044077"/>
                </a:lnTo>
                <a:lnTo>
                  <a:pt x="0" y="104407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8876670" y="7094780"/>
            <a:ext cx="6931342" cy="14492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13"/>
              </a:lnSpc>
            </a:pPr>
            <a:r>
              <a:rPr lang="en-US" sz="4152">
                <a:solidFill>
                  <a:srgbClr val="FF8A1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...and work on topics related to the region.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8674474" y="1707416"/>
            <a:ext cx="7335735" cy="5299054"/>
          </a:xfrm>
          <a:custGeom>
            <a:avLst/>
            <a:gdLst/>
            <a:ahLst/>
            <a:cxnLst/>
            <a:rect r="r" b="b" t="t" l="l"/>
            <a:pathLst>
              <a:path h="5299054" w="7335735">
                <a:moveTo>
                  <a:pt x="0" y="0"/>
                </a:moveTo>
                <a:lnTo>
                  <a:pt x="7335734" y="0"/>
                </a:lnTo>
                <a:lnTo>
                  <a:pt x="7335734" y="5299054"/>
                </a:lnTo>
                <a:lnTo>
                  <a:pt x="0" y="529905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4094" y="6173192"/>
            <a:ext cx="9425828" cy="3031422"/>
          </a:xfrm>
          <a:custGeom>
            <a:avLst/>
            <a:gdLst/>
            <a:ahLst/>
            <a:cxnLst/>
            <a:rect r="r" b="b" t="t" l="l"/>
            <a:pathLst>
              <a:path h="3031422" w="9425828">
                <a:moveTo>
                  <a:pt x="0" y="0"/>
                </a:moveTo>
                <a:lnTo>
                  <a:pt x="9425828" y="0"/>
                </a:lnTo>
                <a:lnTo>
                  <a:pt x="9425828" y="3031422"/>
                </a:lnTo>
                <a:lnTo>
                  <a:pt x="0" y="30314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9554644"/>
            <a:ext cx="18288000" cy="3086100"/>
            <a:chOff x="0" y="0"/>
            <a:chExt cx="24384000" cy="4114800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24384000" cy="4114800"/>
              <a:chOff x="0" y="0"/>
              <a:chExt cx="4816593" cy="8128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4816592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8A10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47625"/>
                <a:ext cx="4816593" cy="860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89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893283" y="118996"/>
              <a:ext cx="2761589" cy="66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EEF6F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www.idm.at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1145396" y="135566"/>
              <a:ext cx="2972858" cy="66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EEF6F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@IDMVienna</a:t>
              </a:r>
            </a:p>
          </p:txBody>
        </p:sp>
        <p:sp>
          <p:nvSpPr>
            <p:cNvPr name="Freeform 9" id="9"/>
            <p:cNvSpPr/>
            <p:nvPr/>
          </p:nvSpPr>
          <p:spPr>
            <a:xfrm flipH="false" flipV="false" rot="0">
              <a:off x="18662119" y="285174"/>
              <a:ext cx="503720" cy="500572"/>
            </a:xfrm>
            <a:custGeom>
              <a:avLst/>
              <a:gdLst/>
              <a:ahLst/>
              <a:cxnLst/>
              <a:rect r="r" b="b" t="t" l="l"/>
              <a:pathLst>
                <a:path h="500572" w="503720">
                  <a:moveTo>
                    <a:pt x="0" y="0"/>
                  </a:moveTo>
                  <a:lnTo>
                    <a:pt x="503720" y="0"/>
                  </a:lnTo>
                  <a:lnTo>
                    <a:pt x="503720" y="500572"/>
                  </a:lnTo>
                  <a:lnTo>
                    <a:pt x="0" y="500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9278527" y="292569"/>
              <a:ext cx="493177" cy="493177"/>
            </a:xfrm>
            <a:custGeom>
              <a:avLst/>
              <a:gdLst/>
              <a:ahLst/>
              <a:cxnLst/>
              <a:rect r="r" b="b" t="t" l="l"/>
              <a:pathLst>
                <a:path h="493177" w="493177">
                  <a:moveTo>
                    <a:pt x="0" y="0"/>
                  </a:moveTo>
                  <a:lnTo>
                    <a:pt x="493176" y="0"/>
                  </a:lnTo>
                  <a:lnTo>
                    <a:pt x="493176" y="493177"/>
                  </a:lnTo>
                  <a:lnTo>
                    <a:pt x="0" y="493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9886003" y="285174"/>
              <a:ext cx="545581" cy="493177"/>
            </a:xfrm>
            <a:custGeom>
              <a:avLst/>
              <a:gdLst/>
              <a:ahLst/>
              <a:cxnLst/>
              <a:rect r="r" b="b" t="t" l="l"/>
              <a:pathLst>
                <a:path h="493177" w="545581">
                  <a:moveTo>
                    <a:pt x="0" y="0"/>
                  </a:moveTo>
                  <a:lnTo>
                    <a:pt x="545581" y="0"/>
                  </a:lnTo>
                  <a:lnTo>
                    <a:pt x="545581" y="493177"/>
                  </a:lnTo>
                  <a:lnTo>
                    <a:pt x="0" y="493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40933" t="-52025" r="-39534" b="-47618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20564368" y="292569"/>
              <a:ext cx="485781" cy="485781"/>
            </a:xfrm>
            <a:custGeom>
              <a:avLst/>
              <a:gdLst/>
              <a:ahLst/>
              <a:cxnLst/>
              <a:rect r="r" b="b" t="t" l="l"/>
              <a:pathLst>
                <a:path h="485781" w="485781">
                  <a:moveTo>
                    <a:pt x="0" y="0"/>
                  </a:moveTo>
                  <a:lnTo>
                    <a:pt x="485781" y="0"/>
                  </a:lnTo>
                  <a:lnTo>
                    <a:pt x="485781" y="485782"/>
                  </a:lnTo>
                  <a:lnTo>
                    <a:pt x="0" y="485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345897" y="252215"/>
              <a:ext cx="490601" cy="490601"/>
            </a:xfrm>
            <a:custGeom>
              <a:avLst/>
              <a:gdLst/>
              <a:ahLst/>
              <a:cxnLst/>
              <a:rect r="r" b="b" t="t" l="l"/>
              <a:pathLst>
                <a:path h="490601" w="490601">
                  <a:moveTo>
                    <a:pt x="0" y="0"/>
                  </a:moveTo>
                  <a:lnTo>
                    <a:pt x="490602" y="0"/>
                  </a:lnTo>
                  <a:lnTo>
                    <a:pt x="490602" y="490602"/>
                  </a:lnTo>
                  <a:lnTo>
                    <a:pt x="0" y="490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5448880" y="133489"/>
            <a:ext cx="2696892" cy="1095612"/>
          </a:xfrm>
          <a:custGeom>
            <a:avLst/>
            <a:gdLst/>
            <a:ahLst/>
            <a:cxnLst/>
            <a:rect r="r" b="b" t="t" l="l"/>
            <a:pathLst>
              <a:path h="1095612" w="2696892">
                <a:moveTo>
                  <a:pt x="0" y="0"/>
                </a:moveTo>
                <a:lnTo>
                  <a:pt x="2696892" y="0"/>
                </a:lnTo>
                <a:lnTo>
                  <a:pt x="2696892" y="1095612"/>
                </a:lnTo>
                <a:lnTo>
                  <a:pt x="0" y="109561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448880" y="7862261"/>
            <a:ext cx="2288387" cy="1044077"/>
          </a:xfrm>
          <a:custGeom>
            <a:avLst/>
            <a:gdLst/>
            <a:ahLst/>
            <a:cxnLst/>
            <a:rect r="r" b="b" t="t" l="l"/>
            <a:pathLst>
              <a:path h="1044077" w="2288387">
                <a:moveTo>
                  <a:pt x="0" y="0"/>
                </a:moveTo>
                <a:lnTo>
                  <a:pt x="2288387" y="0"/>
                </a:lnTo>
                <a:lnTo>
                  <a:pt x="2288387" y="1044077"/>
                </a:lnTo>
                <a:lnTo>
                  <a:pt x="0" y="104407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949366" y="2373456"/>
            <a:ext cx="8196406" cy="5117605"/>
          </a:xfrm>
          <a:custGeom>
            <a:avLst/>
            <a:gdLst/>
            <a:ahLst/>
            <a:cxnLst/>
            <a:rect r="r" b="b" t="t" l="l"/>
            <a:pathLst>
              <a:path h="5117605" w="8196406">
                <a:moveTo>
                  <a:pt x="0" y="0"/>
                </a:moveTo>
                <a:lnTo>
                  <a:pt x="8196406" y="0"/>
                </a:lnTo>
                <a:lnTo>
                  <a:pt x="8196406" y="5117605"/>
                </a:lnTo>
                <a:lnTo>
                  <a:pt x="0" y="511760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1657443">
            <a:off x="7695857" y="4281515"/>
            <a:ext cx="1875517" cy="670497"/>
          </a:xfrm>
          <a:custGeom>
            <a:avLst/>
            <a:gdLst/>
            <a:ahLst/>
            <a:cxnLst/>
            <a:rect r="r" b="b" t="t" l="l"/>
            <a:pathLst>
              <a:path h="670497" w="1875517">
                <a:moveTo>
                  <a:pt x="0" y="0"/>
                </a:moveTo>
                <a:lnTo>
                  <a:pt x="1875517" y="0"/>
                </a:lnTo>
                <a:lnTo>
                  <a:pt x="1875517" y="670498"/>
                </a:lnTo>
                <a:lnTo>
                  <a:pt x="0" y="67049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94094" y="5262881"/>
            <a:ext cx="9425828" cy="713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04"/>
              </a:lnSpc>
            </a:pPr>
            <a:r>
              <a:rPr lang="en-US" sz="4145">
                <a:solidFill>
                  <a:srgbClr val="0091C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Alumni have great job prospects...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135491" y="1493084"/>
            <a:ext cx="7994583" cy="7463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04"/>
              </a:lnSpc>
            </a:pPr>
            <a:r>
              <a:rPr lang="en-US" sz="4360">
                <a:solidFill>
                  <a:srgbClr val="0091C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...in the following positions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569141" y="981075"/>
            <a:ext cx="4078167" cy="1299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69"/>
              </a:lnSpc>
              <a:spcBef>
                <a:spcPct val="0"/>
              </a:spcBef>
            </a:pPr>
            <a:r>
              <a:rPr lang="en-US" sz="2478">
                <a:solidFill>
                  <a:srgbClr val="0091C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of alumni advanced in their careers after receiving the Award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8700" y="935394"/>
            <a:ext cx="1967116" cy="1295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55"/>
              </a:lnSpc>
              <a:spcBef>
                <a:spcPct val="0"/>
              </a:spcBef>
            </a:pPr>
            <a:r>
              <a:rPr lang="en-US" sz="7611">
                <a:solidFill>
                  <a:srgbClr val="0091C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51%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28700" y="2451236"/>
            <a:ext cx="1967116" cy="1139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6"/>
              </a:lnSpc>
              <a:spcBef>
                <a:spcPct val="0"/>
              </a:spcBef>
            </a:pPr>
            <a:r>
              <a:rPr lang="en-US" sz="6704">
                <a:solidFill>
                  <a:srgbClr val="0091C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57%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569141" y="2409186"/>
            <a:ext cx="4078167" cy="1299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69"/>
              </a:lnSpc>
              <a:spcBef>
                <a:spcPct val="0"/>
              </a:spcBef>
            </a:pPr>
            <a:r>
              <a:rPr lang="en-US" sz="2478">
                <a:solidFill>
                  <a:srgbClr val="0091C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of alumni say the Award expanded their professional network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868745" y="569986"/>
            <a:ext cx="9010492" cy="6508835"/>
          </a:xfrm>
          <a:custGeom>
            <a:avLst/>
            <a:gdLst/>
            <a:ahLst/>
            <a:cxnLst/>
            <a:rect r="r" b="b" t="t" l="l"/>
            <a:pathLst>
              <a:path h="6508835" w="9010492">
                <a:moveTo>
                  <a:pt x="0" y="0"/>
                </a:moveTo>
                <a:lnTo>
                  <a:pt x="9010492" y="0"/>
                </a:lnTo>
                <a:lnTo>
                  <a:pt x="9010492" y="6508836"/>
                </a:lnTo>
                <a:lnTo>
                  <a:pt x="0" y="65088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810349" y="7112616"/>
            <a:ext cx="7456289" cy="953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8A1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There’s no age limit!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181815" y="8010173"/>
            <a:ext cx="8713357" cy="896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0"/>
              </a:lnSpc>
            </a:pPr>
            <a:r>
              <a:rPr lang="en-US" sz="2592">
                <a:solidFill>
                  <a:srgbClr val="324466"/>
                </a:solidFill>
                <a:latin typeface="IBM Plex Sans"/>
                <a:ea typeface="IBM Plex Sans"/>
                <a:cs typeface="IBM Plex Sans"/>
                <a:sym typeface="IBM Plex Sans"/>
              </a:rPr>
              <a:t>Criteria: The candidate must have received their highest academic degree (Master/PhD) within the last 5 years.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0" y="9554644"/>
            <a:ext cx="18288000" cy="3086100"/>
            <a:chOff x="0" y="0"/>
            <a:chExt cx="24384000" cy="4114800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24384000" cy="4114800"/>
              <a:chOff x="0" y="0"/>
              <a:chExt cx="4816593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4816592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8A10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47625"/>
                <a:ext cx="4816593" cy="860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89"/>
                  </a:lnSpc>
                </a:pPr>
              </a:p>
            </p:txBody>
          </p:sp>
        </p:grpSp>
        <p:sp>
          <p:nvSpPr>
            <p:cNvPr name="TextBox 9" id="9"/>
            <p:cNvSpPr txBox="true"/>
            <p:nvPr/>
          </p:nvSpPr>
          <p:spPr>
            <a:xfrm rot="0">
              <a:off x="893283" y="118996"/>
              <a:ext cx="2761589" cy="66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EEF6F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www.idm.at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21145396" y="135566"/>
              <a:ext cx="2972858" cy="66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EEF6F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@IDMVienna</a:t>
              </a:r>
            </a:p>
          </p:txBody>
        </p:sp>
        <p:sp>
          <p:nvSpPr>
            <p:cNvPr name="Freeform 11" id="11"/>
            <p:cNvSpPr/>
            <p:nvPr/>
          </p:nvSpPr>
          <p:spPr>
            <a:xfrm flipH="false" flipV="false" rot="0">
              <a:off x="18662119" y="285174"/>
              <a:ext cx="503720" cy="500572"/>
            </a:xfrm>
            <a:custGeom>
              <a:avLst/>
              <a:gdLst/>
              <a:ahLst/>
              <a:cxnLst/>
              <a:rect r="r" b="b" t="t" l="l"/>
              <a:pathLst>
                <a:path h="500572" w="503720">
                  <a:moveTo>
                    <a:pt x="0" y="0"/>
                  </a:moveTo>
                  <a:lnTo>
                    <a:pt x="503720" y="0"/>
                  </a:lnTo>
                  <a:lnTo>
                    <a:pt x="503720" y="500572"/>
                  </a:lnTo>
                  <a:lnTo>
                    <a:pt x="0" y="500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9278527" y="292569"/>
              <a:ext cx="493177" cy="493177"/>
            </a:xfrm>
            <a:custGeom>
              <a:avLst/>
              <a:gdLst/>
              <a:ahLst/>
              <a:cxnLst/>
              <a:rect r="r" b="b" t="t" l="l"/>
              <a:pathLst>
                <a:path h="493177" w="493177">
                  <a:moveTo>
                    <a:pt x="0" y="0"/>
                  </a:moveTo>
                  <a:lnTo>
                    <a:pt x="493176" y="0"/>
                  </a:lnTo>
                  <a:lnTo>
                    <a:pt x="493176" y="493177"/>
                  </a:lnTo>
                  <a:lnTo>
                    <a:pt x="0" y="493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9886003" y="285174"/>
              <a:ext cx="545581" cy="493177"/>
            </a:xfrm>
            <a:custGeom>
              <a:avLst/>
              <a:gdLst/>
              <a:ahLst/>
              <a:cxnLst/>
              <a:rect r="r" b="b" t="t" l="l"/>
              <a:pathLst>
                <a:path h="493177" w="545581">
                  <a:moveTo>
                    <a:pt x="0" y="0"/>
                  </a:moveTo>
                  <a:lnTo>
                    <a:pt x="545581" y="0"/>
                  </a:lnTo>
                  <a:lnTo>
                    <a:pt x="545581" y="493177"/>
                  </a:lnTo>
                  <a:lnTo>
                    <a:pt x="0" y="493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40933" t="-52025" r="-39534" b="-47618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0564368" y="292569"/>
              <a:ext cx="485781" cy="485781"/>
            </a:xfrm>
            <a:custGeom>
              <a:avLst/>
              <a:gdLst/>
              <a:ahLst/>
              <a:cxnLst/>
              <a:rect r="r" b="b" t="t" l="l"/>
              <a:pathLst>
                <a:path h="485781" w="485781">
                  <a:moveTo>
                    <a:pt x="0" y="0"/>
                  </a:moveTo>
                  <a:lnTo>
                    <a:pt x="485781" y="0"/>
                  </a:lnTo>
                  <a:lnTo>
                    <a:pt x="485781" y="485782"/>
                  </a:lnTo>
                  <a:lnTo>
                    <a:pt x="0" y="485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345897" y="252215"/>
              <a:ext cx="490601" cy="490601"/>
            </a:xfrm>
            <a:custGeom>
              <a:avLst/>
              <a:gdLst/>
              <a:ahLst/>
              <a:cxnLst/>
              <a:rect r="r" b="b" t="t" l="l"/>
              <a:pathLst>
                <a:path h="490601" w="490601">
                  <a:moveTo>
                    <a:pt x="0" y="0"/>
                  </a:moveTo>
                  <a:lnTo>
                    <a:pt x="490602" y="0"/>
                  </a:lnTo>
                  <a:lnTo>
                    <a:pt x="490602" y="490602"/>
                  </a:lnTo>
                  <a:lnTo>
                    <a:pt x="0" y="490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15448880" y="133489"/>
            <a:ext cx="2696892" cy="1095612"/>
          </a:xfrm>
          <a:custGeom>
            <a:avLst/>
            <a:gdLst/>
            <a:ahLst/>
            <a:cxnLst/>
            <a:rect r="r" b="b" t="t" l="l"/>
            <a:pathLst>
              <a:path h="1095612" w="2696892">
                <a:moveTo>
                  <a:pt x="0" y="0"/>
                </a:moveTo>
                <a:lnTo>
                  <a:pt x="2696892" y="0"/>
                </a:lnTo>
                <a:lnTo>
                  <a:pt x="2696892" y="1095612"/>
                </a:lnTo>
                <a:lnTo>
                  <a:pt x="0" y="109561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5448880" y="7862261"/>
            <a:ext cx="2288387" cy="1044077"/>
          </a:xfrm>
          <a:custGeom>
            <a:avLst/>
            <a:gdLst/>
            <a:ahLst/>
            <a:cxnLst/>
            <a:rect r="r" b="b" t="t" l="l"/>
            <a:pathLst>
              <a:path h="1044077" w="2288387">
                <a:moveTo>
                  <a:pt x="0" y="0"/>
                </a:moveTo>
                <a:lnTo>
                  <a:pt x="2288387" y="0"/>
                </a:lnTo>
                <a:lnTo>
                  <a:pt x="2288387" y="1044077"/>
                </a:lnTo>
                <a:lnTo>
                  <a:pt x="0" y="104407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57221" y="2060666"/>
            <a:ext cx="7687171" cy="5552919"/>
          </a:xfrm>
          <a:custGeom>
            <a:avLst/>
            <a:gdLst/>
            <a:ahLst/>
            <a:cxnLst/>
            <a:rect r="r" b="b" t="t" l="l"/>
            <a:pathLst>
              <a:path h="5552919" w="7687171">
                <a:moveTo>
                  <a:pt x="0" y="0"/>
                </a:moveTo>
                <a:lnTo>
                  <a:pt x="7687171" y="0"/>
                </a:lnTo>
                <a:lnTo>
                  <a:pt x="7687171" y="5552919"/>
                </a:lnTo>
                <a:lnTo>
                  <a:pt x="0" y="55529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64816" y="6245538"/>
            <a:ext cx="938822" cy="1368047"/>
          </a:xfrm>
          <a:custGeom>
            <a:avLst/>
            <a:gdLst/>
            <a:ahLst/>
            <a:cxnLst/>
            <a:rect r="r" b="b" t="t" l="l"/>
            <a:pathLst>
              <a:path h="1368047" w="938822">
                <a:moveTo>
                  <a:pt x="0" y="0"/>
                </a:moveTo>
                <a:lnTo>
                  <a:pt x="938822" y="0"/>
                </a:lnTo>
                <a:lnTo>
                  <a:pt x="938822" y="1368047"/>
                </a:lnTo>
                <a:lnTo>
                  <a:pt x="0" y="13680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999342" y="3845151"/>
            <a:ext cx="1345050" cy="991974"/>
          </a:xfrm>
          <a:custGeom>
            <a:avLst/>
            <a:gdLst/>
            <a:ahLst/>
            <a:cxnLst/>
            <a:rect r="r" b="b" t="t" l="l"/>
            <a:pathLst>
              <a:path h="991974" w="1345050">
                <a:moveTo>
                  <a:pt x="0" y="0"/>
                </a:moveTo>
                <a:lnTo>
                  <a:pt x="1345050" y="0"/>
                </a:lnTo>
                <a:lnTo>
                  <a:pt x="1345050" y="991975"/>
                </a:lnTo>
                <a:lnTo>
                  <a:pt x="0" y="9919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57221" y="1143376"/>
            <a:ext cx="7687171" cy="714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13"/>
              </a:lnSpc>
              <a:spcBef>
                <a:spcPct val="0"/>
              </a:spcBef>
            </a:pPr>
            <a:r>
              <a:rPr lang="en-US" sz="4152">
                <a:solidFill>
                  <a:srgbClr val="FF8A1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Open to all research fields...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0" y="9554644"/>
            <a:ext cx="18288000" cy="3086100"/>
            <a:chOff x="0" y="0"/>
            <a:chExt cx="24384000" cy="4114800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24384000" cy="4114800"/>
              <a:chOff x="0" y="0"/>
              <a:chExt cx="4816593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4816592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8A10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47625"/>
                <a:ext cx="4816593" cy="860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89"/>
                  </a:lnSpc>
                </a:pPr>
              </a:p>
            </p:txBody>
          </p:sp>
        </p:grpSp>
        <p:sp>
          <p:nvSpPr>
            <p:cNvPr name="TextBox 10" id="10"/>
            <p:cNvSpPr txBox="true"/>
            <p:nvPr/>
          </p:nvSpPr>
          <p:spPr>
            <a:xfrm rot="0">
              <a:off x="893283" y="118996"/>
              <a:ext cx="2761589" cy="66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EEF6F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www.idm.at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21145396" y="135566"/>
              <a:ext cx="2972858" cy="66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EEF6F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@IDMVienna</a:t>
              </a:r>
            </a:p>
          </p:txBody>
        </p:sp>
        <p:sp>
          <p:nvSpPr>
            <p:cNvPr name="Freeform 12" id="12"/>
            <p:cNvSpPr/>
            <p:nvPr/>
          </p:nvSpPr>
          <p:spPr>
            <a:xfrm flipH="false" flipV="false" rot="0">
              <a:off x="18662119" y="285174"/>
              <a:ext cx="503720" cy="500572"/>
            </a:xfrm>
            <a:custGeom>
              <a:avLst/>
              <a:gdLst/>
              <a:ahLst/>
              <a:cxnLst/>
              <a:rect r="r" b="b" t="t" l="l"/>
              <a:pathLst>
                <a:path h="500572" w="503720">
                  <a:moveTo>
                    <a:pt x="0" y="0"/>
                  </a:moveTo>
                  <a:lnTo>
                    <a:pt x="503720" y="0"/>
                  </a:lnTo>
                  <a:lnTo>
                    <a:pt x="503720" y="500572"/>
                  </a:lnTo>
                  <a:lnTo>
                    <a:pt x="0" y="500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9278527" y="292569"/>
              <a:ext cx="493177" cy="493177"/>
            </a:xfrm>
            <a:custGeom>
              <a:avLst/>
              <a:gdLst/>
              <a:ahLst/>
              <a:cxnLst/>
              <a:rect r="r" b="b" t="t" l="l"/>
              <a:pathLst>
                <a:path h="493177" w="493177">
                  <a:moveTo>
                    <a:pt x="0" y="0"/>
                  </a:moveTo>
                  <a:lnTo>
                    <a:pt x="493176" y="0"/>
                  </a:lnTo>
                  <a:lnTo>
                    <a:pt x="493176" y="493177"/>
                  </a:lnTo>
                  <a:lnTo>
                    <a:pt x="0" y="493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9886003" y="285174"/>
              <a:ext cx="545581" cy="493177"/>
            </a:xfrm>
            <a:custGeom>
              <a:avLst/>
              <a:gdLst/>
              <a:ahLst/>
              <a:cxnLst/>
              <a:rect r="r" b="b" t="t" l="l"/>
              <a:pathLst>
                <a:path h="493177" w="545581">
                  <a:moveTo>
                    <a:pt x="0" y="0"/>
                  </a:moveTo>
                  <a:lnTo>
                    <a:pt x="545581" y="0"/>
                  </a:lnTo>
                  <a:lnTo>
                    <a:pt x="545581" y="493177"/>
                  </a:lnTo>
                  <a:lnTo>
                    <a:pt x="0" y="493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40933" t="-52025" r="-39534" b="-47618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0564368" y="292569"/>
              <a:ext cx="485781" cy="485781"/>
            </a:xfrm>
            <a:custGeom>
              <a:avLst/>
              <a:gdLst/>
              <a:ahLst/>
              <a:cxnLst/>
              <a:rect r="r" b="b" t="t" l="l"/>
              <a:pathLst>
                <a:path h="485781" w="485781">
                  <a:moveTo>
                    <a:pt x="0" y="0"/>
                  </a:moveTo>
                  <a:lnTo>
                    <a:pt x="485781" y="0"/>
                  </a:lnTo>
                  <a:lnTo>
                    <a:pt x="485781" y="485782"/>
                  </a:lnTo>
                  <a:lnTo>
                    <a:pt x="0" y="485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345897" y="252215"/>
              <a:ext cx="490601" cy="490601"/>
            </a:xfrm>
            <a:custGeom>
              <a:avLst/>
              <a:gdLst/>
              <a:ahLst/>
              <a:cxnLst/>
              <a:rect r="r" b="b" t="t" l="l"/>
              <a:pathLst>
                <a:path h="490601" w="490601">
                  <a:moveTo>
                    <a:pt x="0" y="0"/>
                  </a:moveTo>
                  <a:lnTo>
                    <a:pt x="490602" y="0"/>
                  </a:lnTo>
                  <a:lnTo>
                    <a:pt x="490602" y="490602"/>
                  </a:lnTo>
                  <a:lnTo>
                    <a:pt x="0" y="490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15448880" y="133489"/>
            <a:ext cx="2696892" cy="1095612"/>
          </a:xfrm>
          <a:custGeom>
            <a:avLst/>
            <a:gdLst/>
            <a:ahLst/>
            <a:cxnLst/>
            <a:rect r="r" b="b" t="t" l="l"/>
            <a:pathLst>
              <a:path h="1095612" w="2696892">
                <a:moveTo>
                  <a:pt x="0" y="0"/>
                </a:moveTo>
                <a:lnTo>
                  <a:pt x="2696892" y="0"/>
                </a:lnTo>
                <a:lnTo>
                  <a:pt x="2696892" y="1095612"/>
                </a:lnTo>
                <a:lnTo>
                  <a:pt x="0" y="109561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5448880" y="7862261"/>
            <a:ext cx="2288387" cy="1044077"/>
          </a:xfrm>
          <a:custGeom>
            <a:avLst/>
            <a:gdLst/>
            <a:ahLst/>
            <a:cxnLst/>
            <a:rect r="r" b="b" t="t" l="l"/>
            <a:pathLst>
              <a:path h="1044077" w="2288387">
                <a:moveTo>
                  <a:pt x="0" y="0"/>
                </a:moveTo>
                <a:lnTo>
                  <a:pt x="2288387" y="0"/>
                </a:lnTo>
                <a:lnTo>
                  <a:pt x="2288387" y="1044077"/>
                </a:lnTo>
                <a:lnTo>
                  <a:pt x="0" y="104407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9415050" y="2581655"/>
            <a:ext cx="5939292" cy="5123691"/>
          </a:xfrm>
          <a:custGeom>
            <a:avLst/>
            <a:gdLst/>
            <a:ahLst/>
            <a:cxnLst/>
            <a:rect r="r" b="b" t="t" l="l"/>
            <a:pathLst>
              <a:path h="5123691" w="5939292">
                <a:moveTo>
                  <a:pt x="0" y="0"/>
                </a:moveTo>
                <a:lnTo>
                  <a:pt x="5939292" y="0"/>
                </a:lnTo>
                <a:lnTo>
                  <a:pt x="5939292" y="5123690"/>
                </a:lnTo>
                <a:lnTo>
                  <a:pt x="0" y="512369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-19424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1157533">
            <a:off x="15052149" y="6595153"/>
            <a:ext cx="1835065" cy="830367"/>
          </a:xfrm>
          <a:custGeom>
            <a:avLst/>
            <a:gdLst/>
            <a:ahLst/>
            <a:cxnLst/>
            <a:rect r="r" b="b" t="t" l="l"/>
            <a:pathLst>
              <a:path h="830367" w="1835065">
                <a:moveTo>
                  <a:pt x="0" y="0"/>
                </a:moveTo>
                <a:lnTo>
                  <a:pt x="1835065" y="0"/>
                </a:lnTo>
                <a:lnTo>
                  <a:pt x="1835065" y="830366"/>
                </a:lnTo>
                <a:lnTo>
                  <a:pt x="0" y="83036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9415050" y="7808765"/>
            <a:ext cx="6033829" cy="1449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14"/>
              </a:lnSpc>
              <a:spcBef>
                <a:spcPct val="0"/>
              </a:spcBef>
            </a:pPr>
            <a:r>
              <a:rPr lang="en-US" sz="4153">
                <a:solidFill>
                  <a:srgbClr val="FF8A1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...from diverse academic institutions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125549" y="1162426"/>
            <a:ext cx="11266653" cy="7796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98052" indent="-399026" lvl="1">
              <a:lnSpc>
                <a:spcPts val="5174"/>
              </a:lnSpc>
              <a:buFont typeface="Arial"/>
              <a:buChar char="•"/>
            </a:pPr>
            <a:r>
              <a:rPr lang="en-US" sz="3696">
                <a:solidFill>
                  <a:srgbClr val="0091C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kick-start the career</a:t>
            </a:r>
            <a:r>
              <a:rPr lang="en-US" sz="3696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of early-stage researchers </a:t>
            </a:r>
          </a:p>
          <a:p>
            <a:pPr algn="l" marL="798052" indent="-399026" lvl="1">
              <a:lnSpc>
                <a:spcPts val="5174"/>
              </a:lnSpc>
              <a:buFont typeface="Arial"/>
              <a:buChar char="•"/>
            </a:pPr>
            <a:r>
              <a:rPr lang="en-US" sz="3696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Increases visibility</a:t>
            </a:r>
          </a:p>
          <a:p>
            <a:pPr algn="l" marL="798052" indent="-399026" lvl="1">
              <a:lnSpc>
                <a:spcPts val="5174"/>
              </a:lnSpc>
              <a:buFont typeface="Arial"/>
              <a:buChar char="•"/>
            </a:pPr>
            <a:r>
              <a:rPr lang="en-US" sz="3696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builds </a:t>
            </a:r>
            <a:r>
              <a:rPr lang="en-US" sz="3696">
                <a:solidFill>
                  <a:srgbClr val="0091C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professional network</a:t>
            </a:r>
            <a:r>
              <a:rPr lang="en-US" sz="3696">
                <a:solidFill>
                  <a:srgbClr val="CB6CE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</a:p>
          <a:p>
            <a:pPr algn="l" marL="798052" indent="-399026" lvl="1">
              <a:lnSpc>
                <a:spcPts val="5174"/>
              </a:lnSpc>
              <a:buFont typeface="Arial"/>
              <a:buChar char="•"/>
            </a:pPr>
            <a:r>
              <a:rPr lang="en-US" sz="3696">
                <a:solidFill>
                  <a:srgbClr val="0091C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new collaborations</a:t>
            </a:r>
          </a:p>
          <a:p>
            <a:pPr algn="l" marL="798052" indent="-399026" lvl="1">
              <a:lnSpc>
                <a:spcPts val="5174"/>
              </a:lnSpc>
              <a:buFont typeface="Arial"/>
              <a:buChar char="•"/>
            </a:pPr>
            <a:r>
              <a:rPr lang="en-US" sz="3696">
                <a:solidFill>
                  <a:srgbClr val="0091C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project applications</a:t>
            </a:r>
          </a:p>
          <a:p>
            <a:pPr algn="l" marL="798052" indent="-399026" lvl="1">
              <a:lnSpc>
                <a:spcPts val="5174"/>
              </a:lnSpc>
              <a:buFont typeface="Arial"/>
              <a:buChar char="•"/>
            </a:pPr>
            <a:r>
              <a:rPr lang="en-US" sz="3696">
                <a:solidFill>
                  <a:srgbClr val="0091C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Contributes to the future</a:t>
            </a:r>
            <a:r>
              <a:rPr lang="en-US" sz="3696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of the region</a:t>
            </a:r>
          </a:p>
          <a:p>
            <a:pPr algn="l" marL="798052" indent="-399026" lvl="1">
              <a:lnSpc>
                <a:spcPts val="5174"/>
              </a:lnSpc>
              <a:buFont typeface="Arial"/>
              <a:buChar char="•"/>
            </a:pPr>
            <a:r>
              <a:rPr lang="en-US" sz="3696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boosts self-confidence</a:t>
            </a:r>
          </a:p>
          <a:p>
            <a:pPr algn="l" marL="798052" indent="-399026" lvl="1">
              <a:lnSpc>
                <a:spcPts val="5174"/>
              </a:lnSpc>
              <a:buFont typeface="Arial"/>
              <a:buChar char="•"/>
            </a:pPr>
            <a:r>
              <a:rPr lang="en-US" sz="3696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international recognition</a:t>
            </a:r>
          </a:p>
          <a:p>
            <a:pPr algn="l" marL="798052" indent="-399026" lvl="1">
              <a:lnSpc>
                <a:spcPts val="5174"/>
              </a:lnSpc>
              <a:buFont typeface="Arial"/>
              <a:buChar char="•"/>
            </a:pPr>
            <a:r>
              <a:rPr lang="en-US" sz="3696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stay connected with the Danube Region</a:t>
            </a:r>
          </a:p>
          <a:p>
            <a:pPr algn="l" marL="798052" indent="-399026" lvl="1">
              <a:lnSpc>
                <a:spcPts val="5174"/>
              </a:lnSpc>
              <a:buFont typeface="Arial"/>
              <a:buChar char="•"/>
            </a:pPr>
            <a:r>
              <a:rPr lang="en-US" sz="3696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opportunities to work abroad</a:t>
            </a:r>
          </a:p>
          <a:p>
            <a:pPr algn="l" marL="798052" indent="-399026" lvl="1">
              <a:lnSpc>
                <a:spcPts val="5174"/>
              </a:lnSpc>
              <a:buFont typeface="Arial"/>
              <a:buChar char="•"/>
            </a:pPr>
            <a:r>
              <a:rPr lang="en-US" sz="3696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Get promoted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0" y="9554644"/>
            <a:ext cx="18288000" cy="3086100"/>
            <a:chOff x="0" y="0"/>
            <a:chExt cx="24384000" cy="4114800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24384000" cy="4114800"/>
              <a:chOff x="0" y="0"/>
              <a:chExt cx="4816593" cy="8128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4816592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8A10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47625"/>
                <a:ext cx="4816593" cy="860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89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893283" y="118996"/>
              <a:ext cx="2761589" cy="66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EEF6F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www.idm.at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1145396" y="135566"/>
              <a:ext cx="2972858" cy="66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EEF6F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@IDMVienna</a:t>
              </a:r>
            </a:p>
          </p:txBody>
        </p:sp>
        <p:sp>
          <p:nvSpPr>
            <p:cNvPr name="Freeform 9" id="9"/>
            <p:cNvSpPr/>
            <p:nvPr/>
          </p:nvSpPr>
          <p:spPr>
            <a:xfrm flipH="false" flipV="false" rot="0">
              <a:off x="18662119" y="285174"/>
              <a:ext cx="503720" cy="500572"/>
            </a:xfrm>
            <a:custGeom>
              <a:avLst/>
              <a:gdLst/>
              <a:ahLst/>
              <a:cxnLst/>
              <a:rect r="r" b="b" t="t" l="l"/>
              <a:pathLst>
                <a:path h="500572" w="503720">
                  <a:moveTo>
                    <a:pt x="0" y="0"/>
                  </a:moveTo>
                  <a:lnTo>
                    <a:pt x="503720" y="0"/>
                  </a:lnTo>
                  <a:lnTo>
                    <a:pt x="503720" y="500572"/>
                  </a:lnTo>
                  <a:lnTo>
                    <a:pt x="0" y="500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9278527" y="292569"/>
              <a:ext cx="493177" cy="493177"/>
            </a:xfrm>
            <a:custGeom>
              <a:avLst/>
              <a:gdLst/>
              <a:ahLst/>
              <a:cxnLst/>
              <a:rect r="r" b="b" t="t" l="l"/>
              <a:pathLst>
                <a:path h="493177" w="493177">
                  <a:moveTo>
                    <a:pt x="0" y="0"/>
                  </a:moveTo>
                  <a:lnTo>
                    <a:pt x="493176" y="0"/>
                  </a:lnTo>
                  <a:lnTo>
                    <a:pt x="493176" y="493177"/>
                  </a:lnTo>
                  <a:lnTo>
                    <a:pt x="0" y="493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9886003" y="285174"/>
              <a:ext cx="545581" cy="493177"/>
            </a:xfrm>
            <a:custGeom>
              <a:avLst/>
              <a:gdLst/>
              <a:ahLst/>
              <a:cxnLst/>
              <a:rect r="r" b="b" t="t" l="l"/>
              <a:pathLst>
                <a:path h="493177" w="545581">
                  <a:moveTo>
                    <a:pt x="0" y="0"/>
                  </a:moveTo>
                  <a:lnTo>
                    <a:pt x="545581" y="0"/>
                  </a:lnTo>
                  <a:lnTo>
                    <a:pt x="545581" y="493177"/>
                  </a:lnTo>
                  <a:lnTo>
                    <a:pt x="0" y="493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0933" t="-52025" r="-39534" b="-47618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20564368" y="292569"/>
              <a:ext cx="485781" cy="485781"/>
            </a:xfrm>
            <a:custGeom>
              <a:avLst/>
              <a:gdLst/>
              <a:ahLst/>
              <a:cxnLst/>
              <a:rect r="r" b="b" t="t" l="l"/>
              <a:pathLst>
                <a:path h="485781" w="485781">
                  <a:moveTo>
                    <a:pt x="0" y="0"/>
                  </a:moveTo>
                  <a:lnTo>
                    <a:pt x="485781" y="0"/>
                  </a:lnTo>
                  <a:lnTo>
                    <a:pt x="485781" y="485782"/>
                  </a:lnTo>
                  <a:lnTo>
                    <a:pt x="0" y="485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345897" y="252215"/>
              <a:ext cx="490601" cy="490601"/>
            </a:xfrm>
            <a:custGeom>
              <a:avLst/>
              <a:gdLst/>
              <a:ahLst/>
              <a:cxnLst/>
              <a:rect r="r" b="b" t="t" l="l"/>
              <a:pathLst>
                <a:path h="490601" w="490601">
                  <a:moveTo>
                    <a:pt x="0" y="0"/>
                  </a:moveTo>
                  <a:lnTo>
                    <a:pt x="490602" y="0"/>
                  </a:lnTo>
                  <a:lnTo>
                    <a:pt x="490602" y="490602"/>
                  </a:lnTo>
                  <a:lnTo>
                    <a:pt x="0" y="490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5448880" y="133489"/>
            <a:ext cx="2696892" cy="1095612"/>
          </a:xfrm>
          <a:custGeom>
            <a:avLst/>
            <a:gdLst/>
            <a:ahLst/>
            <a:cxnLst/>
            <a:rect r="r" b="b" t="t" l="l"/>
            <a:pathLst>
              <a:path h="1095612" w="2696892">
                <a:moveTo>
                  <a:pt x="0" y="0"/>
                </a:moveTo>
                <a:lnTo>
                  <a:pt x="2696892" y="0"/>
                </a:lnTo>
                <a:lnTo>
                  <a:pt x="2696892" y="1095612"/>
                </a:lnTo>
                <a:lnTo>
                  <a:pt x="0" y="109561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448880" y="7862261"/>
            <a:ext cx="2288387" cy="1044077"/>
          </a:xfrm>
          <a:custGeom>
            <a:avLst/>
            <a:gdLst/>
            <a:ahLst/>
            <a:cxnLst/>
            <a:rect r="r" b="b" t="t" l="l"/>
            <a:pathLst>
              <a:path h="1044077" w="2288387">
                <a:moveTo>
                  <a:pt x="0" y="0"/>
                </a:moveTo>
                <a:lnTo>
                  <a:pt x="2288387" y="0"/>
                </a:lnTo>
                <a:lnTo>
                  <a:pt x="2288387" y="1044077"/>
                </a:lnTo>
                <a:lnTo>
                  <a:pt x="0" y="10440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5597" y="2506705"/>
            <a:ext cx="7300483" cy="5273590"/>
          </a:xfrm>
          <a:custGeom>
            <a:avLst/>
            <a:gdLst/>
            <a:ahLst/>
            <a:cxnLst/>
            <a:rect r="r" b="b" t="t" l="l"/>
            <a:pathLst>
              <a:path h="5273590" w="7300483">
                <a:moveTo>
                  <a:pt x="0" y="0"/>
                </a:moveTo>
                <a:lnTo>
                  <a:pt x="7300483" y="0"/>
                </a:lnTo>
                <a:lnTo>
                  <a:pt x="7300483" y="5273590"/>
                </a:lnTo>
                <a:lnTo>
                  <a:pt x="0" y="52735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9554644"/>
            <a:ext cx="18288000" cy="3086100"/>
            <a:chOff x="0" y="0"/>
            <a:chExt cx="24384000" cy="4114800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24384000" cy="4114800"/>
              <a:chOff x="0" y="0"/>
              <a:chExt cx="4816593" cy="8128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4816592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8A10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47625"/>
                <a:ext cx="4816593" cy="860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89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893283" y="118996"/>
              <a:ext cx="2761589" cy="66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EEF6F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www.idm.at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1145396" y="135566"/>
              <a:ext cx="2972858" cy="66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EEF6F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@IDMVienna</a:t>
              </a:r>
            </a:p>
          </p:txBody>
        </p:sp>
        <p:sp>
          <p:nvSpPr>
            <p:cNvPr name="Freeform 9" id="9"/>
            <p:cNvSpPr/>
            <p:nvPr/>
          </p:nvSpPr>
          <p:spPr>
            <a:xfrm flipH="false" flipV="false" rot="0">
              <a:off x="18662119" y="285174"/>
              <a:ext cx="503720" cy="500572"/>
            </a:xfrm>
            <a:custGeom>
              <a:avLst/>
              <a:gdLst/>
              <a:ahLst/>
              <a:cxnLst/>
              <a:rect r="r" b="b" t="t" l="l"/>
              <a:pathLst>
                <a:path h="500572" w="503720">
                  <a:moveTo>
                    <a:pt x="0" y="0"/>
                  </a:moveTo>
                  <a:lnTo>
                    <a:pt x="503720" y="0"/>
                  </a:lnTo>
                  <a:lnTo>
                    <a:pt x="503720" y="500572"/>
                  </a:lnTo>
                  <a:lnTo>
                    <a:pt x="0" y="500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9278527" y="292569"/>
              <a:ext cx="493177" cy="493177"/>
            </a:xfrm>
            <a:custGeom>
              <a:avLst/>
              <a:gdLst/>
              <a:ahLst/>
              <a:cxnLst/>
              <a:rect r="r" b="b" t="t" l="l"/>
              <a:pathLst>
                <a:path h="493177" w="493177">
                  <a:moveTo>
                    <a:pt x="0" y="0"/>
                  </a:moveTo>
                  <a:lnTo>
                    <a:pt x="493176" y="0"/>
                  </a:lnTo>
                  <a:lnTo>
                    <a:pt x="493176" y="493177"/>
                  </a:lnTo>
                  <a:lnTo>
                    <a:pt x="0" y="493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9886003" y="285174"/>
              <a:ext cx="545581" cy="493177"/>
            </a:xfrm>
            <a:custGeom>
              <a:avLst/>
              <a:gdLst/>
              <a:ahLst/>
              <a:cxnLst/>
              <a:rect r="r" b="b" t="t" l="l"/>
              <a:pathLst>
                <a:path h="493177" w="545581">
                  <a:moveTo>
                    <a:pt x="0" y="0"/>
                  </a:moveTo>
                  <a:lnTo>
                    <a:pt x="545581" y="0"/>
                  </a:lnTo>
                  <a:lnTo>
                    <a:pt x="545581" y="493177"/>
                  </a:lnTo>
                  <a:lnTo>
                    <a:pt x="0" y="493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40933" t="-52025" r="-39534" b="-47618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20564368" y="292569"/>
              <a:ext cx="485781" cy="485781"/>
            </a:xfrm>
            <a:custGeom>
              <a:avLst/>
              <a:gdLst/>
              <a:ahLst/>
              <a:cxnLst/>
              <a:rect r="r" b="b" t="t" l="l"/>
              <a:pathLst>
                <a:path h="485781" w="485781">
                  <a:moveTo>
                    <a:pt x="0" y="0"/>
                  </a:moveTo>
                  <a:lnTo>
                    <a:pt x="485781" y="0"/>
                  </a:lnTo>
                  <a:lnTo>
                    <a:pt x="485781" y="485782"/>
                  </a:lnTo>
                  <a:lnTo>
                    <a:pt x="0" y="485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345897" y="252215"/>
              <a:ext cx="490601" cy="490601"/>
            </a:xfrm>
            <a:custGeom>
              <a:avLst/>
              <a:gdLst/>
              <a:ahLst/>
              <a:cxnLst/>
              <a:rect r="r" b="b" t="t" l="l"/>
              <a:pathLst>
                <a:path h="490601" w="490601">
                  <a:moveTo>
                    <a:pt x="0" y="0"/>
                  </a:moveTo>
                  <a:lnTo>
                    <a:pt x="490602" y="0"/>
                  </a:lnTo>
                  <a:lnTo>
                    <a:pt x="490602" y="490602"/>
                  </a:lnTo>
                  <a:lnTo>
                    <a:pt x="0" y="490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5448880" y="133489"/>
            <a:ext cx="2696892" cy="1095612"/>
          </a:xfrm>
          <a:custGeom>
            <a:avLst/>
            <a:gdLst/>
            <a:ahLst/>
            <a:cxnLst/>
            <a:rect r="r" b="b" t="t" l="l"/>
            <a:pathLst>
              <a:path h="1095612" w="2696892">
                <a:moveTo>
                  <a:pt x="0" y="0"/>
                </a:moveTo>
                <a:lnTo>
                  <a:pt x="2696892" y="0"/>
                </a:lnTo>
                <a:lnTo>
                  <a:pt x="2696892" y="1095612"/>
                </a:lnTo>
                <a:lnTo>
                  <a:pt x="0" y="109561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35597" y="2506705"/>
            <a:ext cx="7300483" cy="803053"/>
          </a:xfrm>
          <a:custGeom>
            <a:avLst/>
            <a:gdLst/>
            <a:ahLst/>
            <a:cxnLst/>
            <a:rect r="r" b="b" t="t" l="l"/>
            <a:pathLst>
              <a:path h="803053" w="7300483">
                <a:moveTo>
                  <a:pt x="0" y="0"/>
                </a:moveTo>
                <a:lnTo>
                  <a:pt x="7300483" y="0"/>
                </a:lnTo>
                <a:lnTo>
                  <a:pt x="7300483" y="803053"/>
                </a:lnTo>
                <a:lnTo>
                  <a:pt x="0" y="80305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39188" y="461293"/>
            <a:ext cx="8493301" cy="1448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08"/>
              </a:lnSpc>
              <a:spcBef>
                <a:spcPct val="0"/>
              </a:spcBef>
            </a:pPr>
            <a:r>
              <a:rPr lang="en-US" sz="4148">
                <a:solidFill>
                  <a:srgbClr val="FF8A1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How Our Alumni Found Out About the Award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0394532" y="2741390"/>
            <a:ext cx="7089067" cy="5120871"/>
          </a:xfrm>
          <a:custGeom>
            <a:avLst/>
            <a:gdLst/>
            <a:ahLst/>
            <a:cxnLst/>
            <a:rect r="r" b="b" t="t" l="l"/>
            <a:pathLst>
              <a:path h="5120871" w="7089067">
                <a:moveTo>
                  <a:pt x="0" y="0"/>
                </a:moveTo>
                <a:lnTo>
                  <a:pt x="7089067" y="0"/>
                </a:lnTo>
                <a:lnTo>
                  <a:pt x="7089067" y="5120871"/>
                </a:lnTo>
                <a:lnTo>
                  <a:pt x="0" y="512087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8691113" y="1293242"/>
            <a:ext cx="9785725" cy="14481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08"/>
              </a:lnSpc>
              <a:spcBef>
                <a:spcPct val="0"/>
              </a:spcBef>
            </a:pPr>
            <a:r>
              <a:rPr lang="en-US" sz="4148">
                <a:solidFill>
                  <a:srgbClr val="FF8A1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When Did Survey Participants Receive the Award?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5448880" y="7862261"/>
            <a:ext cx="2288387" cy="1044077"/>
          </a:xfrm>
          <a:custGeom>
            <a:avLst/>
            <a:gdLst/>
            <a:ahLst/>
            <a:cxnLst/>
            <a:rect r="r" b="b" t="t" l="l"/>
            <a:pathLst>
              <a:path h="1044077" w="2288387">
                <a:moveTo>
                  <a:pt x="0" y="0"/>
                </a:moveTo>
                <a:lnTo>
                  <a:pt x="2288387" y="0"/>
                </a:lnTo>
                <a:lnTo>
                  <a:pt x="2288387" y="1044077"/>
                </a:lnTo>
                <a:lnTo>
                  <a:pt x="0" y="104407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91491" y="2830989"/>
            <a:ext cx="5289018" cy="3820585"/>
          </a:xfrm>
          <a:custGeom>
            <a:avLst/>
            <a:gdLst/>
            <a:ahLst/>
            <a:cxnLst/>
            <a:rect r="r" b="b" t="t" l="l"/>
            <a:pathLst>
              <a:path h="3820585" w="5289018">
                <a:moveTo>
                  <a:pt x="0" y="0"/>
                </a:moveTo>
                <a:lnTo>
                  <a:pt x="5289018" y="0"/>
                </a:lnTo>
                <a:lnTo>
                  <a:pt x="5289018" y="3820585"/>
                </a:lnTo>
                <a:lnTo>
                  <a:pt x="0" y="38205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9554644"/>
            <a:ext cx="18288000" cy="3086100"/>
            <a:chOff x="0" y="0"/>
            <a:chExt cx="24384000" cy="4114800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24384000" cy="4114800"/>
              <a:chOff x="0" y="0"/>
              <a:chExt cx="4816593" cy="8128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4816592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8A10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47625"/>
                <a:ext cx="4816593" cy="860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89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893283" y="118996"/>
              <a:ext cx="2761589" cy="66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EEF6F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www.idm.at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1145396" y="135566"/>
              <a:ext cx="2972858" cy="66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EEF6F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@IDMVienna</a:t>
              </a:r>
            </a:p>
          </p:txBody>
        </p:sp>
        <p:sp>
          <p:nvSpPr>
            <p:cNvPr name="Freeform 9" id="9"/>
            <p:cNvSpPr/>
            <p:nvPr/>
          </p:nvSpPr>
          <p:spPr>
            <a:xfrm flipH="false" flipV="false" rot="0">
              <a:off x="18662119" y="285174"/>
              <a:ext cx="503720" cy="500572"/>
            </a:xfrm>
            <a:custGeom>
              <a:avLst/>
              <a:gdLst/>
              <a:ahLst/>
              <a:cxnLst/>
              <a:rect r="r" b="b" t="t" l="l"/>
              <a:pathLst>
                <a:path h="500572" w="503720">
                  <a:moveTo>
                    <a:pt x="0" y="0"/>
                  </a:moveTo>
                  <a:lnTo>
                    <a:pt x="503720" y="0"/>
                  </a:lnTo>
                  <a:lnTo>
                    <a:pt x="503720" y="500572"/>
                  </a:lnTo>
                  <a:lnTo>
                    <a:pt x="0" y="500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9278527" y="292569"/>
              <a:ext cx="493177" cy="493177"/>
            </a:xfrm>
            <a:custGeom>
              <a:avLst/>
              <a:gdLst/>
              <a:ahLst/>
              <a:cxnLst/>
              <a:rect r="r" b="b" t="t" l="l"/>
              <a:pathLst>
                <a:path h="493177" w="493177">
                  <a:moveTo>
                    <a:pt x="0" y="0"/>
                  </a:moveTo>
                  <a:lnTo>
                    <a:pt x="493176" y="0"/>
                  </a:lnTo>
                  <a:lnTo>
                    <a:pt x="493176" y="493177"/>
                  </a:lnTo>
                  <a:lnTo>
                    <a:pt x="0" y="493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9886003" y="285174"/>
              <a:ext cx="545581" cy="493177"/>
            </a:xfrm>
            <a:custGeom>
              <a:avLst/>
              <a:gdLst/>
              <a:ahLst/>
              <a:cxnLst/>
              <a:rect r="r" b="b" t="t" l="l"/>
              <a:pathLst>
                <a:path h="493177" w="545581">
                  <a:moveTo>
                    <a:pt x="0" y="0"/>
                  </a:moveTo>
                  <a:lnTo>
                    <a:pt x="545581" y="0"/>
                  </a:lnTo>
                  <a:lnTo>
                    <a:pt x="545581" y="493177"/>
                  </a:lnTo>
                  <a:lnTo>
                    <a:pt x="0" y="493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40933" t="-52025" r="-39534" b="-47618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20564368" y="292569"/>
              <a:ext cx="485781" cy="485781"/>
            </a:xfrm>
            <a:custGeom>
              <a:avLst/>
              <a:gdLst/>
              <a:ahLst/>
              <a:cxnLst/>
              <a:rect r="r" b="b" t="t" l="l"/>
              <a:pathLst>
                <a:path h="485781" w="485781">
                  <a:moveTo>
                    <a:pt x="0" y="0"/>
                  </a:moveTo>
                  <a:lnTo>
                    <a:pt x="485781" y="0"/>
                  </a:lnTo>
                  <a:lnTo>
                    <a:pt x="485781" y="485782"/>
                  </a:lnTo>
                  <a:lnTo>
                    <a:pt x="0" y="485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345897" y="252215"/>
              <a:ext cx="490601" cy="490601"/>
            </a:xfrm>
            <a:custGeom>
              <a:avLst/>
              <a:gdLst/>
              <a:ahLst/>
              <a:cxnLst/>
              <a:rect r="r" b="b" t="t" l="l"/>
              <a:pathLst>
                <a:path h="490601" w="490601">
                  <a:moveTo>
                    <a:pt x="0" y="0"/>
                  </a:moveTo>
                  <a:lnTo>
                    <a:pt x="490602" y="0"/>
                  </a:lnTo>
                  <a:lnTo>
                    <a:pt x="490602" y="490602"/>
                  </a:lnTo>
                  <a:lnTo>
                    <a:pt x="0" y="490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5448880" y="133489"/>
            <a:ext cx="2696892" cy="1095612"/>
          </a:xfrm>
          <a:custGeom>
            <a:avLst/>
            <a:gdLst/>
            <a:ahLst/>
            <a:cxnLst/>
            <a:rect r="r" b="b" t="t" l="l"/>
            <a:pathLst>
              <a:path h="1095612" w="2696892">
                <a:moveTo>
                  <a:pt x="0" y="0"/>
                </a:moveTo>
                <a:lnTo>
                  <a:pt x="2696892" y="0"/>
                </a:lnTo>
                <a:lnTo>
                  <a:pt x="2696892" y="1095612"/>
                </a:lnTo>
                <a:lnTo>
                  <a:pt x="0" y="109561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591491" y="2830989"/>
            <a:ext cx="5253009" cy="408265"/>
          </a:xfrm>
          <a:custGeom>
            <a:avLst/>
            <a:gdLst/>
            <a:ahLst/>
            <a:cxnLst/>
            <a:rect r="r" b="b" t="t" l="l"/>
            <a:pathLst>
              <a:path h="408265" w="5253009">
                <a:moveTo>
                  <a:pt x="0" y="0"/>
                </a:moveTo>
                <a:lnTo>
                  <a:pt x="5253009" y="0"/>
                </a:lnTo>
                <a:lnTo>
                  <a:pt x="5253009" y="408265"/>
                </a:lnTo>
                <a:lnTo>
                  <a:pt x="0" y="40826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2581046" y="888093"/>
            <a:ext cx="11336365" cy="1447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06"/>
              </a:lnSpc>
              <a:spcBef>
                <a:spcPct val="0"/>
              </a:spcBef>
            </a:pPr>
            <a:r>
              <a:rPr lang="en-US" sz="4147">
                <a:solidFill>
                  <a:srgbClr val="FF8A1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Danubis Award Process: Few Obstacles, But Room for Improvement!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261467" y="2783364"/>
            <a:ext cx="4417946" cy="21000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FF66C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Application &amp; Process Clarity:</a:t>
            </a:r>
          </a:p>
          <a:p>
            <a:pPr algn="ctr" marL="494312" indent="-247156" lvl="1">
              <a:lnSpc>
                <a:spcPts val="3205"/>
              </a:lnSpc>
              <a:buFont typeface="Arial"/>
              <a:buChar char="•"/>
            </a:pPr>
            <a:r>
              <a:rPr lang="en-US" sz="2289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Online application form</a:t>
            </a:r>
          </a:p>
          <a:p>
            <a:pPr algn="ctr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Clarify selection criteria</a:t>
            </a:r>
          </a:p>
          <a:p>
            <a:pPr algn="ctr">
              <a:lnSpc>
                <a:spcPts val="3205"/>
              </a:lnSpc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4141679" y="7015450"/>
            <a:ext cx="4702821" cy="2442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0091C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Selection Criteria:</a:t>
            </a:r>
          </a:p>
          <a:p>
            <a:pPr algn="l" marL="495549" indent="-247774" lvl="1">
              <a:lnSpc>
                <a:spcPts val="3213"/>
              </a:lnSpc>
              <a:buFont typeface="Arial"/>
              <a:buChar char="•"/>
            </a:pPr>
            <a:r>
              <a:rPr lang="en-US" sz="2295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Criteria for international cooperation potential</a:t>
            </a:r>
          </a:p>
          <a:p>
            <a:pPr algn="l" marL="495549" indent="-247774" lvl="1">
              <a:lnSpc>
                <a:spcPts val="3213"/>
              </a:lnSpc>
              <a:buFont typeface="Arial"/>
              <a:buChar char="•"/>
            </a:pPr>
            <a:r>
              <a:rPr lang="en-US" sz="2295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Involve past winners</a:t>
            </a:r>
          </a:p>
          <a:p>
            <a:pPr algn="l" marL="495549" indent="-247774" lvl="1">
              <a:lnSpc>
                <a:spcPts val="3213"/>
              </a:lnSpc>
              <a:buFont typeface="Arial"/>
              <a:buChar char="•"/>
            </a:pPr>
            <a:r>
              <a:rPr lang="en-US" sz="2295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Focus on the region’s thematic needs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214589" y="7015450"/>
            <a:ext cx="4702821" cy="2042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CB6CE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Inclusivity &amp; Fairness:</a:t>
            </a:r>
          </a:p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Multiple nominations from institutions</a:t>
            </a:r>
          </a:p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“Senior” category</a:t>
            </a:r>
          </a:p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Nominations for graduates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214589" y="4703995"/>
            <a:ext cx="4402374" cy="2042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FFDE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Promotion &amp; Outreach:</a:t>
            </a:r>
          </a:p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More</a:t>
            </a:r>
            <a:r>
              <a:rPr lang="en-US" sz="2300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publicity at   universities</a:t>
            </a:r>
          </a:p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67748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Collaborate with IR departments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15448880" y="7862261"/>
            <a:ext cx="2288387" cy="1044077"/>
          </a:xfrm>
          <a:custGeom>
            <a:avLst/>
            <a:gdLst/>
            <a:ahLst/>
            <a:cxnLst/>
            <a:rect r="r" b="b" t="t" l="l"/>
            <a:pathLst>
              <a:path h="1044077" w="2288387">
                <a:moveTo>
                  <a:pt x="0" y="0"/>
                </a:moveTo>
                <a:lnTo>
                  <a:pt x="2288387" y="0"/>
                </a:lnTo>
                <a:lnTo>
                  <a:pt x="2288387" y="1044077"/>
                </a:lnTo>
                <a:lnTo>
                  <a:pt x="0" y="104407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DAGoD4Vc1y4</dc:identifier>
  <dcterms:modified xsi:type="dcterms:W3CDTF">2011-08-01T06:04:30Z</dcterms:modified>
  <cp:revision>1</cp:revision>
  <dc:title>DYSA Graphics (Presentation)</dc:title>
</cp:coreProperties>
</file>