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409" r:id="rId3"/>
    <p:sldId id="411" r:id="rId4"/>
    <p:sldId id="412" r:id="rId5"/>
    <p:sldId id="413" r:id="rId6"/>
    <p:sldId id="382" r:id="rId7"/>
    <p:sldId id="258" r:id="rId8"/>
    <p:sldId id="414" r:id="rId9"/>
    <p:sldId id="415" r:id="rId10"/>
    <p:sldId id="359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ACsUP9Dxz+xbRFCNrKs1ADc9F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58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63687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967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51949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18561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415E919B-3639-207C-3EBA-E07029F84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26282F84-0982-7293-ED45-ADC5CB252B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9CD64C16-7A3F-A7BB-6AFE-1C5DD0977F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8588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Event in Brno, potentially aligned with the "Year of the Danube Region" in 2026 or 2027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B6C53-A25C-46A6-A72F-4237EFF58C35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137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nowledgesociety.danube-region.eu/pa7-pa8-capitalisation-event-in-bratislava-26-27-march-2025/" TargetMode="External"/><Relationship Id="rId5" Type="http://schemas.openxmlformats.org/officeDocument/2006/relationships/hyperlink" Target="https://knowledgesociety.danube-region.eu/wp-content/uploads/sites/8/sites/8/2025/03/PA7-reflection-on-FP10.docx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knowledgesociety.danube-region.eu/pa7-pa8-capitalisation-event-in-bratislava-26-27-march-2025/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8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st.eu/70-new-cost-actions-oc20241/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1.jpg"/>
          <p:cNvPicPr preferRelativeResize="0"/>
          <p:nvPr/>
        </p:nvPicPr>
        <p:blipFill rotWithShape="1">
          <a:blip r:embed="rId3">
            <a:alphaModFix/>
          </a:blip>
          <a:srcRect b="19824"/>
          <a:stretch/>
        </p:blipFill>
        <p:spPr>
          <a:xfrm>
            <a:off x="0" y="-6724"/>
            <a:ext cx="9144000" cy="465313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539551" y="652692"/>
            <a:ext cx="5951683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cs-CZ" sz="6000" b="1" baseline="30000" dirty="0" err="1">
                <a:solidFill>
                  <a:schemeClr val="lt1"/>
                </a:solidFill>
              </a:rPr>
              <a:t>Danube</a:t>
            </a:r>
            <a:r>
              <a:rPr lang="cs-CZ" sz="6000" b="1" baseline="30000" dirty="0">
                <a:solidFill>
                  <a:schemeClr val="lt1"/>
                </a:solidFill>
              </a:rPr>
              <a:t> Region </a:t>
            </a:r>
            <a:r>
              <a:rPr lang="cs-CZ" sz="6000" b="1" baseline="30000" dirty="0" err="1">
                <a:solidFill>
                  <a:schemeClr val="lt1"/>
                </a:solidFill>
              </a:rPr>
              <a:t>Strategy</a:t>
            </a:r>
            <a:endParaRPr sz="6000" b="1" baseline="30000" dirty="0">
              <a:solidFill>
                <a:schemeClr val="lt1"/>
              </a:solidFill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539552" y="1225605"/>
            <a:ext cx="510546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D91965"/>
              </a:buClr>
              <a:buSzPts val="6000"/>
              <a:buNone/>
            </a:pPr>
            <a:r>
              <a:rPr lang="en-US" sz="5400" b="1" baseline="30000" dirty="0">
                <a:solidFill>
                  <a:srgbClr val="D91965"/>
                </a:solidFill>
              </a:rPr>
              <a:t>PA7 Knowledge society</a:t>
            </a:r>
            <a:r>
              <a:rPr lang="sk-SK" sz="5400" b="1" baseline="30000" dirty="0">
                <a:solidFill>
                  <a:srgbClr val="D91965"/>
                </a:solidFill>
              </a:rPr>
              <a:t> WG </a:t>
            </a:r>
            <a:r>
              <a:rPr lang="sk-SK" sz="5400" b="1" baseline="30000" dirty="0" err="1">
                <a:solidFill>
                  <a:srgbClr val="D91965"/>
                </a:solidFill>
              </a:rPr>
              <a:t>for</a:t>
            </a:r>
            <a:r>
              <a:rPr lang="sk-SK" sz="5400" b="1" baseline="30000" dirty="0">
                <a:solidFill>
                  <a:srgbClr val="D91965"/>
                </a:solidFill>
              </a:rPr>
              <a:t> ERA</a:t>
            </a:r>
            <a:endParaRPr sz="2800" b="1" dirty="0"/>
          </a:p>
        </p:txBody>
      </p:sp>
      <p:pic>
        <p:nvPicPr>
          <p:cNvPr id="87" name="Google Shape;87;p1" descr="spolu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9672" y="3717032"/>
            <a:ext cx="6046171" cy="1791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 descr="log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0313" y="5993446"/>
            <a:ext cx="4176464" cy="645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Grb sa logotipom 2016 kolor ENG RGB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86033" y="6237829"/>
            <a:ext cx="960805" cy="32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logo_cvtisr_aj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86892" y="6048448"/>
            <a:ext cx="556360" cy="59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Obrázok 1">
            <a:extLst>
              <a:ext uri="{FF2B5EF4-FFF2-40B4-BE49-F238E27FC236}">
                <a16:creationId xmlns:a16="http://schemas.microsoft.com/office/drawing/2014/main" id="{B7AD4B17-73CC-6AE0-E10A-4F7CCA042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4568" r="67361" b="70370"/>
          <a:stretch>
            <a:fillRect/>
          </a:stretch>
        </p:blipFill>
        <p:spPr bwMode="auto">
          <a:xfrm>
            <a:off x="6951837" y="6048448"/>
            <a:ext cx="1905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BECDA5A9-AE4B-756A-5576-CBCE6476ECA0}"/>
              </a:ext>
            </a:extLst>
          </p:cNvPr>
          <p:cNvSpPr txBox="1"/>
          <p:nvPr/>
        </p:nvSpPr>
        <p:spPr>
          <a:xfrm>
            <a:off x="452283" y="4883308"/>
            <a:ext cx="63909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Ľubica </a:t>
            </a:r>
            <a:r>
              <a:rPr lang="en-US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Pitlová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PA7 coordinator</a:t>
            </a:r>
          </a:p>
          <a:p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sk-SK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2025 in Bratislava</a:t>
            </a:r>
            <a:endParaRPr lang="sk-SK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10791" y="6258211"/>
            <a:ext cx="8496944" cy="571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Picture 2" descr="C:\Users\Blaskó\Desktop\4da56c6e4199ee90672a68bb2f18884f-Brows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55" y="4059468"/>
            <a:ext cx="453097" cy="45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Blaskó\Desktop\square-facebook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419" y="4059094"/>
            <a:ext cx="449586" cy="44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310791" y="908720"/>
            <a:ext cx="849694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Picture 2" descr="Image result for thank you for attention icon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523" b="33058"/>
          <a:stretch/>
        </p:blipFill>
        <p:spPr bwMode="auto">
          <a:xfrm>
            <a:off x="1187624" y="1352582"/>
            <a:ext cx="6768751" cy="184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" descr="Image result for arrow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" name="Obdĺžnik 12"/>
          <p:cNvSpPr/>
          <p:nvPr/>
        </p:nvSpPr>
        <p:spPr>
          <a:xfrm>
            <a:off x="1547664" y="3122242"/>
            <a:ext cx="62151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 more information</a:t>
            </a:r>
            <a:endParaRPr lang="sk-SK" sz="36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21" b="56590"/>
          <a:stretch/>
        </p:blipFill>
        <p:spPr bwMode="auto">
          <a:xfrm>
            <a:off x="5659484" y="4029720"/>
            <a:ext cx="554335" cy="51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ástupný symbol obsahu 2"/>
          <p:cNvSpPr txBox="1">
            <a:spLocks/>
          </p:cNvSpPr>
          <p:nvPr/>
        </p:nvSpPr>
        <p:spPr>
          <a:xfrm>
            <a:off x="1483073" y="4387324"/>
            <a:ext cx="6336704" cy="201018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endParaRPr lang="en-GB" dirty="0"/>
          </a:p>
          <a:p>
            <a:pPr marL="0" indent="0" algn="ctr">
              <a:buNone/>
            </a:pPr>
            <a:r>
              <a:rPr lang="sk-SK" dirty="0">
                <a:solidFill>
                  <a:srgbClr val="0070C0"/>
                </a:solidFill>
              </a:rPr>
              <a:t>www.danubeknowledgesociety.eu</a:t>
            </a:r>
          </a:p>
          <a:p>
            <a:pPr marL="0" indent="0" algn="ctr">
              <a:buNone/>
            </a:pPr>
            <a:r>
              <a:rPr lang="sk-SK" dirty="0">
                <a:solidFill>
                  <a:srgbClr val="0070C0"/>
                </a:solidFill>
              </a:rPr>
              <a:t>f</a:t>
            </a:r>
            <a:r>
              <a:rPr lang="en-GB" dirty="0">
                <a:solidFill>
                  <a:srgbClr val="0070C0"/>
                </a:solidFill>
              </a:rPr>
              <a:t>acebook.com/</a:t>
            </a:r>
            <a:r>
              <a:rPr lang="en-GB" dirty="0" err="1">
                <a:solidFill>
                  <a:srgbClr val="0070C0"/>
                </a:solidFill>
              </a:rPr>
              <a:t>DanubeKnowledgeSociety</a:t>
            </a:r>
            <a:endParaRPr lang="sk-SK" dirty="0">
              <a:solidFill>
                <a:srgbClr val="0070C0"/>
              </a:solidFill>
            </a:endParaRPr>
          </a:p>
          <a:p>
            <a:pPr marL="0" lvl="1" indent="0" algn="ctr"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sz="2600" dirty="0">
                <a:solidFill>
                  <a:srgbClr val="0070C0"/>
                </a:solidFill>
              </a:rPr>
              <a:t>#</a:t>
            </a:r>
            <a:r>
              <a:rPr lang="sk-SK" sz="2600" dirty="0" err="1">
                <a:solidFill>
                  <a:srgbClr val="0070C0"/>
                </a:solidFill>
              </a:rPr>
              <a:t>DanubeKnowledgeSociety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sk-SK" sz="2600" dirty="0">
                <a:solidFill>
                  <a:srgbClr val="0070C0"/>
                </a:solidFill>
              </a:rPr>
              <a:t> </a:t>
            </a:r>
          </a:p>
          <a:p>
            <a:pPr marL="0" lvl="1" indent="0" algn="ctr">
              <a:spcBef>
                <a:spcPts val="600"/>
              </a:spcBef>
              <a:buClr>
                <a:schemeClr val="accent1"/>
              </a:buClr>
              <a:buNone/>
            </a:pPr>
            <a:r>
              <a:rPr lang="sk-SK" dirty="0">
                <a:solidFill>
                  <a:srgbClr val="0070C0"/>
                </a:solidFill>
              </a:rPr>
              <a:t>@</a:t>
            </a:r>
            <a:r>
              <a:rPr lang="sk-SK" dirty="0" err="1">
                <a:solidFill>
                  <a:srgbClr val="0070C0"/>
                </a:solidFill>
              </a:rPr>
              <a:t>EUSDR_knowledge</a:t>
            </a:r>
            <a:endParaRPr lang="en-GB" sz="2600" dirty="0">
              <a:solidFill>
                <a:srgbClr val="0070C0"/>
              </a:solidFill>
            </a:endParaRPr>
          </a:p>
          <a:p>
            <a:pPr marL="0" indent="0">
              <a:buFont typeface="Wingdings 3"/>
              <a:buNone/>
            </a:pPr>
            <a:endParaRPr lang="sk-SK" u="sng" dirty="0"/>
          </a:p>
          <a:p>
            <a:pPr marL="0" indent="0" algn="ctr">
              <a:buFont typeface="Wingdings 3"/>
              <a:buNone/>
            </a:pPr>
            <a:endParaRPr lang="sk-SK" u="sng" dirty="0">
              <a:solidFill>
                <a:srgbClr val="7030A0"/>
              </a:solidFill>
            </a:endParaRPr>
          </a:p>
          <a:p>
            <a:pPr marL="0" indent="0" algn="ctr">
              <a:buFont typeface="Wingdings 3"/>
              <a:buNone/>
            </a:pPr>
            <a:endParaRPr lang="sk-SK" u="sng" dirty="0">
              <a:solidFill>
                <a:srgbClr val="7030A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b="1" dirty="0">
              <a:solidFill>
                <a:srgbClr val="0E4194"/>
              </a:solidFill>
            </a:endParaRPr>
          </a:p>
          <a:p>
            <a:pPr marL="457200" lvl="1" indent="0" algn="ctr">
              <a:lnSpc>
                <a:spcPct val="150000"/>
              </a:lnSpc>
              <a:buClr>
                <a:srgbClr val="0E4194"/>
              </a:buClr>
              <a:buSzPct val="25000"/>
              <a:buFont typeface="Wingdings 3"/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Font typeface="Wingdings 3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2" name="AutoShape 2" descr="Image result for number 1 transparent background"/>
          <p:cNvSpPr>
            <a:spLocks noChangeAspect="1" noChangeArrowheads="1"/>
          </p:cNvSpPr>
          <p:nvPr/>
        </p:nvSpPr>
        <p:spPr bwMode="auto">
          <a:xfrm>
            <a:off x="1483073" y="573699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2" descr="data:image/png;base64,iVBORw0KGgoAAAANSUhEUgAAAJcAAACXCAMAAAAvQTlLAAAAXVBMVEUdofL///8AnfIAmvEUn/IAmPHw+P72+/7g8P37/v9LrvSt1/mazvjr9f5it/XK5fvZ7fx3v/bU6vw0p/O+4Pu22/qRyvfF4vttu/Wm1PmGxvd9wvY/qvMAk/FXs/TIycWmAAAEZElEQVR4nO2b6Y6zOgyGg2OWpuxbgTLc/2We0O2jA4WEhI6O5OfHSJU64cU4bxyTMkYQBEEQBEEQBEEQBEEQBPENEBFA/sG/FjIFeDFcu7ruMsFc+Gs1DxBYnUe+M3Lyoku2FLSvhxEhLp13vLPg71+CIuxNrqH/L8BK35nhhfBvLEReRwFfGWSLuNBVxq+nuaqRIL6nmZwMIpTKY4OswzThWsKQt8uqJH7D2ThFm8STn1KD/MLGcSqd20L8nVlvhEVcX+7hPDUGungiR2g18oCf12Q5p+CVeZVBdqHwbnepfGcQrsqaJpuJS0D3CL+r9n0UH1J+hi9uunaKw+dTaRVzLFCU5QkYVwSR7dPFkudApatwa1gryooEB87jMrruDFj0GiovNkOGk6+vcaqgiLtxWqrmx+xCE9+O+q0JBJlatNIqv0/LfJeqUdfbbdYbEeOpmq4n+e60Z+/Tq8I1Zdh7WrI8sdcqkP26kvToz2M9TUWRoDdwsNm8T9jH5RI/L4yL0TJZtS/zAduPE3Phyx/JtcuUKbAUgqDmsDhori4rMZIly4nFdcULi7kyVDZ7xw9NKkK24pRBW/xeALBQc1XJxVDWatmSZz2fZppGvC7GOw4QK8NHZcdcqe15FeX8Ssx3QlCtXyJoG1Egv21fVyvVKebxkhXVwtbmHS+9nLumZz/KNaEFXYyr1i7OSbUmdEobO1rUsCVFKlNd42qIhWaZsE1rqAt7IV0KemVjUiQ0bKPg4JTD2Jix/Civprp6OUh6vvZFqZzTCvgmO9qbruKxNfYjm7r2F4QvlJcWHQLjBqK6heuQ79sFTQBlU9VBp9/xIV5CbyuhRmxu99y+2TuOWa16Axr7snIbzWm0vggZr0J3XcsVvgGnzEp/nG8UhtpEhQ1ZzLq3lsYucce2V1hwiYewYbOU1sCzpEoCg8VHqdoRVQHtFWD+YPXVGnSWkiyx/MYPitBKlpm8E5oxvjxEF69lamqyqSWTeJANfVEU/dW4nN7bF1+G63Tc1tjd6V0G17onOjS2sz7ZvqYCid3sGqsKG5PRt7YEvVh5CauOeV0/B817Ad4R5xLMqwqj98afgdhQ1/mgMycQG0UsOOwoDAiDHLNcR7yBuP6yf43mgLn4D2h2FmLnQ2XJkP0M1Y6neVTOT5VB37S5p1VYpN85/oXc/dGxMxvteiXAPWvEK/3SATSETCfFrLxEUFDl9lqdgeQrpx4RhJ6HhXqnx/YBblzpFWL14bKAMxFq7ruj32cdrYBPgLucNedct2atto/07KHJ4kESZ12b7CglguygZzgkOu8UvxQsNtp6vLu5mh+SWU+AXXeVXEF2sMXLnG90exJ+HsMXvBRYo+Pvp6qBLx0eR2BdqjQhvbxjy0d3jlIGor5s2JdXduLDgaJjpbEhTKKlgtCPgkst2J/9LkH6Poqma6skD6LI86IgTcpzeI174N9I9RVev9jA24fbWvXHkgiCIAiCIAiCIAiCIAjif8d/KlY0EgRk7Ok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9254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81E80-0349-D450-5103-5B5259CF5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DCEB1-EEF4-EFBC-CB0B-7DD5D6DB9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85" y="-36517"/>
            <a:ext cx="8229600" cy="1143000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rgbClr val="7030A0"/>
                </a:solidFill>
              </a:rPr>
              <a:t> </a:t>
            </a:r>
            <a:r>
              <a:rPr lang="sk-SK" sz="3600" b="1" dirty="0" err="1">
                <a:solidFill>
                  <a:srgbClr val="7030A0"/>
                </a:solidFill>
              </a:rPr>
              <a:t>Activities</a:t>
            </a:r>
            <a:endParaRPr lang="sk-SK" sz="3600" dirty="0"/>
          </a:p>
        </p:txBody>
      </p:sp>
      <p:pic>
        <p:nvPicPr>
          <p:cNvPr id="4" name="Google Shape;96;p2" descr="1.jpg">
            <a:extLst>
              <a:ext uri="{FF2B5EF4-FFF2-40B4-BE49-F238E27FC236}">
                <a16:creationId xmlns:a16="http://schemas.microsoft.com/office/drawing/2014/main" id="{79A4F9C0-1D36-4209-502F-EA8DDB0948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64981" b="23562"/>
          <a:stretch/>
        </p:blipFill>
        <p:spPr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 descr="spoluk.png">
            <a:extLst>
              <a:ext uri="{FF2B5EF4-FFF2-40B4-BE49-F238E27FC236}">
                <a16:creationId xmlns:a16="http://schemas.microsoft.com/office/drawing/2014/main" id="{79A48ABA-6B5E-A506-B9B4-FAFBD77D311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264" y="5877272"/>
            <a:ext cx="2067729" cy="6126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objekt pre text 2">
            <a:extLst>
              <a:ext uri="{FF2B5EF4-FFF2-40B4-BE49-F238E27FC236}">
                <a16:creationId xmlns:a16="http://schemas.microsoft.com/office/drawing/2014/main" id="{8EDC3A15-0147-2637-324B-C46F616B7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185" y="903050"/>
            <a:ext cx="8451974" cy="55868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2600" b="1" u="sng" dirty="0" err="1">
                <a:highlight>
                  <a:srgbClr val="C0C0C0"/>
                </a:highlight>
              </a:rPr>
              <a:t>Analyses</a:t>
            </a:r>
            <a:r>
              <a:rPr lang="sk-SK" sz="2600" b="1" u="sng" dirty="0">
                <a:highlight>
                  <a:srgbClr val="C0C0C0"/>
                </a:highlight>
              </a:rPr>
              <a:t>:</a:t>
            </a:r>
            <a:r>
              <a:rPr lang="sk-SK" sz="2600" b="1" dirty="0">
                <a:highlight>
                  <a:srgbClr val="C0C0C0"/>
                </a:highlight>
              </a:rPr>
              <a:t> </a:t>
            </a:r>
          </a:p>
          <a:p>
            <a:pPr marL="361950" indent="-361950"/>
            <a:r>
              <a:rPr lang="en-US" sz="2300" dirty="0"/>
              <a:t>Midterm evaluation of the participation of the Danube countries in Horizon Europe</a:t>
            </a:r>
          </a:p>
          <a:p>
            <a:pPr marL="361950" indent="-361950">
              <a:buNone/>
            </a:pPr>
            <a:endParaRPr lang="en-GB" sz="2300" u="sng" dirty="0"/>
          </a:p>
          <a:p>
            <a:pPr marL="361950" indent="-361950">
              <a:buNone/>
            </a:pPr>
            <a:r>
              <a:rPr lang="en-GB" sz="2600" b="1" u="sng" dirty="0">
                <a:highlight>
                  <a:srgbClr val="C0C0C0"/>
                </a:highlight>
              </a:rPr>
              <a:t>Position Paper:</a:t>
            </a:r>
          </a:p>
          <a:p>
            <a:pPr marL="361950" indent="-361950" algn="just"/>
            <a:r>
              <a:rPr lang="en-GB" sz="2300" dirty="0">
                <a:hlinkClick r:id="rId5"/>
              </a:rPr>
              <a:t>Reflection on the preparation of the 10</a:t>
            </a:r>
            <a:r>
              <a:rPr lang="en-GB" sz="2300" baseline="30000" dirty="0">
                <a:hlinkClick r:id="rId5"/>
              </a:rPr>
              <a:t>th</a:t>
            </a:r>
            <a:r>
              <a:rPr lang="en-GB" sz="2300" dirty="0">
                <a:hlinkClick r:id="rId5"/>
              </a:rPr>
              <a:t> EU Framework Programme for research and innovation from the perspective of the Danube Region</a:t>
            </a:r>
            <a:endParaRPr lang="sk-SK" sz="2300" dirty="0"/>
          </a:p>
          <a:p>
            <a:pPr marL="361950" indent="-361950" algn="just"/>
            <a:endParaRPr lang="sk-SK" sz="2300" dirty="0"/>
          </a:p>
          <a:p>
            <a:pPr marL="0" indent="0" algn="just">
              <a:buNone/>
            </a:pPr>
            <a:r>
              <a:rPr lang="sk-SK" sz="2600" b="1" u="sng" dirty="0">
                <a:highlight>
                  <a:srgbClr val="C0C0C0"/>
                </a:highlight>
              </a:rPr>
              <a:t>PA7 and PA8 </a:t>
            </a:r>
            <a:r>
              <a:rPr lang="sk-SK" sz="2600" b="1" u="sng" dirty="0" err="1">
                <a:highlight>
                  <a:srgbClr val="C0C0C0"/>
                </a:highlight>
              </a:rPr>
              <a:t>Capitalisation</a:t>
            </a:r>
            <a:r>
              <a:rPr lang="sk-SK" sz="2600" b="1" u="sng" dirty="0">
                <a:highlight>
                  <a:srgbClr val="C0C0C0"/>
                </a:highlight>
              </a:rPr>
              <a:t> workshop „</a:t>
            </a:r>
            <a:r>
              <a:rPr lang="sk-SK" sz="2600" b="1" u="sng" dirty="0" err="1">
                <a:highlight>
                  <a:srgbClr val="C0C0C0"/>
                </a:highlight>
              </a:rPr>
              <a:t>Boosting</a:t>
            </a:r>
            <a:r>
              <a:rPr lang="sk-SK" sz="2600" b="1" u="sng" dirty="0">
                <a:highlight>
                  <a:srgbClr val="C0C0C0"/>
                </a:highlight>
              </a:rPr>
              <a:t> </a:t>
            </a:r>
            <a:r>
              <a:rPr lang="sk-SK" sz="2600" b="1" u="sng" dirty="0" err="1">
                <a:highlight>
                  <a:srgbClr val="C0C0C0"/>
                </a:highlight>
              </a:rPr>
              <a:t>Knowledge</a:t>
            </a:r>
            <a:r>
              <a:rPr lang="sk-SK" sz="2600" b="1" u="sng" dirty="0">
                <a:highlight>
                  <a:srgbClr val="C0C0C0"/>
                </a:highlight>
              </a:rPr>
              <a:t> and </a:t>
            </a:r>
            <a:r>
              <a:rPr lang="sk-SK" sz="2600" b="1" u="sng" dirty="0" err="1">
                <a:highlight>
                  <a:srgbClr val="C0C0C0"/>
                </a:highlight>
              </a:rPr>
              <a:t>Competitivness</a:t>
            </a:r>
            <a:r>
              <a:rPr lang="sk-SK" sz="2600" b="1" u="sng" dirty="0">
                <a:highlight>
                  <a:srgbClr val="C0C0C0"/>
                </a:highlight>
              </a:rPr>
              <a:t> in </a:t>
            </a:r>
            <a:r>
              <a:rPr lang="sk-SK" sz="2600" b="1" u="sng" dirty="0" err="1">
                <a:highlight>
                  <a:srgbClr val="C0C0C0"/>
                </a:highlight>
              </a:rPr>
              <a:t>the</a:t>
            </a:r>
            <a:r>
              <a:rPr lang="sk-SK" sz="2600" b="1" u="sng" dirty="0">
                <a:highlight>
                  <a:srgbClr val="C0C0C0"/>
                </a:highlight>
              </a:rPr>
              <a:t> Danube </a:t>
            </a:r>
            <a:r>
              <a:rPr lang="sk-SK" sz="2600" b="1" u="sng" dirty="0" err="1">
                <a:highlight>
                  <a:srgbClr val="C0C0C0"/>
                </a:highlight>
              </a:rPr>
              <a:t>Region</a:t>
            </a:r>
            <a:r>
              <a:rPr lang="en-GB" sz="2600" b="1" u="sng" dirty="0">
                <a:highlight>
                  <a:srgbClr val="C0C0C0"/>
                </a:highlight>
              </a:rPr>
              <a:t>:</a:t>
            </a:r>
            <a:endParaRPr lang="sk-SK" sz="2600" dirty="0">
              <a:hlinkClick r:id="rId6"/>
            </a:endParaRPr>
          </a:p>
          <a:p>
            <a:pPr marL="361950" indent="-361950" algn="just"/>
            <a:r>
              <a:rPr lang="sk-SK" sz="2300" u="sng" dirty="0">
                <a:hlinkClick r:id="rId6"/>
              </a:rPr>
              <a:t>https://knowledgesociety.danube-region.eu/pa7-pa8-capitalisation-event-in-bratislava-26-27-march-2025/</a:t>
            </a:r>
            <a:endParaRPr lang="sk-SK" sz="2300" dirty="0"/>
          </a:p>
          <a:p>
            <a:pPr marL="0" indent="0" algn="just">
              <a:buNone/>
            </a:pPr>
            <a:endParaRPr lang="sk-SK" sz="2300" u="sng" dirty="0">
              <a:solidFill>
                <a:srgbClr val="FF0000"/>
              </a:solidFill>
            </a:endParaRPr>
          </a:p>
          <a:p>
            <a:pPr marL="361950" indent="-361950">
              <a:buNone/>
            </a:pPr>
            <a:r>
              <a:rPr lang="sk-SK" sz="2400" b="1" u="sng" dirty="0">
                <a:highlight>
                  <a:srgbClr val="C0C0C0"/>
                </a:highlight>
              </a:rPr>
              <a:t>PA 7 </a:t>
            </a:r>
            <a:r>
              <a:rPr lang="sk-SK" sz="2400" b="1" u="sng" dirty="0" err="1">
                <a:highlight>
                  <a:srgbClr val="C0C0C0"/>
                </a:highlight>
              </a:rPr>
              <a:t>Flagship</a:t>
            </a:r>
            <a:r>
              <a:rPr lang="sk-SK" sz="2400" b="1" u="sng" dirty="0">
                <a:highlight>
                  <a:srgbClr val="C0C0C0"/>
                </a:highlight>
              </a:rPr>
              <a:t> </a:t>
            </a:r>
            <a:r>
              <a:rPr lang="en-US" sz="2400" b="1" u="sng" dirty="0">
                <a:highlight>
                  <a:srgbClr val="C0C0C0"/>
                </a:highlight>
              </a:rPr>
              <a:t>P</a:t>
            </a:r>
            <a:r>
              <a:rPr lang="sk-SK" sz="2400" b="1" u="sng" dirty="0" err="1">
                <a:highlight>
                  <a:srgbClr val="C0C0C0"/>
                </a:highlight>
              </a:rPr>
              <a:t>rojects</a:t>
            </a:r>
            <a:r>
              <a:rPr lang="sk-SK" sz="2400" b="1" u="sng" dirty="0">
                <a:highlight>
                  <a:srgbClr val="C0C0C0"/>
                </a:highlight>
              </a:rPr>
              <a:t>: </a:t>
            </a:r>
            <a:endParaRPr lang="en-US" sz="2400" b="1" u="sng" dirty="0">
              <a:highlight>
                <a:srgbClr val="C0C0C0"/>
              </a:highlight>
            </a:endParaRPr>
          </a:p>
          <a:p>
            <a:pPr marL="361950" indent="-361950"/>
            <a:r>
              <a:rPr lang="sk-SK" sz="2300" dirty="0"/>
              <a:t>HARMONMISSIONS – </a:t>
            </a:r>
            <a:r>
              <a:rPr lang="sk-SK" sz="2300" dirty="0" err="1"/>
              <a:t>renominated</a:t>
            </a:r>
            <a:r>
              <a:rPr lang="sk-SK" sz="2300" dirty="0"/>
              <a:t> </a:t>
            </a:r>
            <a:endParaRPr lang="en-US" sz="2300" dirty="0"/>
          </a:p>
          <a:p>
            <a:pPr marL="361950" indent="-361950"/>
            <a:r>
              <a:rPr lang="sk-SK" sz="2300" dirty="0"/>
              <a:t>TiCCA4Danu</a:t>
            </a:r>
            <a:endParaRPr lang="en-US" sz="2300" dirty="0"/>
          </a:p>
          <a:p>
            <a:pPr marL="361950" indent="-361950"/>
            <a:r>
              <a:rPr lang="sk-SK" sz="2300" dirty="0" err="1"/>
              <a:t>GeoNetSee</a:t>
            </a:r>
            <a:endParaRPr lang="sk-SK" sz="2300" dirty="0"/>
          </a:p>
          <a:p>
            <a:pPr marL="0" indent="0">
              <a:buNone/>
            </a:pPr>
            <a:endParaRPr lang="sk-SK" sz="1800" u="sng" dirty="0"/>
          </a:p>
          <a:p>
            <a:pPr marL="0" indent="0">
              <a:buNone/>
            </a:pPr>
            <a:endParaRPr lang="sk-SK" sz="1500" dirty="0"/>
          </a:p>
        </p:txBody>
      </p:sp>
    </p:spTree>
    <p:extLst>
      <p:ext uri="{BB962C8B-B14F-4D97-AF65-F5344CB8AC3E}">
        <p14:creationId xmlns:p14="http://schemas.microsoft.com/office/powerpoint/2010/main" val="344081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err="1">
                <a:solidFill>
                  <a:srgbClr val="7030A0"/>
                </a:solidFill>
              </a:rPr>
              <a:t>Reflection</a:t>
            </a:r>
            <a:r>
              <a:rPr lang="sk-SK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>
                <a:solidFill>
                  <a:srgbClr val="7030A0"/>
                </a:solidFill>
              </a:rPr>
              <a:t>P</a:t>
            </a:r>
            <a:r>
              <a:rPr lang="sk-SK" sz="3600" b="1" dirty="0" err="1">
                <a:solidFill>
                  <a:srgbClr val="7030A0"/>
                </a:solidFill>
              </a:rPr>
              <a:t>aper</a:t>
            </a:r>
            <a:r>
              <a:rPr lang="sk-SK" sz="3600" b="1" dirty="0">
                <a:solidFill>
                  <a:srgbClr val="7030A0"/>
                </a:solidFill>
              </a:rPr>
              <a:t> – </a:t>
            </a:r>
            <a:r>
              <a:rPr lang="en-US" sz="3600" b="1" dirty="0">
                <a:solidFill>
                  <a:srgbClr val="7030A0"/>
                </a:solidFill>
              </a:rPr>
              <a:t>P</a:t>
            </a:r>
            <a:r>
              <a:rPr lang="sk-SK" sz="3600" b="1" dirty="0" err="1">
                <a:solidFill>
                  <a:srgbClr val="7030A0"/>
                </a:solidFill>
              </a:rPr>
              <a:t>reparation</a:t>
            </a:r>
            <a:r>
              <a:rPr lang="sk-SK" sz="3600" b="1" dirty="0">
                <a:solidFill>
                  <a:srgbClr val="7030A0"/>
                </a:solidFill>
              </a:rPr>
              <a:t> FP10</a:t>
            </a:r>
            <a:endParaRPr lang="sk-SK" sz="3600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</a:t>
            </a:r>
            <a:r>
              <a:rPr lang="sk-SK" sz="2800" dirty="0"/>
              <a:t>e </a:t>
            </a:r>
            <a:r>
              <a:rPr lang="sk-SK" sz="2800" dirty="0" err="1"/>
              <a:t>acknowledge</a:t>
            </a:r>
            <a:r>
              <a:rPr lang="sk-SK" sz="2800" dirty="0"/>
              <a:t> </a:t>
            </a:r>
            <a:r>
              <a:rPr lang="en-US" sz="2800" b="1" dirty="0"/>
              <a:t>excellence, green and digital transformation, increasing role of AI, </a:t>
            </a:r>
            <a:r>
              <a:rPr lang="en-GB" sz="2800" b="1" dirty="0"/>
              <a:t>stimulation of public-private cooperation, data-driven economy, and the autonomy, integrity and security of research;</a:t>
            </a:r>
            <a:endParaRPr lang="en-US" sz="2800" b="1" dirty="0"/>
          </a:p>
          <a:p>
            <a:r>
              <a:rPr lang="en-US" sz="2800" dirty="0"/>
              <a:t>however, </a:t>
            </a:r>
            <a:r>
              <a:rPr lang="en-GB" sz="2800" b="1" dirty="0"/>
              <a:t>geographical location, regulatory environment and market dynamics </a:t>
            </a:r>
            <a:r>
              <a:rPr lang="en-GB" sz="2800" dirty="0"/>
              <a:t>also</a:t>
            </a:r>
            <a:r>
              <a:rPr lang="en-GB" sz="2800" b="1" dirty="0"/>
              <a:t> </a:t>
            </a:r>
            <a:r>
              <a:rPr lang="en-GB" sz="2800" dirty="0"/>
              <a:t>play an important role in shaping innovation outcomes</a:t>
            </a:r>
            <a:endParaRPr lang="sk-SK" sz="2800" dirty="0"/>
          </a:p>
        </p:txBody>
      </p:sp>
      <p:pic>
        <p:nvPicPr>
          <p:cNvPr id="4" name="Google Shape;96;p2" descr="1.jpg">
            <a:extLst>
              <a:ext uri="{FF2B5EF4-FFF2-40B4-BE49-F238E27FC236}">
                <a16:creationId xmlns:a16="http://schemas.microsoft.com/office/drawing/2014/main" id="{CFAB6B3C-02A8-5539-F6B9-855CABD4738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64981" b="23562"/>
          <a:stretch/>
        </p:blipFill>
        <p:spPr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9;p2" descr="spoluk.png">
            <a:extLst>
              <a:ext uri="{FF2B5EF4-FFF2-40B4-BE49-F238E27FC236}">
                <a16:creationId xmlns:a16="http://schemas.microsoft.com/office/drawing/2014/main" id="{F342601B-08DD-A663-E0F9-1904BAE1D81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264" y="5877272"/>
            <a:ext cx="2067729" cy="612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7109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err="1">
                <a:solidFill>
                  <a:srgbClr val="7030A0"/>
                </a:solidFill>
              </a:rPr>
              <a:t>Reflection</a:t>
            </a:r>
            <a:r>
              <a:rPr lang="sk-SK" sz="3600" b="1" dirty="0">
                <a:solidFill>
                  <a:srgbClr val="7030A0"/>
                </a:solidFill>
              </a:rPr>
              <a:t> </a:t>
            </a:r>
            <a:r>
              <a:rPr lang="sk-SK" sz="3600" b="1" dirty="0" err="1">
                <a:solidFill>
                  <a:srgbClr val="7030A0"/>
                </a:solidFill>
              </a:rPr>
              <a:t>paper</a:t>
            </a:r>
            <a:r>
              <a:rPr lang="sk-SK" sz="3600" b="1" dirty="0">
                <a:solidFill>
                  <a:srgbClr val="7030A0"/>
                </a:solidFill>
              </a:rPr>
              <a:t> – </a:t>
            </a:r>
            <a:r>
              <a:rPr lang="sk-SK" sz="3600" b="1" dirty="0" err="1">
                <a:solidFill>
                  <a:srgbClr val="7030A0"/>
                </a:solidFill>
              </a:rPr>
              <a:t>preparation</a:t>
            </a:r>
            <a:r>
              <a:rPr lang="sk-SK" sz="3600" b="1" dirty="0">
                <a:solidFill>
                  <a:srgbClr val="7030A0"/>
                </a:solidFill>
              </a:rPr>
              <a:t> FP10</a:t>
            </a:r>
            <a:endParaRPr lang="sk-SK" sz="3600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344266" y="1295417"/>
            <a:ext cx="8671727" cy="5663067"/>
          </a:xfrm>
        </p:spPr>
        <p:txBody>
          <a:bodyPr>
            <a:normAutofit/>
          </a:bodyPr>
          <a:lstStyle/>
          <a:p>
            <a:pPr lvl="0"/>
            <a:r>
              <a:rPr lang="en-GB" sz="2400" b="1" dirty="0"/>
              <a:t>continue to support capacity building through Widening calls and/or similar schemes</a:t>
            </a:r>
            <a:r>
              <a:rPr lang="en-GB" sz="2400" dirty="0"/>
              <a:t> like „Advancing Europe“ ;</a:t>
            </a:r>
            <a:endParaRPr lang="sk-SK" sz="2400" dirty="0"/>
          </a:p>
          <a:p>
            <a:pPr lvl="0"/>
            <a:r>
              <a:rPr lang="en-GB" sz="2400" dirty="0"/>
              <a:t>allow for ambitious </a:t>
            </a:r>
            <a:r>
              <a:rPr lang="en-GB" sz="2400" b="1" dirty="0"/>
              <a:t>catch-up instruments </a:t>
            </a:r>
            <a:r>
              <a:rPr lang="en-GB" sz="2400" dirty="0"/>
              <a:t>to align with European R&amp;I standards;</a:t>
            </a:r>
            <a:endParaRPr lang="sk-SK" sz="2400" dirty="0"/>
          </a:p>
          <a:p>
            <a:pPr lvl="0"/>
            <a:r>
              <a:rPr lang="en-GB" sz="2400" dirty="0"/>
              <a:t>increase the available budget to </a:t>
            </a:r>
            <a:r>
              <a:rPr lang="en-GB" sz="2400" b="1" dirty="0"/>
              <a:t>raise success rates</a:t>
            </a:r>
            <a:r>
              <a:rPr lang="en-GB" sz="2400" dirty="0"/>
              <a:t>, especially for MSCA and collaborative projects;</a:t>
            </a:r>
            <a:endParaRPr lang="sk-SK" sz="2400" dirty="0"/>
          </a:p>
          <a:p>
            <a:pPr lvl="0"/>
            <a:r>
              <a:rPr lang="en-GB" sz="2400" dirty="0"/>
              <a:t>maintain continuous support for schemes with </a:t>
            </a:r>
            <a:r>
              <a:rPr lang="en-GB" sz="2400" b="1" dirty="0"/>
              <a:t>geographic approach</a:t>
            </a:r>
            <a:r>
              <a:rPr lang="en-GB" sz="2400" dirty="0"/>
              <a:t> to </a:t>
            </a:r>
            <a:r>
              <a:rPr lang="en-GB" sz="2400" b="1" dirty="0"/>
              <a:t>build up experience;</a:t>
            </a:r>
            <a:endParaRPr lang="sk-SK" sz="2400" dirty="0"/>
          </a:p>
          <a:p>
            <a:pPr lvl="0"/>
            <a:r>
              <a:rPr lang="en-GB" sz="2400" dirty="0"/>
              <a:t>support  </a:t>
            </a:r>
            <a:r>
              <a:rPr lang="en-GB" sz="2400" b="1" dirty="0"/>
              <a:t>projects with macro-regional focus </a:t>
            </a:r>
            <a:r>
              <a:rPr lang="en-GB" sz="2400" dirty="0"/>
              <a:t> (e.g. addressing specific ecological, societal and health challenges);</a:t>
            </a:r>
            <a:endParaRPr lang="sk-SK" sz="2400" dirty="0"/>
          </a:p>
          <a:p>
            <a:pPr lvl="0"/>
            <a:r>
              <a:rPr lang="en-GB" sz="2400" dirty="0"/>
              <a:t>continue support for </a:t>
            </a:r>
            <a:r>
              <a:rPr lang="en-GB" sz="2400" b="1" dirty="0"/>
              <a:t>regional projects focused on specific aspects required for faster integration into the ERA.</a:t>
            </a:r>
            <a:endParaRPr lang="sk-SK" sz="2400" dirty="0"/>
          </a:p>
        </p:txBody>
      </p:sp>
      <p:pic>
        <p:nvPicPr>
          <p:cNvPr id="4" name="Google Shape;96;p2" descr="1.jpg">
            <a:extLst>
              <a:ext uri="{FF2B5EF4-FFF2-40B4-BE49-F238E27FC236}">
                <a16:creationId xmlns:a16="http://schemas.microsoft.com/office/drawing/2014/main" id="{0BC3BDB4-413A-5B98-98C4-4B9C896C58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64981" b="23562"/>
          <a:stretch/>
        </p:blipFill>
        <p:spPr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 descr="spoluk.png">
            <a:extLst>
              <a:ext uri="{FF2B5EF4-FFF2-40B4-BE49-F238E27FC236}">
                <a16:creationId xmlns:a16="http://schemas.microsoft.com/office/drawing/2014/main" id="{D3B78304-D5DB-6CC2-8BBA-F170061F97C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264" y="5877272"/>
            <a:ext cx="2067729" cy="612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081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96045EE9-991C-C8A6-9222-780F90E4C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 descr="1.jpg">
            <a:extLst>
              <a:ext uri="{FF2B5EF4-FFF2-40B4-BE49-F238E27FC236}">
                <a16:creationId xmlns:a16="http://schemas.microsoft.com/office/drawing/2014/main" id="{69557B84-6FF6-F8CA-25DD-BF70B8BDFA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64981" b="23562"/>
          <a:stretch/>
        </p:blipFill>
        <p:spPr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spoluk.png">
            <a:extLst>
              <a:ext uri="{FF2B5EF4-FFF2-40B4-BE49-F238E27FC236}">
                <a16:creationId xmlns:a16="http://schemas.microsoft.com/office/drawing/2014/main" id="{51039926-B28B-399F-B71C-9D1BDB76FF7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264" y="5877272"/>
            <a:ext cx="2067729" cy="6126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9C3B4A1D-1ED0-D786-DBD1-054B3FA58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35" y="66901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</a:rPr>
              <a:t>Capitalisation</a:t>
            </a:r>
            <a:r>
              <a:rPr lang="en-US" sz="3200" b="1" dirty="0">
                <a:solidFill>
                  <a:srgbClr val="7030A0"/>
                </a:solidFill>
              </a:rPr>
              <a:t> Workshop (I)</a:t>
            </a:r>
            <a:endParaRPr lang="sk-SK" sz="3200" dirty="0">
              <a:solidFill>
                <a:srgbClr val="7030A0"/>
              </a:solidFill>
            </a:endParaRPr>
          </a:p>
        </p:txBody>
      </p:sp>
      <p:sp>
        <p:nvSpPr>
          <p:cNvPr id="5" name="Zástupný symbol obsahu 2">
            <a:extLst>
              <a:ext uri="{FF2B5EF4-FFF2-40B4-BE49-F238E27FC236}">
                <a16:creationId xmlns:a16="http://schemas.microsoft.com/office/drawing/2014/main" id="{50BD92AC-DFD6-0740-7867-1FF9F9DABBE0}"/>
              </a:ext>
            </a:extLst>
          </p:cNvPr>
          <p:cNvSpPr txBox="1">
            <a:spLocks/>
          </p:cNvSpPr>
          <p:nvPr/>
        </p:nvSpPr>
        <p:spPr>
          <a:xfrm>
            <a:off x="3584317" y="976829"/>
            <a:ext cx="5469248" cy="5102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just">
              <a:buNone/>
            </a:pPr>
            <a:r>
              <a:rPr lang="en-US" sz="1700" b="1" i="0" dirty="0">
                <a:solidFill>
                  <a:srgbClr val="4A4A4A"/>
                </a:solidFill>
                <a:effectLst/>
                <a:latin typeface="inherit"/>
              </a:rPr>
              <a:t>22 EU-funded projects</a:t>
            </a:r>
            <a:r>
              <a:rPr lang="en-US" sz="1700" b="0" i="0" dirty="0">
                <a:solidFill>
                  <a:srgbClr val="7B7B7B"/>
                </a:solidFill>
                <a:effectLst/>
                <a:latin typeface="Calibri" panose="020F0502020204030204" pitchFamily="34" charset="0"/>
              </a:rPr>
              <a:t> from 11 countries of the Danube Region met on </a:t>
            </a:r>
            <a:r>
              <a:rPr lang="en-US" sz="17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26</a:t>
            </a:r>
            <a:r>
              <a:rPr lang="sk-SK" sz="17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-</a:t>
            </a:r>
            <a:r>
              <a:rPr lang="en-US" sz="17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27 March 2025 in Bratislava</a:t>
            </a:r>
            <a:r>
              <a:rPr lang="sk-SK" sz="17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sk-SK" sz="1700" b="1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fo</a:t>
            </a:r>
            <a:r>
              <a:rPr lang="sk-SK" sz="1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r</a:t>
            </a:r>
            <a:r>
              <a:rPr lang="sk-SK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 a </a:t>
            </a:r>
            <a:r>
              <a:rPr lang="en-US" sz="1700" b="1" i="0" dirty="0" err="1">
                <a:solidFill>
                  <a:schemeClr val="tx1"/>
                </a:solidFill>
                <a:effectLst/>
                <a:latin typeface="inherit"/>
              </a:rPr>
              <a:t>Capitalisation</a:t>
            </a:r>
            <a:r>
              <a:rPr lang="en-US" sz="1700" b="1" i="0" dirty="0">
                <a:solidFill>
                  <a:schemeClr val="tx1"/>
                </a:solidFill>
                <a:effectLst/>
                <a:latin typeface="inherit"/>
              </a:rPr>
              <a:t> workshop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– </a:t>
            </a:r>
            <a:r>
              <a:rPr lang="en-US" sz="1700" b="1" i="0" dirty="0">
                <a:solidFill>
                  <a:schemeClr val="tx1"/>
                </a:solidFill>
                <a:effectLst/>
                <a:latin typeface="inherit"/>
              </a:rPr>
              <a:t>Boosting Knowledge and Competitiveness in the Danube Region </a:t>
            </a:r>
            <a:r>
              <a:rPr lang="en-US" sz="1700" b="0" i="0" dirty="0">
                <a:solidFill>
                  <a:srgbClr val="7B7B7B"/>
                </a:solidFill>
                <a:effectLst/>
                <a:latin typeface="Calibri" panose="020F0502020204030204" pitchFamily="34" charset="0"/>
              </a:rPr>
              <a:t>on invitation of </a:t>
            </a:r>
            <a:r>
              <a:rPr lang="en-US" sz="1700" b="1" i="0" dirty="0">
                <a:solidFill>
                  <a:srgbClr val="4A4A4A"/>
                </a:solidFill>
                <a:effectLst/>
                <a:latin typeface="inherit"/>
              </a:rPr>
              <a:t>PA7 Knowledge Society</a:t>
            </a:r>
            <a:r>
              <a:rPr lang="en-US" sz="1700" b="0" i="0" dirty="0">
                <a:solidFill>
                  <a:srgbClr val="7B7B7B"/>
                </a:solidFill>
                <a:effectLst/>
                <a:latin typeface="Calibri" panose="020F0502020204030204" pitchFamily="34" charset="0"/>
              </a:rPr>
              <a:t> and </a:t>
            </a:r>
            <a:r>
              <a:rPr lang="en-US" sz="1700" b="1" i="0" dirty="0">
                <a:solidFill>
                  <a:srgbClr val="4A4A4A"/>
                </a:solidFill>
                <a:effectLst/>
                <a:latin typeface="inherit"/>
              </a:rPr>
              <a:t>PA 8 Competitiveness of enterprise</a:t>
            </a:r>
            <a:endParaRPr lang="sk-SK" sz="1700" b="1" dirty="0">
              <a:solidFill>
                <a:srgbClr val="7B7B7B"/>
              </a:solidFill>
              <a:latin typeface="Calibri" panose="020F0502020204030204" pitchFamily="34" charset="0"/>
            </a:endParaRPr>
          </a:p>
          <a:p>
            <a:pPr algn="just"/>
            <a:endParaRPr lang="sk-SK" sz="1700" b="1" i="0" dirty="0">
              <a:solidFill>
                <a:srgbClr val="7B7B7B"/>
              </a:solidFill>
              <a:effectLst/>
              <a:latin typeface="Calibri" panose="020F0502020204030204" pitchFamily="34" charset="0"/>
            </a:endParaRPr>
          </a:p>
          <a:p>
            <a:pPr marL="114300" indent="0" algn="just">
              <a:buNone/>
            </a:pPr>
            <a:r>
              <a:rPr lang="sk-SK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T</a:t>
            </a:r>
            <a:r>
              <a:rPr lang="en-US" sz="17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he overall goal</a:t>
            </a:r>
            <a:r>
              <a:rPr lang="sk-SK" sz="17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s:</a:t>
            </a:r>
          </a:p>
          <a:p>
            <a:pPr algn="just"/>
            <a:r>
              <a:rPr lang="en-US" sz="1700" b="0" i="0" dirty="0">
                <a:solidFill>
                  <a:srgbClr val="7B7B7B"/>
                </a:solidFill>
                <a:effectLst/>
                <a:latin typeface="Calibri" panose="020F0502020204030204" pitchFamily="34" charset="0"/>
              </a:rPr>
              <a:t>to inform and learn from each other, form synergies, </a:t>
            </a:r>
            <a:endParaRPr lang="sk-SK" sz="1700" b="0" i="0" dirty="0">
              <a:solidFill>
                <a:srgbClr val="7B7B7B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en-US" sz="1700" b="0" i="0" dirty="0">
                <a:solidFill>
                  <a:srgbClr val="7B7B7B"/>
                </a:solidFill>
                <a:effectLst/>
                <a:latin typeface="Calibri" panose="020F0502020204030204" pitchFamily="34" charset="0"/>
              </a:rPr>
              <a:t>make project results better visible and more understandable among various stakeholders, </a:t>
            </a:r>
            <a:endParaRPr lang="sk-SK" sz="1700" b="0" i="0" dirty="0">
              <a:solidFill>
                <a:srgbClr val="7B7B7B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en-US" sz="1700" b="0" i="0" dirty="0">
                <a:solidFill>
                  <a:srgbClr val="7B7B7B"/>
                </a:solidFill>
                <a:effectLst/>
                <a:latin typeface="Calibri" panose="020F0502020204030204" pitchFamily="34" charset="0"/>
              </a:rPr>
              <a:t>gain more attention and a wider outreach.</a:t>
            </a:r>
            <a:r>
              <a:rPr lang="en-US" sz="1700" b="1" i="0" dirty="0">
                <a:solidFill>
                  <a:srgbClr val="4A4A4A"/>
                </a:solidFill>
                <a:effectLst/>
                <a:latin typeface="inherit"/>
              </a:rPr>
              <a:t> </a:t>
            </a:r>
            <a:endParaRPr lang="sk-SK" sz="1700" b="1" i="0" dirty="0">
              <a:solidFill>
                <a:srgbClr val="4A4A4A"/>
              </a:solidFill>
              <a:effectLst/>
              <a:latin typeface="inherit"/>
            </a:endParaRPr>
          </a:p>
          <a:p>
            <a:pPr marL="114300" indent="0" algn="just">
              <a:buNone/>
            </a:pPr>
            <a:endParaRPr lang="sk-SK" sz="1700" dirty="0">
              <a:solidFill>
                <a:schemeClr val="bg2"/>
              </a:solidFill>
            </a:endParaRPr>
          </a:p>
          <a:p>
            <a:pPr marL="90488" indent="0" algn="just">
              <a:buNone/>
            </a:pPr>
            <a:r>
              <a:rPr lang="en-US" sz="1700" b="1" i="0" dirty="0">
                <a:solidFill>
                  <a:srgbClr val="4A4A4A"/>
                </a:solidFill>
                <a:effectLst/>
                <a:latin typeface="inherit"/>
              </a:rPr>
              <a:t>The results of the workshop</a:t>
            </a:r>
            <a:r>
              <a:rPr lang="en-US" sz="1700" b="0" i="0" dirty="0">
                <a:solidFill>
                  <a:srgbClr val="7B7B7B"/>
                </a:solidFill>
                <a:effectLst/>
                <a:latin typeface="Calibri" panose="020F0502020204030204" pitchFamily="34" charset="0"/>
              </a:rPr>
              <a:t> were clustered in Knowledge Transfer and Reusability, </a:t>
            </a:r>
            <a:r>
              <a:rPr lang="en-US" sz="1700" b="0" i="0" dirty="0" err="1">
                <a:solidFill>
                  <a:srgbClr val="7B7B7B"/>
                </a:solidFill>
                <a:effectLst/>
                <a:latin typeface="Calibri" panose="020F0502020204030204" pitchFamily="34" charset="0"/>
              </a:rPr>
              <a:t>Maximising</a:t>
            </a:r>
            <a:r>
              <a:rPr lang="en-US" sz="1700" b="0" i="0" dirty="0">
                <a:solidFill>
                  <a:srgbClr val="7B7B7B"/>
                </a:solidFill>
                <a:effectLst/>
                <a:latin typeface="Calibri" panose="020F0502020204030204" pitchFamily="34" charset="0"/>
              </a:rPr>
              <a:t> Impact and Visibility, Policy Influence and </a:t>
            </a:r>
            <a:r>
              <a:rPr lang="en-US" sz="1700" b="0" i="0" dirty="0" err="1">
                <a:solidFill>
                  <a:srgbClr val="7B7B7B"/>
                </a:solidFill>
                <a:effectLst/>
                <a:latin typeface="Calibri" panose="020F0502020204030204" pitchFamily="34" charset="0"/>
              </a:rPr>
              <a:t>Capitalisation</a:t>
            </a:r>
            <a:r>
              <a:rPr lang="en-US" sz="1700" b="0" i="0" dirty="0">
                <a:solidFill>
                  <a:srgbClr val="7B7B7B"/>
                </a:solidFill>
                <a:effectLst/>
                <a:latin typeface="Calibri" panose="020F0502020204030204" pitchFamily="34" charset="0"/>
              </a:rPr>
              <a:t> and Cooperation and Future Project Opportunities.</a:t>
            </a:r>
            <a:endParaRPr lang="sk-SK" sz="1700" b="0" i="0" dirty="0">
              <a:solidFill>
                <a:srgbClr val="7B7B7B"/>
              </a:solidFill>
              <a:effectLst/>
              <a:latin typeface="Calibri" panose="020F0502020204030204" pitchFamily="34" charset="0"/>
            </a:endParaRPr>
          </a:p>
          <a:p>
            <a:pPr marL="90488" indent="0" algn="just">
              <a:buNone/>
            </a:pPr>
            <a:endParaRPr lang="sk-SK" sz="1700" dirty="0">
              <a:solidFill>
                <a:srgbClr val="7B7B7B"/>
              </a:solidFill>
              <a:latin typeface="Calibri" panose="020F0502020204030204" pitchFamily="34" charset="0"/>
            </a:endParaRPr>
          </a:p>
          <a:p>
            <a:pPr marL="90488" indent="0" algn="just">
              <a:buNone/>
            </a:pPr>
            <a:r>
              <a:rPr lang="sk-SK" sz="1700" b="1" dirty="0">
                <a:solidFill>
                  <a:srgbClr val="7B7B7B"/>
                </a:solidFill>
                <a:latin typeface="Calibri" panose="020F0502020204030204" pitchFamily="34" charset="0"/>
              </a:rPr>
              <a:t>More </a:t>
            </a:r>
            <a:r>
              <a:rPr lang="sk-SK" sz="1700" b="1" dirty="0" err="1">
                <a:solidFill>
                  <a:srgbClr val="7B7B7B"/>
                </a:solidFill>
                <a:latin typeface="Calibri" panose="020F0502020204030204" pitchFamily="34" charset="0"/>
              </a:rPr>
              <a:t>information</a:t>
            </a:r>
            <a:r>
              <a:rPr lang="sk-SK" sz="1700" b="1" dirty="0">
                <a:solidFill>
                  <a:srgbClr val="7B7B7B"/>
                </a:solidFill>
                <a:latin typeface="Calibri" panose="020F0502020204030204" pitchFamily="34" charset="0"/>
              </a:rPr>
              <a:t>: </a:t>
            </a:r>
            <a:r>
              <a:rPr lang="sk-SK" sz="1700" dirty="0">
                <a:solidFill>
                  <a:srgbClr val="7B7B7B"/>
                </a:solidFill>
                <a:latin typeface="Calibri" panose="020F0502020204030204" pitchFamily="34" charset="0"/>
                <a:hlinkClick r:id="rId5"/>
              </a:rPr>
              <a:t>https://knowledgesociety.danube-region.eu/pa7-pa8-capitalisation-event-in-bratislava-26-27-march-2025/</a:t>
            </a:r>
            <a:r>
              <a:rPr lang="sk-SK" sz="1700" dirty="0">
                <a:solidFill>
                  <a:srgbClr val="7B7B7B"/>
                </a:solidFill>
                <a:latin typeface="Calibri" panose="020F0502020204030204" pitchFamily="34" charset="0"/>
              </a:rPr>
              <a:t> </a:t>
            </a:r>
            <a:endParaRPr lang="sk-SK" sz="1700" dirty="0">
              <a:solidFill>
                <a:schemeClr val="bg2"/>
              </a:solidFill>
            </a:endParaRPr>
          </a:p>
          <a:p>
            <a:pPr marL="571500" lvl="1" indent="0">
              <a:buNone/>
            </a:pP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5E3FA9D-6C16-79DA-7F2A-D3B81D5CE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67" y="1057501"/>
            <a:ext cx="3218418" cy="502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89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E3B7D-6625-F5A8-C55B-DAF1974A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41" y="20830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sk-SK" sz="3600" b="1" dirty="0" err="1">
                <a:solidFill>
                  <a:srgbClr val="7030A0"/>
                </a:solidFill>
              </a:rPr>
              <a:t>Capitalisation</a:t>
            </a:r>
            <a:r>
              <a:rPr lang="sk-SK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>
                <a:solidFill>
                  <a:srgbClr val="7030A0"/>
                </a:solidFill>
              </a:rPr>
              <a:t>W</a:t>
            </a:r>
            <a:r>
              <a:rPr lang="sk-SK" sz="3600" b="1" dirty="0" err="1">
                <a:solidFill>
                  <a:srgbClr val="7030A0"/>
                </a:solidFill>
              </a:rPr>
              <a:t>orkshop</a:t>
            </a:r>
            <a:r>
              <a:rPr lang="sk-SK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>
                <a:solidFill>
                  <a:srgbClr val="7030A0"/>
                </a:solidFill>
              </a:rPr>
              <a:t>(II)</a:t>
            </a:r>
            <a:endParaRPr lang="sk-SK" sz="3600" dirty="0"/>
          </a:p>
        </p:txBody>
      </p:sp>
      <p:pic>
        <p:nvPicPr>
          <p:cNvPr id="4" name="Google Shape;96;p2" descr="1.jpg">
            <a:extLst>
              <a:ext uri="{FF2B5EF4-FFF2-40B4-BE49-F238E27FC236}">
                <a16:creationId xmlns:a16="http://schemas.microsoft.com/office/drawing/2014/main" id="{C2E19DAE-2BFA-26DC-5EDC-6E571D334B3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64981" b="23562"/>
          <a:stretch/>
        </p:blipFill>
        <p:spPr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 descr="spoluk.png">
            <a:extLst>
              <a:ext uri="{FF2B5EF4-FFF2-40B4-BE49-F238E27FC236}">
                <a16:creationId xmlns:a16="http://schemas.microsoft.com/office/drawing/2014/main" id="{387803FA-4742-1D47-DBCC-F0CBAD72F6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264" y="5877272"/>
            <a:ext cx="2067729" cy="6126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2E2272-D25A-5B49-225E-FE236F232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667" y="1351309"/>
            <a:ext cx="8588665" cy="4886003"/>
          </a:xfrm>
        </p:spPr>
        <p:txBody>
          <a:bodyPr>
            <a:normAutofit/>
          </a:bodyPr>
          <a:lstStyle/>
          <a:p>
            <a:pPr marL="114300" indent="0" algn="just">
              <a:spcBef>
                <a:spcPts val="1200"/>
              </a:spcBef>
              <a:buNone/>
            </a:pPr>
            <a:endParaRPr lang="sk-SK" sz="1800" dirty="0">
              <a:solidFill>
                <a:schemeClr val="tx1"/>
              </a:solidFill>
            </a:endParaRPr>
          </a:p>
          <a:p>
            <a:pPr marL="571500" lvl="1" indent="0">
              <a:spcBef>
                <a:spcPts val="1200"/>
              </a:spcBef>
              <a:buNone/>
            </a:pPr>
            <a:r>
              <a:rPr lang="sk-SK" sz="1400" b="1" dirty="0">
                <a:solidFill>
                  <a:srgbClr val="FF0000"/>
                </a:solidFill>
              </a:rPr>
              <a:t>                                                          </a:t>
            </a:r>
            <a:endParaRPr lang="sk-SK" sz="1600" b="1" dirty="0">
              <a:solidFill>
                <a:srgbClr val="FF0000"/>
              </a:solidFill>
            </a:endParaRPr>
          </a:p>
          <a:p>
            <a:pPr lvl="1">
              <a:spcBef>
                <a:spcPts val="1200"/>
              </a:spcBef>
            </a:pPr>
            <a:endParaRPr lang="en-US" sz="1700" b="1" dirty="0">
              <a:solidFill>
                <a:schemeClr val="tx1"/>
              </a:solidFill>
            </a:endParaRPr>
          </a:p>
          <a:p>
            <a:pPr marL="560070" lvl="1" indent="-285750">
              <a:buFont typeface="Arial" panose="020B0604020202020204" pitchFamily="34" charset="0"/>
              <a:buChar char="•"/>
            </a:pPr>
            <a:endParaRPr lang="sr-Latn-RS" sz="2100" dirty="0">
              <a:solidFill>
                <a:schemeClr val="tx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19704" y="1220554"/>
            <a:ext cx="85466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Day 1 |</a:t>
            </a:r>
            <a:r>
              <a:rPr lang="sk-SK" sz="1600" b="1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introductory </a:t>
            </a:r>
            <a:r>
              <a:rPr lang="sk-SK" sz="1600" b="1" dirty="0" err="1">
                <a:solidFill>
                  <a:schemeClr val="tx1"/>
                </a:solidFill>
              </a:rPr>
              <a:t>presentation</a:t>
            </a:r>
            <a:r>
              <a:rPr lang="en-US" sz="1600" b="1" dirty="0">
                <a:solidFill>
                  <a:schemeClr val="tx1"/>
                </a:solidFill>
              </a:rPr>
              <a:t>s</a:t>
            </a:r>
            <a:r>
              <a:rPr lang="sk-SK" sz="1600" b="1" dirty="0">
                <a:solidFill>
                  <a:schemeClr val="tx1"/>
                </a:solidFill>
              </a:rPr>
              <a:t> o</a:t>
            </a:r>
            <a:r>
              <a:rPr lang="en-US" sz="1600" b="1" dirty="0">
                <a:solidFill>
                  <a:schemeClr val="tx1"/>
                </a:solidFill>
              </a:rPr>
              <a:t>f</a:t>
            </a:r>
            <a:r>
              <a:rPr lang="sk-SK" sz="1600" b="1" dirty="0">
                <a:solidFill>
                  <a:schemeClr val="tx1"/>
                </a:solidFill>
              </a:rPr>
              <a:t> </a:t>
            </a:r>
            <a:r>
              <a:rPr lang="sk-SK" sz="1600" b="1" dirty="0" err="1">
                <a:solidFill>
                  <a:schemeClr val="tx1"/>
                </a:solidFill>
              </a:rPr>
              <a:t>proje</a:t>
            </a:r>
            <a:r>
              <a:rPr lang="en-US" sz="1600" b="1" dirty="0">
                <a:solidFill>
                  <a:schemeClr val="tx1"/>
                </a:solidFill>
              </a:rPr>
              <a:t>c</a:t>
            </a:r>
            <a:r>
              <a:rPr lang="sk-SK" sz="1600" b="1" dirty="0" err="1">
                <a:solidFill>
                  <a:schemeClr val="tx1"/>
                </a:solidFill>
              </a:rPr>
              <a:t>ts</a:t>
            </a:r>
            <a:endParaRPr lang="sk-SK" sz="1600" b="1" dirty="0">
              <a:solidFill>
                <a:schemeClr val="tx1"/>
              </a:solidFill>
            </a:endParaRPr>
          </a:p>
          <a:p>
            <a:r>
              <a:rPr lang="sk-SK" sz="1600" b="1" dirty="0" err="1">
                <a:solidFill>
                  <a:schemeClr val="tx1"/>
                </a:solidFill>
              </a:rPr>
              <a:t>Day</a:t>
            </a:r>
            <a:r>
              <a:rPr lang="sk-SK" sz="1600" b="1" dirty="0">
                <a:solidFill>
                  <a:schemeClr val="tx1"/>
                </a:solidFill>
              </a:rPr>
              <a:t> 2 </a:t>
            </a:r>
            <a:r>
              <a:rPr lang="en-US" sz="1600" b="1" dirty="0">
                <a:solidFill>
                  <a:schemeClr val="tx1"/>
                </a:solidFill>
              </a:rPr>
              <a:t>|</a:t>
            </a:r>
            <a:r>
              <a:rPr lang="sk-SK" sz="1600" b="1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d</a:t>
            </a:r>
            <a:r>
              <a:rPr lang="sk-SK" sz="1600" b="1" dirty="0" err="1">
                <a:solidFill>
                  <a:schemeClr val="tx1"/>
                </a:solidFill>
              </a:rPr>
              <a:t>iscussion</a:t>
            </a:r>
            <a:r>
              <a:rPr lang="en-US" sz="1600" b="1" dirty="0">
                <a:solidFill>
                  <a:schemeClr val="tx1"/>
                </a:solidFill>
              </a:rPr>
              <a:t>s divided</a:t>
            </a:r>
            <a:r>
              <a:rPr lang="sk-SK" sz="1600" b="1" dirty="0">
                <a:solidFill>
                  <a:schemeClr val="tx1"/>
                </a:solidFill>
              </a:rPr>
              <a:t> in</a:t>
            </a:r>
            <a:r>
              <a:rPr lang="en-US" sz="1600" b="1" dirty="0">
                <a:solidFill>
                  <a:schemeClr val="tx1"/>
                </a:solidFill>
              </a:rPr>
              <a:t>to</a:t>
            </a:r>
            <a:r>
              <a:rPr lang="sk-SK" sz="1600" b="1" dirty="0">
                <a:solidFill>
                  <a:schemeClr val="tx1"/>
                </a:solidFill>
              </a:rPr>
              <a:t>  </a:t>
            </a:r>
            <a:r>
              <a:rPr lang="en-US" sz="1600" b="1" dirty="0">
                <a:solidFill>
                  <a:schemeClr val="tx1"/>
                </a:solidFill>
              </a:rPr>
              <a:t>3</a:t>
            </a:r>
            <a:r>
              <a:rPr lang="sk-SK" sz="1600" b="1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f</a:t>
            </a:r>
            <a:r>
              <a:rPr lang="sk-SK" sz="1600" b="1" dirty="0" err="1">
                <a:solidFill>
                  <a:schemeClr val="tx1"/>
                </a:solidFill>
              </a:rPr>
              <a:t>ocus</a:t>
            </a:r>
            <a:r>
              <a:rPr lang="sk-SK" sz="1600" b="1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g</a:t>
            </a:r>
            <a:r>
              <a:rPr lang="sk-SK" sz="1600" b="1" dirty="0" err="1">
                <a:solidFill>
                  <a:schemeClr val="tx1"/>
                </a:solidFill>
              </a:rPr>
              <a:t>roups</a:t>
            </a:r>
            <a:endParaRPr lang="en-US" sz="1600" b="1" dirty="0">
              <a:solidFill>
                <a:schemeClr val="tx1"/>
              </a:solidFill>
            </a:endParaRPr>
          </a:p>
          <a:p>
            <a:endParaRPr lang="sk-SK" sz="1600" b="1" dirty="0">
              <a:solidFill>
                <a:schemeClr val="tx1"/>
              </a:solidFill>
            </a:endParaRPr>
          </a:p>
          <a:p>
            <a:pPr marL="1255713" indent="-271463">
              <a:buAutoNum type="arabicPeriod"/>
            </a:pPr>
            <a:r>
              <a:rPr lang="sk-SK" sz="1600" dirty="0" err="1">
                <a:solidFill>
                  <a:schemeClr val="tx1"/>
                </a:solidFill>
              </a:rPr>
              <a:t>Circular</a:t>
            </a:r>
            <a:r>
              <a:rPr lang="sk-SK" sz="1600" dirty="0">
                <a:solidFill>
                  <a:schemeClr val="tx1"/>
                </a:solidFill>
              </a:rPr>
              <a:t> </a:t>
            </a:r>
            <a:r>
              <a:rPr lang="sk-SK" sz="1600" dirty="0" err="1">
                <a:solidFill>
                  <a:schemeClr val="tx1"/>
                </a:solidFill>
              </a:rPr>
              <a:t>Economy</a:t>
            </a:r>
            <a:endParaRPr lang="en-US" sz="1600" dirty="0">
              <a:solidFill>
                <a:schemeClr val="tx1"/>
              </a:solidFill>
            </a:endParaRPr>
          </a:p>
          <a:p>
            <a:pPr marL="1255713" indent="-271463">
              <a:buAutoNum type="arabicPeriod"/>
            </a:pPr>
            <a:r>
              <a:rPr lang="sk-SK" sz="1600" dirty="0" err="1">
                <a:solidFill>
                  <a:schemeClr val="tx1"/>
                </a:solidFill>
              </a:rPr>
              <a:t>Sustainable</a:t>
            </a:r>
            <a:r>
              <a:rPr lang="sk-SK" sz="1600" dirty="0">
                <a:solidFill>
                  <a:schemeClr val="tx1"/>
                </a:solidFill>
              </a:rPr>
              <a:t> </a:t>
            </a:r>
            <a:r>
              <a:rPr lang="sk-SK" sz="1600" dirty="0" err="1">
                <a:solidFill>
                  <a:schemeClr val="tx1"/>
                </a:solidFill>
              </a:rPr>
              <a:t>Cities</a:t>
            </a:r>
            <a:r>
              <a:rPr lang="sk-SK" sz="1600" dirty="0">
                <a:solidFill>
                  <a:schemeClr val="tx1"/>
                </a:solidFill>
              </a:rPr>
              <a:t> and </a:t>
            </a:r>
            <a:r>
              <a:rPr lang="sk-SK" sz="1600" dirty="0" err="1">
                <a:solidFill>
                  <a:schemeClr val="tx1"/>
                </a:solidFill>
              </a:rPr>
              <a:t>Regions</a:t>
            </a:r>
            <a:endParaRPr lang="sk-SK" sz="1600" dirty="0">
              <a:solidFill>
                <a:schemeClr val="tx1"/>
              </a:solidFill>
            </a:endParaRPr>
          </a:p>
          <a:p>
            <a:pPr marL="1255713" indent="-271463">
              <a:buFont typeface="+mj-lt"/>
              <a:buAutoNum type="arabicPeriod"/>
            </a:pPr>
            <a:r>
              <a:rPr lang="sk-SK" sz="1600" dirty="0" err="1">
                <a:solidFill>
                  <a:schemeClr val="tx1"/>
                </a:solidFill>
              </a:rPr>
              <a:t>Technology</a:t>
            </a:r>
            <a:r>
              <a:rPr lang="sk-SK" sz="1600" dirty="0">
                <a:solidFill>
                  <a:schemeClr val="tx1"/>
                </a:solidFill>
              </a:rPr>
              <a:t> Transfer</a:t>
            </a:r>
            <a:r>
              <a:rPr lang="en-US" sz="1600" dirty="0">
                <a:solidFill>
                  <a:schemeClr val="tx1"/>
                </a:solidFill>
              </a:rPr>
              <a:t> and</a:t>
            </a:r>
            <a:r>
              <a:rPr lang="sk-SK" sz="1600" dirty="0">
                <a:solidFill>
                  <a:schemeClr val="tx1"/>
                </a:solidFill>
              </a:rPr>
              <a:t> </a:t>
            </a:r>
            <a:r>
              <a:rPr lang="sk-SK" sz="1600" dirty="0" err="1">
                <a:solidFill>
                  <a:schemeClr val="tx1"/>
                </a:solidFill>
              </a:rPr>
              <a:t>Smart</a:t>
            </a:r>
            <a:r>
              <a:rPr lang="sk-SK" sz="1600" dirty="0">
                <a:solidFill>
                  <a:schemeClr val="tx1"/>
                </a:solidFill>
              </a:rPr>
              <a:t> </a:t>
            </a:r>
            <a:r>
              <a:rPr lang="sk-SK" sz="1600" dirty="0" err="1">
                <a:solidFill>
                  <a:schemeClr val="tx1"/>
                </a:solidFill>
              </a:rPr>
              <a:t>Specialisation</a:t>
            </a:r>
            <a:r>
              <a:rPr lang="sk-SK" sz="1600" dirty="0">
                <a:solidFill>
                  <a:schemeClr val="tx1"/>
                </a:solidFill>
              </a:rPr>
              <a:t>, and Industry  </a:t>
            </a:r>
            <a:r>
              <a:rPr lang="sk-SK" sz="1600" dirty="0">
                <a:solidFill>
                  <a:srgbClr val="FF0000"/>
                </a:solidFill>
              </a:rPr>
              <a:t>              </a:t>
            </a:r>
          </a:p>
          <a:p>
            <a:endParaRPr lang="en-US" sz="160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22A2B238-36B3-D4FA-7547-D11DCF9E1967}"/>
              </a:ext>
            </a:extLst>
          </p:cNvPr>
          <p:cNvSpPr txBox="1"/>
          <p:nvPr/>
        </p:nvSpPr>
        <p:spPr>
          <a:xfrm>
            <a:off x="213663" y="3036436"/>
            <a:ext cx="467274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Main outcomes: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sharing experience and results, exchange of contacts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better visibility of the region through project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portal of best practices and success stories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EUSDR should facilitate stronger policy support in order to implement project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/>
              <a:t>capitalisation</a:t>
            </a:r>
            <a:r>
              <a:rPr lang="en-US" sz="1500" dirty="0"/>
              <a:t> is important and should continue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WP </a:t>
            </a:r>
            <a:r>
              <a:rPr lang="en-US" sz="1500" dirty="0" err="1"/>
              <a:t>capitalisation</a:t>
            </a:r>
            <a:r>
              <a:rPr lang="en-US" sz="1500" dirty="0"/>
              <a:t> should become a part of project proposals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platform for future cooperation (matchmaking platform to develop new projects)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66EE1B0-ADC7-8F28-E266-D86E01BD17D4}"/>
              </a:ext>
            </a:extLst>
          </p:cNvPr>
          <p:cNvSpPr txBox="1"/>
          <p:nvPr/>
        </p:nvSpPr>
        <p:spPr>
          <a:xfrm>
            <a:off x="5227763" y="2913894"/>
            <a:ext cx="3788230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k-SK" sz="1400" dirty="0"/>
          </a:p>
          <a:p>
            <a:r>
              <a:rPr lang="en-US" sz="1600" b="1" dirty="0"/>
              <a:t>PA 8 concluding remarks:</a:t>
            </a: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Workshop was very useful!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Great overview over subjects and objectives of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Very fruitful exchange in 3 focus groups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Many synergies and common challenges identified </a:t>
            </a:r>
            <a:endParaRPr lang="sk-SK" sz="1500" dirty="0"/>
          </a:p>
        </p:txBody>
      </p:sp>
    </p:spTree>
    <p:extLst>
      <p:ext uri="{BB962C8B-B14F-4D97-AF65-F5344CB8AC3E}">
        <p14:creationId xmlns:p14="http://schemas.microsoft.com/office/powerpoint/2010/main" val="3189311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C629B-1881-BD2E-EB27-BA2A72505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3">
            <a:extLst>
              <a:ext uri="{FF2B5EF4-FFF2-40B4-BE49-F238E27FC236}">
                <a16:creationId xmlns:a16="http://schemas.microsoft.com/office/drawing/2014/main" id="{B217955D-AEA3-4C52-A723-BBFC8DD9F196}"/>
              </a:ext>
            </a:extLst>
          </p:cNvPr>
          <p:cNvSpPr txBox="1"/>
          <p:nvPr/>
        </p:nvSpPr>
        <p:spPr>
          <a:xfrm>
            <a:off x="104712" y="1188341"/>
            <a:ext cx="2224349" cy="5216813"/>
          </a:xfrm>
          <a:prstGeom prst="rect">
            <a:avLst/>
          </a:prstGeom>
          <a:solidFill>
            <a:schemeClr val="accent4">
              <a:lumMod val="20000"/>
              <a:lumOff val="80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Knowledge Transfer and </a:t>
            </a:r>
            <a:r>
              <a:rPr lang="de-DE" sz="18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Reusability</a:t>
            </a:r>
            <a:endParaRPr lang="de-DE" sz="1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Supporting and promoting local sustainability initiatives (e.g. local green deal)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Using agile piloting as a universal method for implementing innovative solutions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Organising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events to ensure continuity and impact of project outcomes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Facilitating long-term knowledge exchange among stakeholders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EUSDR support: connection to the policy makers, providing an overview of the events in the region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e-DE" sz="1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e-DE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feld 3">
            <a:extLst>
              <a:ext uri="{FF2B5EF4-FFF2-40B4-BE49-F238E27FC236}">
                <a16:creationId xmlns:a16="http://schemas.microsoft.com/office/drawing/2014/main" id="{CF820B11-8A92-4B57-A1C7-A9F47837521E}"/>
              </a:ext>
            </a:extLst>
          </p:cNvPr>
          <p:cNvSpPr txBox="1"/>
          <p:nvPr/>
        </p:nvSpPr>
        <p:spPr>
          <a:xfrm>
            <a:off x="2315791" y="1211012"/>
            <a:ext cx="2224349" cy="5124480"/>
          </a:xfrm>
          <a:prstGeom prst="rect">
            <a:avLst/>
          </a:prstGeom>
          <a:solidFill>
            <a:schemeClr val="accent4">
              <a:lumMod val="20000"/>
              <a:lumOff val="80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Maximising Impact and Visibility</a:t>
            </a:r>
          </a:p>
          <a:p>
            <a:pPr algn="ctr"/>
            <a:endParaRPr lang="de-DE" sz="1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Hosting online knowledge-sharing sessions for broader outreach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Enhancing collaboration through shared promotional efforts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Danube Strategy Flagship Status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Contributing to shared publications for greater dissemination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Joint projects events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Using EUSDR network and dissemination channels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Youth involvement potentially through youth camps, working groups (universities support)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e-DE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feld 3">
            <a:extLst>
              <a:ext uri="{FF2B5EF4-FFF2-40B4-BE49-F238E27FC236}">
                <a16:creationId xmlns:a16="http://schemas.microsoft.com/office/drawing/2014/main" id="{9370DD40-2D3C-4FB4-9D5C-8CCF82029AA4}"/>
              </a:ext>
            </a:extLst>
          </p:cNvPr>
          <p:cNvSpPr txBox="1"/>
          <p:nvPr/>
        </p:nvSpPr>
        <p:spPr>
          <a:xfrm>
            <a:off x="4572000" y="1175718"/>
            <a:ext cx="2224349" cy="5355312"/>
          </a:xfrm>
          <a:prstGeom prst="rect">
            <a:avLst/>
          </a:prstGeom>
          <a:solidFill>
            <a:schemeClr val="accent4">
              <a:lumMod val="20000"/>
              <a:lumOff val="80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Policy Influence and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Capitalisation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in the Region</a:t>
            </a:r>
            <a:endParaRPr lang="de-DE" sz="1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endParaRPr lang="de-DE" sz="1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Capitalisation workshops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Projects advocacy at policy makers level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Leveraging EUSDR Presidencies (including by joint / side events)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Involving projects funded by other programmes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Joint policy briefs of several projects at the end of programme period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Inviting projects to events of the PAs to and then sharing the project results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Focus on in-person events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Repository of the results of DRP projects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Project level impact assessment</a:t>
            </a:r>
            <a:endParaRPr lang="de-DE" sz="1500" dirty="0">
              <a:solidFill>
                <a:schemeClr val="accent1">
                  <a:lumMod val="75000"/>
                </a:schemeClr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e-DE" sz="1500" dirty="0">
              <a:solidFill>
                <a:schemeClr val="accent1">
                  <a:lumMod val="75000"/>
                </a:schemeClr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e-DE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feld 3">
            <a:extLst>
              <a:ext uri="{FF2B5EF4-FFF2-40B4-BE49-F238E27FC236}">
                <a16:creationId xmlns:a16="http://schemas.microsoft.com/office/drawing/2014/main" id="{6DBAB05F-BE91-4DC6-AA29-4B55F60EA2CC}"/>
              </a:ext>
            </a:extLst>
          </p:cNvPr>
          <p:cNvSpPr txBox="1"/>
          <p:nvPr/>
        </p:nvSpPr>
        <p:spPr>
          <a:xfrm>
            <a:off x="6783079" y="1211012"/>
            <a:ext cx="2224349" cy="5032147"/>
          </a:xfrm>
          <a:prstGeom prst="rect">
            <a:avLst/>
          </a:prstGeom>
          <a:solidFill>
            <a:schemeClr val="accent4">
              <a:lumMod val="20000"/>
              <a:lumOff val="80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Cooperation and Future Project Opportunities</a:t>
            </a:r>
            <a:endParaRPr lang="de-DE" sz="1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endParaRPr lang="de-DE" sz="1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Projects and partners matchmaking events / projects lab (online or in person)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Creating an open contact database / platforms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Agile piloting transfer to other countries and /or complementary upscaling programme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Potential idea: Mitigating the lack of knowledge in the region/enhancing human capital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Potential idea: enhancing R&amp;I ecosystem with various toolboxes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e-DE" sz="1500" dirty="0">
              <a:solidFill>
                <a:schemeClr val="accent1">
                  <a:lumMod val="75000"/>
                </a:schemeClr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e-DE" sz="1500" dirty="0">
              <a:solidFill>
                <a:schemeClr val="accent1">
                  <a:lumMod val="75000"/>
                </a:schemeClr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de-DE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535D8F12-598A-932A-BDEB-F68B11EF7076}"/>
              </a:ext>
            </a:extLst>
          </p:cNvPr>
          <p:cNvSpPr txBox="1">
            <a:spLocks/>
          </p:cNvSpPr>
          <p:nvPr/>
        </p:nvSpPr>
        <p:spPr>
          <a:xfrm>
            <a:off x="45721" y="220412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rgbClr val="7030A0"/>
                </a:solidFill>
              </a:rPr>
              <a:t>Detailed Summary of the Workshop C</a:t>
            </a:r>
            <a:r>
              <a:rPr lang="sk-SK" sz="2800" b="1" dirty="0" err="1">
                <a:solidFill>
                  <a:srgbClr val="7030A0"/>
                </a:solidFill>
              </a:rPr>
              <a:t>onclusions</a:t>
            </a:r>
            <a:endParaRPr lang="sk-SK" sz="2800" dirty="0">
              <a:solidFill>
                <a:srgbClr val="7030A0"/>
              </a:solidFill>
            </a:endParaRPr>
          </a:p>
        </p:txBody>
      </p:sp>
      <p:pic>
        <p:nvPicPr>
          <p:cNvPr id="2" name="Google Shape;96;p2" descr="1.jpg">
            <a:extLst>
              <a:ext uri="{FF2B5EF4-FFF2-40B4-BE49-F238E27FC236}">
                <a16:creationId xmlns:a16="http://schemas.microsoft.com/office/drawing/2014/main" id="{189822B7-7CB0-391D-96A0-51734121108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64981" b="23562"/>
          <a:stretch/>
        </p:blipFill>
        <p:spPr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9;p2" descr="spoluk.png">
            <a:extLst>
              <a:ext uri="{FF2B5EF4-FFF2-40B4-BE49-F238E27FC236}">
                <a16:creationId xmlns:a16="http://schemas.microsoft.com/office/drawing/2014/main" id="{6E57FC4A-DF93-E193-8025-A9B0A291C3E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264" y="5877272"/>
            <a:ext cx="2067729" cy="612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usdr #research #innovation ...">
            <a:extLst>
              <a:ext uri="{FF2B5EF4-FFF2-40B4-BE49-F238E27FC236}">
                <a16:creationId xmlns:a16="http://schemas.microsoft.com/office/drawing/2014/main" id="{4B14669C-1AD3-9180-690E-BEC84762E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7" y="1229058"/>
            <a:ext cx="21907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oNetSee">
            <a:extLst>
              <a:ext uri="{FF2B5EF4-FFF2-40B4-BE49-F238E27FC236}">
                <a16:creationId xmlns:a16="http://schemas.microsoft.com/office/drawing/2014/main" id="{D0791CBB-0C39-286B-FF06-DF8FE9FB2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57" y="1240084"/>
            <a:ext cx="2102865" cy="207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 7 and PA 8 Capitalisation Workshop on 26 + 27 March 2025 in Bratislava">
            <a:extLst>
              <a:ext uri="{FF2B5EF4-FFF2-40B4-BE49-F238E27FC236}">
                <a16:creationId xmlns:a16="http://schemas.microsoft.com/office/drawing/2014/main" id="{88A8FA2B-F948-946F-63E8-13F29BC00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42" y="3702385"/>
            <a:ext cx="3697898" cy="246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 7 and PA 8 Capitalisation Workshop on 26 + 27 March 2025 in Bratislava">
            <a:extLst>
              <a:ext uri="{FF2B5EF4-FFF2-40B4-BE49-F238E27FC236}">
                <a16:creationId xmlns:a16="http://schemas.microsoft.com/office/drawing/2014/main" id="{95C62DCF-955F-AD41-2E05-FE36A8E46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31" y="3702385"/>
            <a:ext cx="3751845" cy="250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 7 and PA 8 Capitalisation Workshop on 26 + 27 March 2025 in Bratislava">
            <a:extLst>
              <a:ext uri="{FF2B5EF4-FFF2-40B4-BE49-F238E27FC236}">
                <a16:creationId xmlns:a16="http://schemas.microsoft.com/office/drawing/2014/main" id="{9CC03E43-4F78-A338-0F69-A1317060C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3" t="3836" r="24011" b="25480"/>
          <a:stretch>
            <a:fillRect/>
          </a:stretch>
        </p:blipFill>
        <p:spPr bwMode="auto">
          <a:xfrm>
            <a:off x="4676712" y="1240085"/>
            <a:ext cx="2224349" cy="2074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 7 and PA 8 Capitalisation Workshop on 26 + 27 March 2025 in Bratislava">
            <a:extLst>
              <a:ext uri="{FF2B5EF4-FFF2-40B4-BE49-F238E27FC236}">
                <a16:creationId xmlns:a16="http://schemas.microsoft.com/office/drawing/2014/main" id="{8180FFF8-EB87-EE6F-E271-76E34E788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2" t="4486" r="11099" b="12503"/>
          <a:stretch>
            <a:fillRect/>
          </a:stretch>
        </p:blipFill>
        <p:spPr bwMode="auto">
          <a:xfrm>
            <a:off x="6998689" y="1240084"/>
            <a:ext cx="2067730" cy="207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84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6E877-0E4D-9B33-3903-16C9B36A1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9CD6E1-2A71-4BEB-260D-D9055885B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918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Online meeting with the SMF projects</a:t>
            </a:r>
            <a:endParaRPr lang="sk-SK" sz="3600" dirty="0"/>
          </a:p>
        </p:txBody>
      </p:sp>
      <p:pic>
        <p:nvPicPr>
          <p:cNvPr id="4" name="Google Shape;96;p2" descr="1.jpg">
            <a:extLst>
              <a:ext uri="{FF2B5EF4-FFF2-40B4-BE49-F238E27FC236}">
                <a16:creationId xmlns:a16="http://schemas.microsoft.com/office/drawing/2014/main" id="{E2022788-EEF0-20DF-FB96-CE737753837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64981" b="23562"/>
          <a:stretch/>
        </p:blipFill>
        <p:spPr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 descr="spoluk.png">
            <a:extLst>
              <a:ext uri="{FF2B5EF4-FFF2-40B4-BE49-F238E27FC236}">
                <a16:creationId xmlns:a16="http://schemas.microsoft.com/office/drawing/2014/main" id="{480FB8B9-031F-42A5-5E43-B7EF373B04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264" y="5877272"/>
            <a:ext cx="2067729" cy="6126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D8983A-057C-7CA8-24C4-ACFDEA06D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667" y="1351309"/>
            <a:ext cx="8588665" cy="4886003"/>
          </a:xfrm>
        </p:spPr>
        <p:txBody>
          <a:bodyPr>
            <a:normAutofit/>
          </a:bodyPr>
          <a:lstStyle/>
          <a:p>
            <a:pPr marL="114300" indent="0" algn="just">
              <a:spcBef>
                <a:spcPts val="1200"/>
              </a:spcBef>
              <a:buNone/>
            </a:pPr>
            <a:endParaRPr lang="sk-SK" sz="1800" dirty="0">
              <a:solidFill>
                <a:schemeClr val="tx1"/>
              </a:solidFill>
            </a:endParaRPr>
          </a:p>
          <a:p>
            <a:pPr marL="571500" lvl="1" indent="0">
              <a:spcBef>
                <a:spcPts val="1200"/>
              </a:spcBef>
              <a:buNone/>
            </a:pPr>
            <a:r>
              <a:rPr lang="sk-SK" sz="1400" b="1" dirty="0">
                <a:solidFill>
                  <a:srgbClr val="FF0000"/>
                </a:solidFill>
              </a:rPr>
              <a:t>                                                          </a:t>
            </a:r>
            <a:endParaRPr lang="sk-SK" sz="1600" b="1" dirty="0">
              <a:solidFill>
                <a:srgbClr val="FF0000"/>
              </a:solidFill>
            </a:endParaRPr>
          </a:p>
          <a:p>
            <a:pPr lvl="1">
              <a:spcBef>
                <a:spcPts val="1200"/>
              </a:spcBef>
            </a:pPr>
            <a:endParaRPr lang="en-US" sz="1700" b="1" dirty="0">
              <a:solidFill>
                <a:schemeClr val="tx1"/>
              </a:solidFill>
            </a:endParaRPr>
          </a:p>
          <a:p>
            <a:pPr marL="560070" lvl="1" indent="-285750">
              <a:buFont typeface="Arial" panose="020B0604020202020204" pitchFamily="34" charset="0"/>
              <a:buChar char="•"/>
            </a:pPr>
            <a:endParaRPr lang="sr-Latn-RS" sz="2100" dirty="0">
              <a:solidFill>
                <a:schemeClr val="tx1"/>
              </a:solidFill>
            </a:endParaRP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3C2E3D96-590A-D66A-CBC5-826DDF9E65D4}"/>
              </a:ext>
            </a:extLst>
          </p:cNvPr>
          <p:cNvSpPr/>
          <p:nvPr/>
        </p:nvSpPr>
        <p:spPr>
          <a:xfrm>
            <a:off x="277666" y="1089926"/>
            <a:ext cx="85886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PA7 </a:t>
            </a:r>
            <a:r>
              <a:rPr lang="en-US" sz="1800" b="1" dirty="0"/>
              <a:t>participated at the Stakeholders Event organized by the SMF project </a:t>
            </a:r>
            <a:r>
              <a:rPr lang="en-GB" sz="1800" b="1" dirty="0" err="1"/>
              <a:t>ForeDanube</a:t>
            </a:r>
            <a:r>
              <a:rPr lang="en-GB" sz="1800" b="1" dirty="0"/>
              <a:t> | 23 January 2025 </a:t>
            </a:r>
          </a:p>
          <a:p>
            <a:pPr algn="just"/>
            <a:r>
              <a:rPr lang="en-GB" sz="2000" dirty="0"/>
              <a:t>Foresight for Danube Region's future-oriented Competitive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research and education on foresight activities in the Danube region</a:t>
            </a:r>
            <a:endParaRPr lang="sk-S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fostering cooperation and knowledge exchange between SMEs, creative industry, academia, the public sector, and civil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enhancing the application of AI technologies in the Danube Region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improving the framework conditions, support programs, and capacity building of stakeholders to enhance the collaboration between cluster initiatives and regional innovation strategies, with an accent on rural areas.</a:t>
            </a:r>
            <a:endParaRPr lang="sk-SK" sz="1800" dirty="0"/>
          </a:p>
          <a:p>
            <a:pPr algn="just"/>
            <a:endParaRPr lang="en-US" sz="1800" b="1" dirty="0">
              <a:solidFill>
                <a:schemeClr val="tx1"/>
              </a:solidFill>
            </a:endParaRPr>
          </a:p>
          <a:p>
            <a:pPr algn="just"/>
            <a:r>
              <a:rPr lang="en-US" sz="1800" b="1" dirty="0">
                <a:solidFill>
                  <a:schemeClr val="tx1"/>
                </a:solidFill>
              </a:rPr>
              <a:t>Networking online event organized by DRP</a:t>
            </a:r>
          </a:p>
          <a:p>
            <a:pPr algn="just"/>
            <a:endParaRPr lang="en-US" sz="1800" b="1" dirty="0">
              <a:solidFill>
                <a:schemeClr val="tx1"/>
              </a:solidFill>
            </a:endParaRPr>
          </a:p>
          <a:p>
            <a:pPr algn="just"/>
            <a:r>
              <a:rPr lang="en-US" sz="1600" dirty="0"/>
              <a:t>20 March 2025 | half a year since the implementation of the SMF projects started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SMF lead partners presented their projects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more personal contacts and cooperations were established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common expectations were presented and three introductory presentations were received and discussed with WG HEM and future common meeting is being planned for autumn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562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7AD45-2B33-4914-AE3E-A4D9628CF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0 new COST Actions approved - COST">
            <a:extLst>
              <a:ext uri="{FF2B5EF4-FFF2-40B4-BE49-F238E27FC236}">
                <a16:creationId xmlns:a16="http://schemas.microsoft.com/office/drawing/2014/main" id="{2A412345-EE98-34A6-B64A-FD47AA83A2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9" t="6920" r="9270" b="11787"/>
          <a:stretch>
            <a:fillRect/>
          </a:stretch>
        </p:blipFill>
        <p:spPr bwMode="auto">
          <a:xfrm>
            <a:off x="0" y="4862262"/>
            <a:ext cx="2240782" cy="151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9699A0A-FAA2-1126-47FB-B6ABBD93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41" y="20830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PA7 team supports COST Action </a:t>
            </a:r>
            <a:r>
              <a:rPr lang="en-US" sz="3600" b="1" dirty="0" err="1">
                <a:solidFill>
                  <a:srgbClr val="7030A0"/>
                </a:solidFill>
              </a:rPr>
              <a:t>SiDnet</a:t>
            </a:r>
            <a:endParaRPr lang="sk-SK" sz="3600" dirty="0"/>
          </a:p>
        </p:txBody>
      </p:sp>
      <p:pic>
        <p:nvPicPr>
          <p:cNvPr id="4" name="Google Shape;96;p2" descr="1.jpg">
            <a:extLst>
              <a:ext uri="{FF2B5EF4-FFF2-40B4-BE49-F238E27FC236}">
                <a16:creationId xmlns:a16="http://schemas.microsoft.com/office/drawing/2014/main" id="{31D05058-71A1-E0BB-1D2F-5FAE1B9C602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64981" b="23562"/>
          <a:stretch/>
        </p:blipFill>
        <p:spPr>
          <a:xfrm>
            <a:off x="0" y="6237312"/>
            <a:ext cx="9144000" cy="6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9;p2" descr="spoluk.png">
            <a:extLst>
              <a:ext uri="{FF2B5EF4-FFF2-40B4-BE49-F238E27FC236}">
                <a16:creationId xmlns:a16="http://schemas.microsoft.com/office/drawing/2014/main" id="{5C726779-2D13-1CB0-83AE-DBBC53B9E6F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264" y="5877272"/>
            <a:ext cx="2067729" cy="6126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D4F4A2-F299-2629-AD43-976AEC8E6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740" y="1196216"/>
            <a:ext cx="8504591" cy="4886003"/>
          </a:xfrm>
        </p:spPr>
        <p:txBody>
          <a:bodyPr>
            <a:normAutofit/>
          </a:bodyPr>
          <a:lstStyle/>
          <a:p>
            <a:pPr marL="452438" lvl="1" indent="0">
              <a:spcBef>
                <a:spcPts val="1200"/>
              </a:spcBef>
              <a:buNone/>
            </a:pPr>
            <a:r>
              <a:rPr lang="en-US" sz="1800" b="1" dirty="0">
                <a:solidFill>
                  <a:schemeClr val="tx1"/>
                </a:solidFill>
              </a:rPr>
              <a:t>Science in Diplomacy Network: implementing multilateral policymaking in intersectoral cross disciplinary &amp; strategic domains | approved on 19 May 2025</a:t>
            </a:r>
          </a:p>
          <a:p>
            <a:r>
              <a:rPr lang="en-US" sz="1600" b="1" dirty="0"/>
              <a:t>The proposal addresses </a:t>
            </a:r>
            <a:r>
              <a:rPr lang="en-US" sz="1600" dirty="0"/>
              <a:t>the need for advancing science diplomacy, a multidisciplinary field at the intersection of science, technology, and diplomacy, to tackle pressing global issues and geopolitical challenges. </a:t>
            </a:r>
          </a:p>
          <a:p>
            <a:r>
              <a:rPr lang="en-US" sz="1600" b="1" dirty="0"/>
              <a:t>The main goal</a:t>
            </a:r>
            <a:r>
              <a:rPr lang="en-US" sz="1600" dirty="0"/>
              <a:t>:  create a network that fosters interdisciplinary, </a:t>
            </a:r>
            <a:r>
              <a:rPr lang="en-US" sz="1600" dirty="0" err="1"/>
              <a:t>crossectoral</a:t>
            </a:r>
            <a:r>
              <a:rPr lang="en-US" sz="1600" dirty="0"/>
              <a:t> and trans-European collaboration among diverse stakeholders, including researchers, policymakers, </a:t>
            </a:r>
            <a:r>
              <a:rPr lang="sk-SK" sz="1600" dirty="0"/>
              <a:t>and </a:t>
            </a:r>
            <a:r>
              <a:rPr lang="sk-SK" sz="1600" dirty="0" err="1"/>
              <a:t>industry</a:t>
            </a:r>
            <a:r>
              <a:rPr lang="sk-SK" sz="1600" dirty="0"/>
              <a:t> </a:t>
            </a:r>
            <a:r>
              <a:rPr lang="sk-SK" sz="1600" dirty="0" err="1"/>
              <a:t>leaders</a:t>
            </a:r>
            <a:r>
              <a:rPr lang="en-US" sz="1600" dirty="0"/>
              <a:t> </a:t>
            </a:r>
          </a:p>
          <a:p>
            <a:r>
              <a:rPr lang="en-US" sz="1600" b="1" dirty="0"/>
              <a:t>4 Working Groups: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WG1, "Diplomacy for Science within technological sovereignty and governance,"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WG2, "Science in Diplomacy for global challenges and sustainability,"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WG3, "Science for Diplomacy via international scientific cooperation in difficult geopolitical contexts,"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WG4, "Communication, Dissemination, Training, and Networking," ensures the widespread impact of the Action through public outreach, training, and effective dissemination of results.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571500" lvl="1" indent="0">
              <a:buNone/>
            </a:pPr>
            <a:r>
              <a:rPr lang="en-US" sz="1400" dirty="0"/>
              <a:t>                                 </a:t>
            </a:r>
            <a:r>
              <a:rPr lang="en-US" sz="1400" b="1" dirty="0"/>
              <a:t>More information: </a:t>
            </a:r>
            <a:r>
              <a:rPr lang="en-US" sz="1400" dirty="0">
                <a:hlinkClick r:id="rId5"/>
              </a:rPr>
              <a:t>https://www.cost.eu/70-new-cost-actions-oc20241/</a:t>
            </a:r>
            <a:r>
              <a:rPr lang="en-US" sz="1400" dirty="0"/>
              <a:t> </a:t>
            </a:r>
          </a:p>
          <a:p>
            <a:endParaRPr lang="sr-Latn-R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3726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4220</TotalTime>
  <Words>1163</Words>
  <Application>Microsoft Office PowerPoint</Application>
  <PresentationFormat>Prezentácia na obrazovke (4:3)</PresentationFormat>
  <Paragraphs>141</Paragraphs>
  <Slides>10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inherit</vt:lpstr>
      <vt:lpstr>Wingdings 3</vt:lpstr>
      <vt:lpstr>Motív Office</vt:lpstr>
      <vt:lpstr>Danube Region Strategy</vt:lpstr>
      <vt:lpstr> Activities</vt:lpstr>
      <vt:lpstr>Reflection Paper – Preparation FP10</vt:lpstr>
      <vt:lpstr>Reflection paper – preparation FP10</vt:lpstr>
      <vt:lpstr>Capitalisation Workshop (I)</vt:lpstr>
      <vt:lpstr> Capitalisation Workshop (II)</vt:lpstr>
      <vt:lpstr>Prezentácia programu PowerPoint</vt:lpstr>
      <vt:lpstr>Online meeting with the SMF projects</vt:lpstr>
      <vt:lpstr>PA7 team supports COST Action SiDnet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Danube Region Strategy</dc:title>
  <dc:creator>jan.petras</dc:creator>
  <cp:lastModifiedBy>Martin Kováč</cp:lastModifiedBy>
  <cp:revision>102</cp:revision>
  <dcterms:created xsi:type="dcterms:W3CDTF">2020-06-22T13:31:23Z</dcterms:created>
  <dcterms:modified xsi:type="dcterms:W3CDTF">2025-06-06T04:40:35Z</dcterms:modified>
</cp:coreProperties>
</file>