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359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ACsUP9Dxz+xbRFCNrKs1ADc9F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8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radvlady-my.sharepoint.com/personal/daniel_straka_vlada_gov_sk/Documents/DS/Preh&#318;ad%20grafov_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radvlady-my.sharepoint.com/personal/daniel_straka_vlada_gov_sk/Documents/DS/Preh&#318;ad%20grafov_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radvlady-my.sharepoint.com/personal/daniel_straka_vlada_gov_sk/Documents/DS/Preh&#318;ad%20grafov_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radvlady-my.sharepoint.com/personal/daniel_straka_vlada_gov_sk/Documents/DS/Preh&#318;ad%20grafov_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radvlady-my.sharepoint.com/personal/daniel_straka_vlada_gov_sk/Documents/DS/Preh&#318;ad%20grafov_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72012063564357E-2"/>
          <c:y val="3.0672704893449126E-2"/>
          <c:w val="0.92796545593091184"/>
          <c:h val="0.8682950938163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'1.'!$C$1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5B-40E0-9832-615D152598A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5B-40E0-9832-615D152598A3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5B-40E0-9832-615D152598A3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5B-40E0-9832-615D152598A3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5B-40E0-9832-615D152598A3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25B-40E0-9832-615D152598A3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25B-40E0-9832-615D152598A3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25B-40E0-9832-615D152598A3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25B-40E0-9832-615D152598A3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25B-40E0-9832-615D152598A3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25B-40E0-9832-615D152598A3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25B-40E0-9832-615D152598A3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25B-40E0-9832-615D152598A3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25B-40E0-9832-615D152598A3}"/>
              </c:ext>
            </c:extLst>
          </c:dPt>
          <c:cat>
            <c:strRef>
              <c:f>'1.'!$B$2:$B$41</c:f>
              <c:strCache>
                <c:ptCount val="40"/>
                <c:pt idx="0">
                  <c:v>CH</c:v>
                </c:pt>
                <c:pt idx="1">
                  <c:v>DK</c:v>
                </c:pt>
                <c:pt idx="2">
                  <c:v>SE</c:v>
                </c:pt>
                <c:pt idx="3">
                  <c:v>FI</c:v>
                </c:pt>
                <c:pt idx="4">
                  <c:v>NL</c:v>
                </c:pt>
                <c:pt idx="5">
                  <c:v>BE</c:v>
                </c:pt>
                <c:pt idx="6">
                  <c:v>NO</c:v>
                </c:pt>
                <c:pt idx="7">
                  <c:v>AT</c:v>
                </c:pt>
                <c:pt idx="8">
                  <c:v>UK</c:v>
                </c:pt>
                <c:pt idx="9">
                  <c:v>IE</c:v>
                </c:pt>
                <c:pt idx="10">
                  <c:v>LU</c:v>
                </c:pt>
                <c:pt idx="11">
                  <c:v>DE</c:v>
                </c:pt>
                <c:pt idx="12">
                  <c:v>CY</c:v>
                </c:pt>
                <c:pt idx="13">
                  <c:v>EE</c:v>
                </c:pt>
                <c:pt idx="14">
                  <c:v>FR</c:v>
                </c:pt>
                <c:pt idx="15">
                  <c:v>IS</c:v>
                </c:pt>
                <c:pt idx="16">
                  <c:v>EU27</c:v>
                </c:pt>
                <c:pt idx="17">
                  <c:v>SI</c:v>
                </c:pt>
                <c:pt idx="18">
                  <c:v>ES</c:v>
                </c:pt>
                <c:pt idx="19">
                  <c:v>CZ</c:v>
                </c:pt>
                <c:pt idx="20">
                  <c:v>IT</c:v>
                </c:pt>
                <c:pt idx="21">
                  <c:v>MT</c:v>
                </c:pt>
                <c:pt idx="22">
                  <c:v>LT</c:v>
                </c:pt>
                <c:pt idx="23">
                  <c:v>PT</c:v>
                </c:pt>
                <c:pt idx="24">
                  <c:v>EL</c:v>
                </c:pt>
                <c:pt idx="25">
                  <c:v>HU</c:v>
                </c:pt>
                <c:pt idx="26">
                  <c:v>HR</c:v>
                </c:pt>
                <c:pt idx="27">
                  <c:v>PL</c:v>
                </c:pt>
                <c:pt idx="28">
                  <c:v>SK</c:v>
                </c:pt>
                <c:pt idx="29">
                  <c:v>RS</c:v>
                </c:pt>
                <c:pt idx="30">
                  <c:v>LV</c:v>
                </c:pt>
                <c:pt idx="31">
                  <c:v>TR</c:v>
                </c:pt>
                <c:pt idx="32">
                  <c:v>ME</c:v>
                </c:pt>
                <c:pt idx="33">
                  <c:v>BG</c:v>
                </c:pt>
                <c:pt idx="34">
                  <c:v>MK</c:v>
                </c:pt>
                <c:pt idx="35">
                  <c:v>AL</c:v>
                </c:pt>
                <c:pt idx="36">
                  <c:v>RO</c:v>
                </c:pt>
                <c:pt idx="37">
                  <c:v>BA</c:v>
                </c:pt>
                <c:pt idx="38">
                  <c:v>UA</c:v>
                </c:pt>
                <c:pt idx="39">
                  <c:v>MD</c:v>
                </c:pt>
              </c:strCache>
            </c:strRef>
          </c:cat>
          <c:val>
            <c:numRef>
              <c:f>'1.'!$C$2:$C$41</c:f>
              <c:numCache>
                <c:formatCode>_-\ #\ ##0.00_-;\-* #\ ##0.00_-;_-* "-"??_-;_-@_-</c:formatCode>
                <c:ptCount val="40"/>
                <c:pt idx="0">
                  <c:v>0.76458665651920998</c:v>
                </c:pt>
                <c:pt idx="1">
                  <c:v>0.74991153840526004</c:v>
                </c:pt>
                <c:pt idx="2">
                  <c:v>0.73438777187147997</c:v>
                </c:pt>
                <c:pt idx="3">
                  <c:v>0.70632618226592803</c:v>
                </c:pt>
                <c:pt idx="4">
                  <c:v>0.69490624862297301</c:v>
                </c:pt>
                <c:pt idx="5">
                  <c:v>0.68314182611924501</c:v>
                </c:pt>
                <c:pt idx="6">
                  <c:v>0.64668269415938595</c:v>
                </c:pt>
                <c:pt idx="7">
                  <c:v>0.64236012726179703</c:v>
                </c:pt>
                <c:pt idx="8">
                  <c:v>0.63459587163099695</c:v>
                </c:pt>
                <c:pt idx="9">
                  <c:v>0.62554250889658403</c:v>
                </c:pt>
                <c:pt idx="10">
                  <c:v>0.61946157807406799</c:v>
                </c:pt>
                <c:pt idx="11">
                  <c:v>0.61713834254959099</c:v>
                </c:pt>
                <c:pt idx="12">
                  <c:v>0.58702328482094501</c:v>
                </c:pt>
                <c:pt idx="13">
                  <c:v>0.57906878970299203</c:v>
                </c:pt>
                <c:pt idx="14">
                  <c:v>0.574591409261624</c:v>
                </c:pt>
                <c:pt idx="15">
                  <c:v>0.55564017038479696</c:v>
                </c:pt>
                <c:pt idx="16">
                  <c:v>0.55270309500608295</c:v>
                </c:pt>
                <c:pt idx="17">
                  <c:v>0.50290018952761595</c:v>
                </c:pt>
                <c:pt idx="18">
                  <c:v>0.49677199809834299</c:v>
                </c:pt>
                <c:pt idx="19">
                  <c:v>0.49590726096634302</c:v>
                </c:pt>
                <c:pt idx="20">
                  <c:v>0.49520901801450701</c:v>
                </c:pt>
                <c:pt idx="21">
                  <c:v>0.48626372035778997</c:v>
                </c:pt>
                <c:pt idx="22">
                  <c:v>0.46204077222965001</c:v>
                </c:pt>
                <c:pt idx="23">
                  <c:v>0.460997158738784</c:v>
                </c:pt>
                <c:pt idx="24">
                  <c:v>0.42833837172516998</c:v>
                </c:pt>
                <c:pt idx="25">
                  <c:v>0.38982167720966199</c:v>
                </c:pt>
                <c:pt idx="26">
                  <c:v>0.38466186712295303</c:v>
                </c:pt>
                <c:pt idx="27">
                  <c:v>0.36410839426680902</c:v>
                </c:pt>
                <c:pt idx="28">
                  <c:v>0.35989106696972201</c:v>
                </c:pt>
                <c:pt idx="29">
                  <c:v>0.34721891129746901</c:v>
                </c:pt>
                <c:pt idx="30">
                  <c:v>0.29649491981795301</c:v>
                </c:pt>
                <c:pt idx="31">
                  <c:v>0.285606741016174</c:v>
                </c:pt>
                <c:pt idx="32">
                  <c:v>0.26251997259339799</c:v>
                </c:pt>
                <c:pt idx="33">
                  <c:v>0.254422730834716</c:v>
                </c:pt>
                <c:pt idx="34">
                  <c:v>0.24892107952096101</c:v>
                </c:pt>
                <c:pt idx="35">
                  <c:v>0.231225639391549</c:v>
                </c:pt>
                <c:pt idx="36">
                  <c:v>0.187764819533741</c:v>
                </c:pt>
                <c:pt idx="37">
                  <c:v>0.18266749401298599</c:v>
                </c:pt>
                <c:pt idx="38">
                  <c:v>0.179194097304884</c:v>
                </c:pt>
                <c:pt idx="39">
                  <c:v>0.12792048937209699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825B-40E0-9832-615D15259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7853520"/>
        <c:axId val="1247851120"/>
      </c:barChart>
      <c:lineChart>
        <c:grouping val="standard"/>
        <c:varyColors val="0"/>
        <c:ser>
          <c:idx val="1"/>
          <c:order val="1"/>
          <c:tx>
            <c:strRef>
              <c:f>'1.'!$D$1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strRef>
              <c:f>'1.'!$B$2:$B$41</c:f>
              <c:strCache>
                <c:ptCount val="40"/>
                <c:pt idx="0">
                  <c:v>CH</c:v>
                </c:pt>
                <c:pt idx="1">
                  <c:v>DK</c:v>
                </c:pt>
                <c:pt idx="2">
                  <c:v>SE</c:v>
                </c:pt>
                <c:pt idx="3">
                  <c:v>FI</c:v>
                </c:pt>
                <c:pt idx="4">
                  <c:v>NL</c:v>
                </c:pt>
                <c:pt idx="5">
                  <c:v>BE</c:v>
                </c:pt>
                <c:pt idx="6">
                  <c:v>NO</c:v>
                </c:pt>
                <c:pt idx="7">
                  <c:v>AT</c:v>
                </c:pt>
                <c:pt idx="8">
                  <c:v>UK</c:v>
                </c:pt>
                <c:pt idx="9">
                  <c:v>IE</c:v>
                </c:pt>
                <c:pt idx="10">
                  <c:v>LU</c:v>
                </c:pt>
                <c:pt idx="11">
                  <c:v>DE</c:v>
                </c:pt>
                <c:pt idx="12">
                  <c:v>CY</c:v>
                </c:pt>
                <c:pt idx="13">
                  <c:v>EE</c:v>
                </c:pt>
                <c:pt idx="14">
                  <c:v>FR</c:v>
                </c:pt>
                <c:pt idx="15">
                  <c:v>IS</c:v>
                </c:pt>
                <c:pt idx="16">
                  <c:v>EU27</c:v>
                </c:pt>
                <c:pt idx="17">
                  <c:v>SI</c:v>
                </c:pt>
                <c:pt idx="18">
                  <c:v>ES</c:v>
                </c:pt>
                <c:pt idx="19">
                  <c:v>CZ</c:v>
                </c:pt>
                <c:pt idx="20">
                  <c:v>IT</c:v>
                </c:pt>
                <c:pt idx="21">
                  <c:v>MT</c:v>
                </c:pt>
                <c:pt idx="22">
                  <c:v>LT</c:v>
                </c:pt>
                <c:pt idx="23">
                  <c:v>PT</c:v>
                </c:pt>
                <c:pt idx="24">
                  <c:v>EL</c:v>
                </c:pt>
                <c:pt idx="25">
                  <c:v>HU</c:v>
                </c:pt>
                <c:pt idx="26">
                  <c:v>HR</c:v>
                </c:pt>
                <c:pt idx="27">
                  <c:v>PL</c:v>
                </c:pt>
                <c:pt idx="28">
                  <c:v>SK</c:v>
                </c:pt>
                <c:pt idx="29">
                  <c:v>RS</c:v>
                </c:pt>
                <c:pt idx="30">
                  <c:v>LV</c:v>
                </c:pt>
                <c:pt idx="31">
                  <c:v>TR</c:v>
                </c:pt>
                <c:pt idx="32">
                  <c:v>ME</c:v>
                </c:pt>
                <c:pt idx="33">
                  <c:v>BG</c:v>
                </c:pt>
                <c:pt idx="34">
                  <c:v>MK</c:v>
                </c:pt>
                <c:pt idx="35">
                  <c:v>AL</c:v>
                </c:pt>
                <c:pt idx="36">
                  <c:v>RO</c:v>
                </c:pt>
                <c:pt idx="37">
                  <c:v>BA</c:v>
                </c:pt>
                <c:pt idx="38">
                  <c:v>UA</c:v>
                </c:pt>
                <c:pt idx="39">
                  <c:v>MD</c:v>
                </c:pt>
              </c:strCache>
            </c:strRef>
          </c:cat>
          <c:val>
            <c:numRef>
              <c:f>'1.'!$D$2:$D$41</c:f>
              <c:numCache>
                <c:formatCode>_-\ #\ ##0.00_-;\-* #\ ##0.00_-;_-* "-"??_-;_-@_-</c:formatCode>
                <c:ptCount val="40"/>
                <c:pt idx="0">
                  <c:v>0.75798307880249804</c:v>
                </c:pt>
                <c:pt idx="1">
                  <c:v>0.67867614557425804</c:v>
                </c:pt>
                <c:pt idx="2">
                  <c:v>0.68753969332178499</c:v>
                </c:pt>
                <c:pt idx="3">
                  <c:v>0.64701261792047304</c:v>
                </c:pt>
                <c:pt idx="4">
                  <c:v>0.65578581555231596</c:v>
                </c:pt>
                <c:pt idx="5">
                  <c:v>0.60728455948124904</c:v>
                </c:pt>
                <c:pt idx="6">
                  <c:v>0.58619800535470801</c:v>
                </c:pt>
                <c:pt idx="7">
                  <c:v>0.619326529319704</c:v>
                </c:pt>
                <c:pt idx="8">
                  <c:v>0.63507919532322898</c:v>
                </c:pt>
                <c:pt idx="9">
                  <c:v>0.61383405265743496</c:v>
                </c:pt>
                <c:pt idx="10">
                  <c:v>0.64718004196589396</c:v>
                </c:pt>
                <c:pt idx="11">
                  <c:v>0.59779146480307099</c:v>
                </c:pt>
                <c:pt idx="12">
                  <c:v>0.39182375725449198</c:v>
                </c:pt>
                <c:pt idx="13">
                  <c:v>0.44458024439071903</c:v>
                </c:pt>
                <c:pt idx="14">
                  <c:v>0.56611713746056802</c:v>
                </c:pt>
                <c:pt idx="15">
                  <c:v>0.52145160183023698</c:v>
                </c:pt>
                <c:pt idx="16">
                  <c:v>0.50235562363638198</c:v>
                </c:pt>
                <c:pt idx="17">
                  <c:v>0.47963320762827699</c:v>
                </c:pt>
                <c:pt idx="18">
                  <c:v>0.44976847785589602</c:v>
                </c:pt>
                <c:pt idx="19">
                  <c:v>0.41742485875902602</c:v>
                </c:pt>
                <c:pt idx="20">
                  <c:v>0.41994421870024601</c:v>
                </c:pt>
                <c:pt idx="21">
                  <c:v>0.45092098199042702</c:v>
                </c:pt>
                <c:pt idx="22">
                  <c:v>0.380036079370415</c:v>
                </c:pt>
                <c:pt idx="23">
                  <c:v>0.439380284519784</c:v>
                </c:pt>
                <c:pt idx="24">
                  <c:v>0.347918688144295</c:v>
                </c:pt>
                <c:pt idx="25">
                  <c:v>0.34609869596107601</c:v>
                </c:pt>
                <c:pt idx="26">
                  <c:v>0.31242572821929498</c:v>
                </c:pt>
                <c:pt idx="27">
                  <c:v>0.29897468412248901</c:v>
                </c:pt>
                <c:pt idx="28">
                  <c:v>0.34651892961997799</c:v>
                </c:pt>
                <c:pt idx="29">
                  <c:v>0.31017258331417902</c:v>
                </c:pt>
                <c:pt idx="30">
                  <c:v>0.28262378778733699</c:v>
                </c:pt>
                <c:pt idx="31">
                  <c:v>0.25514659061126099</c:v>
                </c:pt>
                <c:pt idx="32">
                  <c:v>0.23423128332263701</c:v>
                </c:pt>
                <c:pt idx="33">
                  <c:v>0.24040574953409</c:v>
                </c:pt>
                <c:pt idx="34">
                  <c:v>0.18998891933730999</c:v>
                </c:pt>
                <c:pt idx="35">
                  <c:v>0.18169622976728</c:v>
                </c:pt>
                <c:pt idx="36">
                  <c:v>0.18032225377373501</c:v>
                </c:pt>
                <c:pt idx="37">
                  <c:v>0.15085447341269301</c:v>
                </c:pt>
                <c:pt idx="38">
                  <c:v>0.16082252430194499</c:v>
                </c:pt>
                <c:pt idx="39">
                  <c:v>0.126702006432939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825B-40E0-9832-615D15259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7853520"/>
        <c:axId val="1247851120"/>
      </c:lineChart>
      <c:catAx>
        <c:axId val="12478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1120"/>
        <c:crosses val="autoZero"/>
        <c:auto val="1"/>
        <c:lblAlgn val="ctr"/>
        <c:lblOffset val="100"/>
        <c:noMultiLvlLbl val="0"/>
      </c:catAx>
      <c:valAx>
        <c:axId val="124785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\ #\ ##0.00_-;\-* #\ ##0.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14408543759614"/>
          <c:y val="5.7859655578677727E-2"/>
          <c:w val="0.11681582627533071"/>
          <c:h val="5.2120544388914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2012063564357E-2"/>
          <c:y val="3.0672704893449126E-2"/>
          <c:w val="0.92796545593091184"/>
          <c:h val="0.8682950938163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'18.'!$C$1</c:f>
              <c:strCache>
                <c:ptCount val="1"/>
                <c:pt idx="0">
                  <c:v>Success Rate Proposals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'18.'!$B$2:$B$15</c:f>
              <c:strCache>
                <c:ptCount val="14"/>
                <c:pt idx="0">
                  <c:v>MD</c:v>
                </c:pt>
                <c:pt idx="1">
                  <c:v>SK</c:v>
                </c:pt>
                <c:pt idx="2">
                  <c:v>HU</c:v>
                </c:pt>
                <c:pt idx="3">
                  <c:v>SI</c:v>
                </c:pt>
                <c:pt idx="4">
                  <c:v>DE</c:v>
                </c:pt>
                <c:pt idx="5">
                  <c:v>AT</c:v>
                </c:pt>
                <c:pt idx="6">
                  <c:v>CZ</c:v>
                </c:pt>
                <c:pt idx="7">
                  <c:v>BG</c:v>
                </c:pt>
                <c:pt idx="8">
                  <c:v>HR</c:v>
                </c:pt>
                <c:pt idx="9">
                  <c:v>RS</c:v>
                </c:pt>
                <c:pt idx="10">
                  <c:v>RO</c:v>
                </c:pt>
                <c:pt idx="11">
                  <c:v>UA</c:v>
                </c:pt>
                <c:pt idx="12">
                  <c:v>ME</c:v>
                </c:pt>
                <c:pt idx="13">
                  <c:v>BA</c:v>
                </c:pt>
              </c:strCache>
            </c:strRef>
          </c:cat>
          <c:val>
            <c:numRef>
              <c:f>'18.'!$C$2:$C$15</c:f>
              <c:numCache>
                <c:formatCode>0.00%</c:formatCode>
                <c:ptCount val="14"/>
                <c:pt idx="0">
                  <c:v>0.20578778135048231</c:v>
                </c:pt>
                <c:pt idx="1">
                  <c:v>0.20108368452739314</c:v>
                </c:pt>
                <c:pt idx="2">
                  <c:v>0.19860511457987379</c:v>
                </c:pt>
                <c:pt idx="3">
                  <c:v>0.19518137520303194</c:v>
                </c:pt>
                <c:pt idx="4">
                  <c:v>0.18971981730179291</c:v>
                </c:pt>
                <c:pt idx="5">
                  <c:v>0.18964633521271143</c:v>
                </c:pt>
                <c:pt idx="6">
                  <c:v>0.18181818181818182</c:v>
                </c:pt>
                <c:pt idx="7">
                  <c:v>0.17656834233485666</c:v>
                </c:pt>
                <c:pt idx="8">
                  <c:v>0.17124631992149167</c:v>
                </c:pt>
                <c:pt idx="9">
                  <c:v>0.17034068136272545</c:v>
                </c:pt>
                <c:pt idx="10">
                  <c:v>0.15784753363228698</c:v>
                </c:pt>
                <c:pt idx="11">
                  <c:v>0.14423076923076922</c:v>
                </c:pt>
                <c:pt idx="12">
                  <c:v>0.143646408839779</c:v>
                </c:pt>
                <c:pt idx="13">
                  <c:v>0.1358695652173913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C1-4D79-A719-4F21C4106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7853520"/>
        <c:axId val="1247851120"/>
      </c:barChart>
      <c:lineChart>
        <c:grouping val="standard"/>
        <c:varyColors val="0"/>
        <c:ser>
          <c:idx val="1"/>
          <c:order val="1"/>
          <c:tx>
            <c:strRef>
              <c:f>'18.'!$D$1</c:f>
              <c:strCache>
                <c:ptCount val="1"/>
                <c:pt idx="0">
                  <c:v>Oversubscription Rate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strRef>
              <c:f>'18.'!$B$2:$B$15</c:f>
              <c:strCache>
                <c:ptCount val="14"/>
                <c:pt idx="0">
                  <c:v>MD</c:v>
                </c:pt>
                <c:pt idx="1">
                  <c:v>SK</c:v>
                </c:pt>
                <c:pt idx="2">
                  <c:v>HU</c:v>
                </c:pt>
                <c:pt idx="3">
                  <c:v>SI</c:v>
                </c:pt>
                <c:pt idx="4">
                  <c:v>DE</c:v>
                </c:pt>
                <c:pt idx="5">
                  <c:v>AT</c:v>
                </c:pt>
                <c:pt idx="6">
                  <c:v>CZ</c:v>
                </c:pt>
                <c:pt idx="7">
                  <c:v>BG</c:v>
                </c:pt>
                <c:pt idx="8">
                  <c:v>HR</c:v>
                </c:pt>
                <c:pt idx="9">
                  <c:v>RS</c:v>
                </c:pt>
                <c:pt idx="10">
                  <c:v>RO</c:v>
                </c:pt>
                <c:pt idx="11">
                  <c:v>UA</c:v>
                </c:pt>
                <c:pt idx="12">
                  <c:v>ME</c:v>
                </c:pt>
                <c:pt idx="13">
                  <c:v>BA</c:v>
                </c:pt>
              </c:strCache>
            </c:strRef>
          </c:cat>
          <c:val>
            <c:numRef>
              <c:f>'18.'!$D$2:$D$15</c:f>
              <c:numCache>
                <c:formatCode>#0%</c:formatCode>
                <c:ptCount val="14"/>
                <c:pt idx="0">
                  <c:v>0.66091954022988508</c:v>
                </c:pt>
                <c:pt idx="1">
                  <c:v>0.67597208374875373</c:v>
                </c:pt>
                <c:pt idx="2">
                  <c:v>0.70084566596194509</c:v>
                </c:pt>
                <c:pt idx="3">
                  <c:v>0.70588235294117652</c:v>
                </c:pt>
                <c:pt idx="4">
                  <c:v>0.70560456668396476</c:v>
                </c:pt>
                <c:pt idx="5">
                  <c:v>0.71565787467601771</c:v>
                </c:pt>
                <c:pt idx="6">
                  <c:v>0.72123893805309736</c:v>
                </c:pt>
                <c:pt idx="7">
                  <c:v>0.70491803278688525</c:v>
                </c:pt>
                <c:pt idx="8">
                  <c:v>0.72859450726979003</c:v>
                </c:pt>
                <c:pt idx="9">
                  <c:v>0.7334384858044164</c:v>
                </c:pt>
                <c:pt idx="10">
                  <c:v>0.72987616099071206</c:v>
                </c:pt>
                <c:pt idx="11">
                  <c:v>0.73167539267015702</c:v>
                </c:pt>
                <c:pt idx="12">
                  <c:v>0.70652173913043481</c:v>
                </c:pt>
                <c:pt idx="13">
                  <c:v>0.75757575757575757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C1-4D79-A719-4F21C4106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7853520"/>
        <c:axId val="1247851120"/>
      </c:lineChart>
      <c:catAx>
        <c:axId val="12478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1120"/>
        <c:crosses val="autoZero"/>
        <c:auto val="1"/>
        <c:lblAlgn val="ctr"/>
        <c:lblOffset val="100"/>
        <c:noMultiLvlLbl val="0"/>
      </c:catAx>
      <c:valAx>
        <c:axId val="124785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65461631612339"/>
          <c:y val="0.31332070555893465"/>
          <c:w val="0.27890524054659499"/>
          <c:h val="0.14827369862882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72012063564357E-2"/>
          <c:y val="3.0672704893449126E-2"/>
          <c:w val="0.92796545593091184"/>
          <c:h val="0.8682950938163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'2.'!$C$1</c:f>
              <c:strCache>
                <c:ptCount val="1"/>
                <c:pt idx="0">
                  <c:v>Progress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'2.'!$B$2:$B$15</c:f>
              <c:strCache>
                <c:ptCount val="14"/>
                <c:pt idx="0">
                  <c:v>CZ</c:v>
                </c:pt>
                <c:pt idx="1">
                  <c:v>HR</c:v>
                </c:pt>
                <c:pt idx="2">
                  <c:v>HU</c:v>
                </c:pt>
                <c:pt idx="3">
                  <c:v>RS</c:v>
                </c:pt>
                <c:pt idx="4">
                  <c:v>BA</c:v>
                </c:pt>
                <c:pt idx="5">
                  <c:v>ME</c:v>
                </c:pt>
                <c:pt idx="6">
                  <c:v>SI</c:v>
                </c:pt>
                <c:pt idx="7">
                  <c:v>AT</c:v>
                </c:pt>
                <c:pt idx="8">
                  <c:v>DE</c:v>
                </c:pt>
                <c:pt idx="9">
                  <c:v>UA</c:v>
                </c:pt>
                <c:pt idx="10">
                  <c:v>BG</c:v>
                </c:pt>
                <c:pt idx="11">
                  <c:v>SK</c:v>
                </c:pt>
                <c:pt idx="12">
                  <c:v>RO</c:v>
                </c:pt>
                <c:pt idx="13">
                  <c:v>MD</c:v>
                </c:pt>
              </c:strCache>
            </c:strRef>
          </c:cat>
          <c:val>
            <c:numRef>
              <c:f>'2.'!$C$2:$C$15</c:f>
              <c:numCache>
                <c:formatCode>_-\ #\ ##0.00_-;\-* #\ ##0.00_-;_-* "-"??_-;_-@_-</c:formatCode>
                <c:ptCount val="14"/>
                <c:pt idx="0">
                  <c:v>7.8482402207317004E-2</c:v>
                </c:pt>
                <c:pt idx="1">
                  <c:v>7.2236138903658043E-2</c:v>
                </c:pt>
                <c:pt idx="2">
                  <c:v>4.3722981248585979E-2</c:v>
                </c:pt>
                <c:pt idx="3">
                  <c:v>3.7046327983289995E-2</c:v>
                </c:pt>
                <c:pt idx="4">
                  <c:v>3.1813020600292979E-2</c:v>
                </c:pt>
                <c:pt idx="5">
                  <c:v>2.8288689270760975E-2</c:v>
                </c:pt>
                <c:pt idx="6">
                  <c:v>2.3266981899338957E-2</c:v>
                </c:pt>
                <c:pt idx="7">
                  <c:v>2.3033597942093031E-2</c:v>
                </c:pt>
                <c:pt idx="8">
                  <c:v>1.9346877746519997E-2</c:v>
                </c:pt>
                <c:pt idx="9">
                  <c:v>1.8371573002939012E-2</c:v>
                </c:pt>
                <c:pt idx="10">
                  <c:v>1.4016981300626008E-2</c:v>
                </c:pt>
                <c:pt idx="11">
                  <c:v>1.3372137349744018E-2</c:v>
                </c:pt>
                <c:pt idx="12">
                  <c:v>7.4425657600059869E-3</c:v>
                </c:pt>
                <c:pt idx="13">
                  <c:v>1.2184829391579943E-3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25-47E5-AB81-0A1A40B19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7853520"/>
        <c:axId val="1247851120"/>
      </c:barChart>
      <c:lineChart>
        <c:grouping val="standard"/>
        <c:varyColors val="0"/>
        <c:ser>
          <c:idx val="1"/>
          <c:order val="1"/>
          <c:tx>
            <c:strRef>
              <c:f>'2.'!$D$1</c:f>
              <c:strCache>
                <c:ptCount val="1"/>
                <c:pt idx="0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strRef>
              <c:f>'2.'!$B$2:$B$15</c:f>
              <c:strCache>
                <c:ptCount val="14"/>
                <c:pt idx="0">
                  <c:v>CZ</c:v>
                </c:pt>
                <c:pt idx="1">
                  <c:v>HR</c:v>
                </c:pt>
                <c:pt idx="2">
                  <c:v>HU</c:v>
                </c:pt>
                <c:pt idx="3">
                  <c:v>RS</c:v>
                </c:pt>
                <c:pt idx="4">
                  <c:v>BA</c:v>
                </c:pt>
                <c:pt idx="5">
                  <c:v>ME</c:v>
                </c:pt>
                <c:pt idx="6">
                  <c:v>SI</c:v>
                </c:pt>
                <c:pt idx="7">
                  <c:v>AT</c:v>
                </c:pt>
                <c:pt idx="8">
                  <c:v>DE</c:v>
                </c:pt>
                <c:pt idx="9">
                  <c:v>UA</c:v>
                </c:pt>
                <c:pt idx="10">
                  <c:v>BG</c:v>
                </c:pt>
                <c:pt idx="11">
                  <c:v>SK</c:v>
                </c:pt>
                <c:pt idx="12">
                  <c:v>RO</c:v>
                </c:pt>
                <c:pt idx="13">
                  <c:v>MD</c:v>
                </c:pt>
              </c:strCache>
            </c:strRef>
          </c:cat>
          <c:val>
            <c:numRef>
              <c:f>'2.'!$D$2:$D$15</c:f>
              <c:numCache>
                <c:formatCode>_-\ #\ ##0.00_-;\-* #\ ##0.00_-;_-* "-"??_-;_-@_-</c:formatCode>
                <c:ptCount val="14"/>
                <c:pt idx="0">
                  <c:v>15.826024013922144</c:v>
                </c:pt>
                <c:pt idx="1">
                  <c:v>18.779126572629188</c:v>
                </c:pt>
                <c:pt idx="2">
                  <c:v>11.216149281783009</c:v>
                </c:pt>
                <c:pt idx="3">
                  <c:v>10.669444197280978</c:v>
                </c:pt>
                <c:pt idx="4">
                  <c:v>17.415808309075157</c:v>
                </c:pt>
                <c:pt idx="5">
                  <c:v>10.775823641645617</c:v>
                </c:pt>
                <c:pt idx="6">
                  <c:v>4.626560574811891</c:v>
                </c:pt>
                <c:pt idx="7">
                  <c:v>3.5857764149027846</c:v>
                </c:pt>
                <c:pt idx="8">
                  <c:v>3.1349336789854942</c:v>
                </c:pt>
                <c:pt idx="9">
                  <c:v>10.252331566302262</c:v>
                </c:pt>
                <c:pt idx="10">
                  <c:v>5.5093274310195364</c:v>
                </c:pt>
                <c:pt idx="11">
                  <c:v>3.7156069091509378</c:v>
                </c:pt>
                <c:pt idx="12">
                  <c:v>3.9637700920158641</c:v>
                </c:pt>
                <c:pt idx="13">
                  <c:v>0.9525314866593837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25-47E5-AB81-0A1A40B19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45888"/>
        <c:axId val="95148288"/>
      </c:lineChart>
      <c:catAx>
        <c:axId val="12478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1120"/>
        <c:crosses val="autoZero"/>
        <c:auto val="1"/>
        <c:lblAlgn val="ctr"/>
        <c:lblOffset val="100"/>
        <c:noMultiLvlLbl val="0"/>
      </c:catAx>
      <c:valAx>
        <c:axId val="124785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\ #\ ##0.00_-;\-* #\ ##0.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3520"/>
        <c:crosses val="autoZero"/>
        <c:crossBetween val="between"/>
      </c:valAx>
      <c:valAx>
        <c:axId val="95148288"/>
        <c:scaling>
          <c:orientation val="minMax"/>
        </c:scaling>
        <c:delete val="0"/>
        <c:axPos val="r"/>
        <c:numFmt formatCode="_-\ #\ ##0.00_-;\-* #\ ##0.0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5145888"/>
        <c:crosses val="max"/>
        <c:crossBetween val="between"/>
      </c:valAx>
      <c:catAx>
        <c:axId val="95145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148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14408543759614"/>
          <c:y val="5.7859655578677727E-2"/>
          <c:w val="0.11681582627533071"/>
          <c:h val="5.2120544388914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72012063564357E-2"/>
          <c:y val="3.0672704893449126E-2"/>
          <c:w val="0.92796545593091184"/>
          <c:h val="0.8682950938163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'4.'!$B$3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'4.'!$A$4:$A$20</c:f>
              <c:strCache>
                <c:ptCount val="17"/>
                <c:pt idx="0">
                  <c:v>BW</c:v>
                </c:pt>
                <c:pt idx="1">
                  <c:v>BAV</c:v>
                </c:pt>
                <c:pt idx="2">
                  <c:v>AT</c:v>
                </c:pt>
                <c:pt idx="3">
                  <c:v>DE</c:v>
                </c:pt>
                <c:pt idx="4">
                  <c:v>EU</c:v>
                </c:pt>
                <c:pt idx="5">
                  <c:v>SI</c:v>
                </c:pt>
                <c:pt idx="6">
                  <c:v>CZ</c:v>
                </c:pt>
                <c:pt idx="7">
                  <c:v>HR</c:v>
                </c:pt>
                <c:pt idx="8">
                  <c:v>HU</c:v>
                </c:pt>
                <c:pt idx="9">
                  <c:v>SK</c:v>
                </c:pt>
                <c:pt idx="10">
                  <c:v>RS</c:v>
                </c:pt>
                <c:pt idx="11">
                  <c:v>BG</c:v>
                </c:pt>
                <c:pt idx="12">
                  <c:v>RO</c:v>
                </c:pt>
                <c:pt idx="13">
                  <c:v>MD</c:v>
                </c:pt>
                <c:pt idx="14">
                  <c:v>ME</c:v>
                </c:pt>
                <c:pt idx="15">
                  <c:v>UA</c:v>
                </c:pt>
                <c:pt idx="16">
                  <c:v>BA</c:v>
                </c:pt>
              </c:strCache>
            </c:strRef>
          </c:cat>
          <c:val>
            <c:numRef>
              <c:f>'4.'!$B$4:$B$20</c:f>
              <c:numCache>
                <c:formatCode>General</c:formatCode>
                <c:ptCount val="17"/>
                <c:pt idx="0">
                  <c:v>5.59</c:v>
                </c:pt>
                <c:pt idx="1">
                  <c:v>3.37</c:v>
                </c:pt>
                <c:pt idx="2" formatCode="#\ ##0.##########">
                  <c:v>3.29</c:v>
                </c:pt>
                <c:pt idx="3" formatCode="#\ ##0.##########">
                  <c:v>3.11</c:v>
                </c:pt>
                <c:pt idx="4" formatCode="#\ ##0.##########">
                  <c:v>2.2200000000000002</c:v>
                </c:pt>
                <c:pt idx="5" formatCode="#\ ##0.##########">
                  <c:v>2.13</c:v>
                </c:pt>
                <c:pt idx="6" formatCode="#\ ##0.##########">
                  <c:v>1.83</c:v>
                </c:pt>
                <c:pt idx="7" formatCode="#\ ##0.##########">
                  <c:v>1.39</c:v>
                </c:pt>
                <c:pt idx="8" formatCode="#\ ##0.##########">
                  <c:v>1.39</c:v>
                </c:pt>
                <c:pt idx="9" formatCode="#\ ##0.##########">
                  <c:v>1.04</c:v>
                </c:pt>
                <c:pt idx="10" formatCode="#\ ##0.##########">
                  <c:v>0.88</c:v>
                </c:pt>
                <c:pt idx="11" formatCode="#\ ##0.##########">
                  <c:v>0.79</c:v>
                </c:pt>
                <c:pt idx="12" formatCode="#\ ##0.##########">
                  <c:v>0.52</c:v>
                </c:pt>
                <c:pt idx="13">
                  <c:v>0.37</c:v>
                </c:pt>
                <c:pt idx="14">
                  <c:v>0.36327999999999999</c:v>
                </c:pt>
                <c:pt idx="15">
                  <c:v>0.32</c:v>
                </c:pt>
                <c:pt idx="16">
                  <c:v>0.18743000000000001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6-4C9D-AFBB-F9BC04083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7853520"/>
        <c:axId val="1247851120"/>
      </c:barChart>
      <c:lineChart>
        <c:grouping val="standard"/>
        <c:varyColors val="0"/>
        <c:ser>
          <c:idx val="1"/>
          <c:order val="1"/>
          <c:tx>
            <c:strRef>
              <c:f>'4.'!$C$3</c:f>
              <c:strCache>
                <c:ptCount val="1"/>
                <c:pt idx="0">
                  <c:v>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strRef>
              <c:f>'4.'!$A$4:$A$20</c:f>
              <c:strCache>
                <c:ptCount val="17"/>
                <c:pt idx="0">
                  <c:v>BW</c:v>
                </c:pt>
                <c:pt idx="1">
                  <c:v>BAV</c:v>
                </c:pt>
                <c:pt idx="2">
                  <c:v>AT</c:v>
                </c:pt>
                <c:pt idx="3">
                  <c:v>DE</c:v>
                </c:pt>
                <c:pt idx="4">
                  <c:v>EU</c:v>
                </c:pt>
                <c:pt idx="5">
                  <c:v>SI</c:v>
                </c:pt>
                <c:pt idx="6">
                  <c:v>CZ</c:v>
                </c:pt>
                <c:pt idx="7">
                  <c:v>HR</c:v>
                </c:pt>
                <c:pt idx="8">
                  <c:v>HU</c:v>
                </c:pt>
                <c:pt idx="9">
                  <c:v>SK</c:v>
                </c:pt>
                <c:pt idx="10">
                  <c:v>RS</c:v>
                </c:pt>
                <c:pt idx="11">
                  <c:v>BG</c:v>
                </c:pt>
                <c:pt idx="12">
                  <c:v>RO</c:v>
                </c:pt>
                <c:pt idx="13">
                  <c:v>MD</c:v>
                </c:pt>
                <c:pt idx="14">
                  <c:v>ME</c:v>
                </c:pt>
                <c:pt idx="15">
                  <c:v>UA</c:v>
                </c:pt>
                <c:pt idx="16">
                  <c:v>BA</c:v>
                </c:pt>
              </c:strCache>
            </c:strRef>
          </c:cat>
          <c:val>
            <c:numRef>
              <c:f>'4.'!$C$4:$C$20</c:f>
              <c:numCache>
                <c:formatCode>#\ ##0.##########</c:formatCode>
                <c:ptCount val="17"/>
                <c:pt idx="0">
                  <c:v>2.99</c:v>
                </c:pt>
                <c:pt idx="1">
                  <c:v>3.08</c:v>
                </c:pt>
                <c:pt idx="2">
                  <c:v>3.07</c:v>
                </c:pt>
                <c:pt idx="3">
                  <c:v>2.99</c:v>
                </c:pt>
                <c:pt idx="4">
                  <c:v>2.14</c:v>
                </c:pt>
                <c:pt idx="5">
                  <c:v>1.88</c:v>
                </c:pt>
                <c:pt idx="6">
                  <c:v>1.75</c:v>
                </c:pt>
                <c:pt idx="7">
                  <c:v>0.84</c:v>
                </c:pt>
                <c:pt idx="8">
                  <c:v>1.31</c:v>
                </c:pt>
                <c:pt idx="9">
                  <c:v>0.88</c:v>
                </c:pt>
                <c:pt idx="10">
                  <c:v>0.84</c:v>
                </c:pt>
                <c:pt idx="11">
                  <c:v>0.74</c:v>
                </c:pt>
                <c:pt idx="12">
                  <c:v>0.51</c:v>
                </c:pt>
                <c:pt idx="13">
                  <c:v>0.26</c:v>
                </c:pt>
                <c:pt idx="14">
                  <c:v>0.35</c:v>
                </c:pt>
                <c:pt idx="15">
                  <c:v>0.45</c:v>
                </c:pt>
                <c:pt idx="16" formatCode="General">
                  <c:v>0.1978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26-4C9D-AFBB-F9BC04083CCF}"/>
            </c:ext>
          </c:extLst>
        </c:ser>
        <c:ser>
          <c:idx val="2"/>
          <c:order val="2"/>
          <c:tx>
            <c:strRef>
              <c:f>'4.'!$D$3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'4.'!$A$4:$A$20</c:f>
              <c:strCache>
                <c:ptCount val="17"/>
                <c:pt idx="0">
                  <c:v>BW</c:v>
                </c:pt>
                <c:pt idx="1">
                  <c:v>BAV</c:v>
                </c:pt>
                <c:pt idx="2">
                  <c:v>AT</c:v>
                </c:pt>
                <c:pt idx="3">
                  <c:v>DE</c:v>
                </c:pt>
                <c:pt idx="4">
                  <c:v>EU</c:v>
                </c:pt>
                <c:pt idx="5">
                  <c:v>SI</c:v>
                </c:pt>
                <c:pt idx="6">
                  <c:v>CZ</c:v>
                </c:pt>
                <c:pt idx="7">
                  <c:v>HR</c:v>
                </c:pt>
                <c:pt idx="8">
                  <c:v>HU</c:v>
                </c:pt>
                <c:pt idx="9">
                  <c:v>SK</c:v>
                </c:pt>
                <c:pt idx="10">
                  <c:v>RS</c:v>
                </c:pt>
                <c:pt idx="11">
                  <c:v>BG</c:v>
                </c:pt>
                <c:pt idx="12">
                  <c:v>RO</c:v>
                </c:pt>
                <c:pt idx="13">
                  <c:v>MD</c:v>
                </c:pt>
                <c:pt idx="14">
                  <c:v>ME</c:v>
                </c:pt>
                <c:pt idx="15">
                  <c:v>UA</c:v>
                </c:pt>
                <c:pt idx="16">
                  <c:v>BA</c:v>
                </c:pt>
              </c:strCache>
            </c:strRef>
          </c:cat>
          <c:val>
            <c:numRef>
              <c:f>'4.'!$D$4:$D$20</c:f>
              <c:numCache>
                <c:formatCode>General</c:formatCode>
                <c:ptCount val="17"/>
                <c:pt idx="0">
                  <c:v>4.8</c:v>
                </c:pt>
                <c:pt idx="1">
                  <c:v>2.98</c:v>
                </c:pt>
                <c:pt idx="2" formatCode="#\ ##0.##########">
                  <c:v>2.74</c:v>
                </c:pt>
                <c:pt idx="3" formatCode="#\ ##0.##########">
                  <c:v>2.68</c:v>
                </c:pt>
                <c:pt idx="4" formatCode="#\ ##0.##########">
                  <c:v>1.96</c:v>
                </c:pt>
                <c:pt idx="5" formatCode="#\ ##0.##########">
                  <c:v>2.0699999999999998</c:v>
                </c:pt>
                <c:pt idx="6" formatCode="#\ ##0.##########">
                  <c:v>1.31</c:v>
                </c:pt>
                <c:pt idx="7" formatCode="#\ ##0.##########">
                  <c:v>0.73</c:v>
                </c:pt>
                <c:pt idx="8" formatCode="#\ ##0.##########">
                  <c:v>1.1299999999999999</c:v>
                </c:pt>
                <c:pt idx="9" formatCode="#\ ##0.##########">
                  <c:v>0.61</c:v>
                </c:pt>
                <c:pt idx="10" formatCode="#\ ##0.##########">
                  <c:v>0.67</c:v>
                </c:pt>
                <c:pt idx="11" formatCode="#\ ##0.##########">
                  <c:v>0.56000000000000005</c:v>
                </c:pt>
                <c:pt idx="12" formatCode="#\ ##0.##########">
                  <c:v>0.45</c:v>
                </c:pt>
                <c:pt idx="13">
                  <c:v>0.23</c:v>
                </c:pt>
                <c:pt idx="14">
                  <c:v>0.31485000000000002</c:v>
                </c:pt>
                <c:pt idx="15">
                  <c:v>0.8</c:v>
                </c:pt>
                <c:pt idx="16">
                  <c:v>2.1059999999999999E-2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26-4C9D-AFBB-F9BC04083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7853520"/>
        <c:axId val="1247851120"/>
      </c:lineChart>
      <c:catAx>
        <c:axId val="12478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1120"/>
        <c:crosses val="autoZero"/>
        <c:auto val="1"/>
        <c:lblAlgn val="ctr"/>
        <c:lblOffset val="100"/>
        <c:noMultiLvlLbl val="0"/>
      </c:catAx>
      <c:valAx>
        <c:axId val="124785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14408543759614"/>
          <c:y val="5.7859655578677727E-2"/>
          <c:w val="0.28141694216477769"/>
          <c:h val="5.6706058448195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2321741032371E-2"/>
          <c:y val="3.8144771558690387E-2"/>
          <c:w val="0.93237122703412079"/>
          <c:h val="0.80236366520740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'9.'!$C$4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'9.'!$B$5:$B$14</c:f>
              <c:strCache>
                <c:ptCount val="10"/>
                <c:pt idx="0">
                  <c:v>DE</c:v>
                </c:pt>
                <c:pt idx="1">
                  <c:v>CZ</c:v>
                </c:pt>
                <c:pt idx="2">
                  <c:v>AT</c:v>
                </c:pt>
                <c:pt idx="3">
                  <c:v>SI</c:v>
                </c:pt>
                <c:pt idx="4">
                  <c:v>HR</c:v>
                </c:pt>
                <c:pt idx="5">
                  <c:v>SK</c:v>
                </c:pt>
                <c:pt idx="6">
                  <c:v>BG</c:v>
                </c:pt>
                <c:pt idx="7">
                  <c:v>HU</c:v>
                </c:pt>
                <c:pt idx="8">
                  <c:v>RS</c:v>
                </c:pt>
                <c:pt idx="9">
                  <c:v>RO</c:v>
                </c:pt>
              </c:strCache>
            </c:strRef>
          </c:cat>
          <c:val>
            <c:numRef>
              <c:f>'9.'!$C$5:$C$14</c:f>
              <c:numCache>
                <c:formatCode>#\ ##0.##########</c:formatCode>
                <c:ptCount val="10"/>
                <c:pt idx="0">
                  <c:v>1.1000000000000001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0.7</c:v>
                </c:pt>
                <c:pt idx="5">
                  <c:v>0.6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2C-4452-8E8A-CC17CBD7A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5553984"/>
        <c:axId val="755544864"/>
      </c:barChart>
      <c:lineChart>
        <c:grouping val="standard"/>
        <c:varyColors val="0"/>
        <c:ser>
          <c:idx val="1"/>
          <c:order val="1"/>
          <c:tx>
            <c:strRef>
              <c:f>'9.'!$D$4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strRef>
              <c:f>'9.'!$B$5:$B$14</c:f>
              <c:strCache>
                <c:ptCount val="10"/>
                <c:pt idx="0">
                  <c:v>DE</c:v>
                </c:pt>
                <c:pt idx="1">
                  <c:v>CZ</c:v>
                </c:pt>
                <c:pt idx="2">
                  <c:v>AT</c:v>
                </c:pt>
                <c:pt idx="3">
                  <c:v>SI</c:v>
                </c:pt>
                <c:pt idx="4">
                  <c:v>HR</c:v>
                </c:pt>
                <c:pt idx="5">
                  <c:v>SK</c:v>
                </c:pt>
                <c:pt idx="6">
                  <c:v>BG</c:v>
                </c:pt>
                <c:pt idx="7">
                  <c:v>HU</c:v>
                </c:pt>
                <c:pt idx="8">
                  <c:v>RS</c:v>
                </c:pt>
                <c:pt idx="9">
                  <c:v>RO</c:v>
                </c:pt>
              </c:strCache>
            </c:strRef>
          </c:cat>
          <c:val>
            <c:numRef>
              <c:f>'9.'!$D$5:$D$14</c:f>
              <c:numCache>
                <c:formatCode>#\ ##0.##########</c:formatCode>
                <c:ptCount val="10"/>
                <c:pt idx="0">
                  <c:v>1.2</c:v>
                </c:pt>
                <c:pt idx="1">
                  <c:v>0.9</c:v>
                </c:pt>
                <c:pt idx="2">
                  <c:v>0.9</c:v>
                </c:pt>
                <c:pt idx="3">
                  <c:v>0.8</c:v>
                </c:pt>
                <c:pt idx="4">
                  <c:v>0.5</c:v>
                </c:pt>
                <c:pt idx="5">
                  <c:v>0.7</c:v>
                </c:pt>
                <c:pt idx="6">
                  <c:v>0.5</c:v>
                </c:pt>
                <c:pt idx="7">
                  <c:v>0.3</c:v>
                </c:pt>
                <c:pt idx="8">
                  <c:v>0.6</c:v>
                </c:pt>
                <c:pt idx="9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2C-4452-8E8A-CC17CBD7ABE3}"/>
            </c:ext>
          </c:extLst>
        </c:ser>
        <c:ser>
          <c:idx val="2"/>
          <c:order val="2"/>
          <c:tx>
            <c:strRef>
              <c:f>'9.'!$E$4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'9.'!$B$5:$B$14</c:f>
              <c:strCache>
                <c:ptCount val="10"/>
                <c:pt idx="0">
                  <c:v>DE</c:v>
                </c:pt>
                <c:pt idx="1">
                  <c:v>CZ</c:v>
                </c:pt>
                <c:pt idx="2">
                  <c:v>AT</c:v>
                </c:pt>
                <c:pt idx="3">
                  <c:v>SI</c:v>
                </c:pt>
                <c:pt idx="4">
                  <c:v>HR</c:v>
                </c:pt>
                <c:pt idx="5">
                  <c:v>SK</c:v>
                </c:pt>
                <c:pt idx="6">
                  <c:v>BG</c:v>
                </c:pt>
                <c:pt idx="7">
                  <c:v>HU</c:v>
                </c:pt>
                <c:pt idx="8">
                  <c:v>RS</c:v>
                </c:pt>
                <c:pt idx="9">
                  <c:v>RO</c:v>
                </c:pt>
              </c:strCache>
            </c:strRef>
          </c:cat>
          <c:val>
            <c:numRef>
              <c:f>'9.'!$E$5:$E$14</c:f>
              <c:numCache>
                <c:formatCode>#\ ##0.##########</c:formatCode>
                <c:ptCount val="10"/>
                <c:pt idx="0">
                  <c:v>1.2</c:v>
                </c:pt>
                <c:pt idx="1">
                  <c:v>0.8</c:v>
                </c:pt>
                <c:pt idx="2">
                  <c:v>0.9</c:v>
                </c:pt>
                <c:pt idx="3">
                  <c:v>1.7</c:v>
                </c:pt>
                <c:pt idx="4">
                  <c:v>0.5</c:v>
                </c:pt>
                <c:pt idx="5" formatCode="#\ ##0.0">
                  <c:v>1</c:v>
                </c:pt>
                <c:pt idx="6">
                  <c:v>0.4</c:v>
                </c:pt>
                <c:pt idx="7">
                  <c:v>0.3</c:v>
                </c:pt>
                <c:pt idx="8">
                  <c:v>0.3</c:v>
                </c:pt>
                <c:pt idx="9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2C-4452-8E8A-CC17CBD7A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5553984"/>
        <c:axId val="755544864"/>
      </c:lineChart>
      <c:catAx>
        <c:axId val="75555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55544864"/>
        <c:crosses val="autoZero"/>
        <c:auto val="1"/>
        <c:lblAlgn val="ctr"/>
        <c:lblOffset val="100"/>
        <c:noMultiLvlLbl val="0"/>
      </c:catAx>
      <c:valAx>
        <c:axId val="75554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###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5555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177941205309776"/>
          <c:y val="5.4195469288895022E-2"/>
          <c:w val="0.17579081911636046"/>
          <c:h val="5.8517956849170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2012063564357E-2"/>
          <c:y val="3.0672704893449126E-2"/>
          <c:w val="0.92796545593091184"/>
          <c:h val="0.8682950938163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'10.'!$B$3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'10.'!$A$4:$A$17</c:f>
              <c:strCache>
                <c:ptCount val="14"/>
                <c:pt idx="0">
                  <c:v>AT</c:v>
                </c:pt>
                <c:pt idx="1">
                  <c:v>DE</c:v>
                </c:pt>
                <c:pt idx="2">
                  <c:v>SI</c:v>
                </c:pt>
                <c:pt idx="3">
                  <c:v>HU</c:v>
                </c:pt>
                <c:pt idx="4">
                  <c:v>CZ</c:v>
                </c:pt>
                <c:pt idx="5">
                  <c:v>SK</c:v>
                </c:pt>
                <c:pt idx="6">
                  <c:v>BG</c:v>
                </c:pt>
                <c:pt idx="7">
                  <c:v>HR</c:v>
                </c:pt>
                <c:pt idx="8">
                  <c:v>RS</c:v>
                </c:pt>
                <c:pt idx="9">
                  <c:v>RO</c:v>
                </c:pt>
                <c:pt idx="10">
                  <c:v>MD</c:v>
                </c:pt>
                <c:pt idx="11">
                  <c:v>ME</c:v>
                </c:pt>
                <c:pt idx="12">
                  <c:v>UA</c:v>
                </c:pt>
                <c:pt idx="13">
                  <c:v>BA</c:v>
                </c:pt>
              </c:strCache>
            </c:strRef>
          </c:cat>
          <c:val>
            <c:numRef>
              <c:f>'10.'!$B$4:$B$17</c:f>
              <c:numCache>
                <c:formatCode>General</c:formatCode>
                <c:ptCount val="14"/>
                <c:pt idx="0">
                  <c:v>6705.9243500000002</c:v>
                </c:pt>
                <c:pt idx="1">
                  <c:v>5811.3587500000003</c:v>
                </c:pt>
                <c:pt idx="2">
                  <c:v>5352.8912499999997</c:v>
                </c:pt>
                <c:pt idx="3">
                  <c:v>4723.61852</c:v>
                </c:pt>
                <c:pt idx="4">
                  <c:v>4706.0992100000003</c:v>
                </c:pt>
                <c:pt idx="5">
                  <c:v>3381.50929</c:v>
                </c:pt>
                <c:pt idx="6">
                  <c:v>2558.9654399999999</c:v>
                </c:pt>
                <c:pt idx="7">
                  <c:v>2453.0018700000001</c:v>
                </c:pt>
                <c:pt idx="8">
                  <c:v>2349.6768099999999</c:v>
                </c:pt>
                <c:pt idx="9">
                  <c:v>993.62640999999996</c:v>
                </c:pt>
                <c:pt idx="10">
                  <c:v>768.02220999999997</c:v>
                </c:pt>
                <c:pt idx="11">
                  <c:v>743.38010999999995</c:v>
                </c:pt>
                <c:pt idx="12">
                  <c:v>580.81065999999998</c:v>
                </c:pt>
                <c:pt idx="13">
                  <c:v>535.00491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1A-4250-91A3-63559621F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7853520"/>
        <c:axId val="1247851120"/>
      </c:barChart>
      <c:lineChart>
        <c:grouping val="standard"/>
        <c:varyColors val="0"/>
        <c:ser>
          <c:idx val="1"/>
          <c:order val="1"/>
          <c:tx>
            <c:strRef>
              <c:f>'10.'!$C$3</c:f>
              <c:strCache>
                <c:ptCount val="1"/>
                <c:pt idx="0">
                  <c:v>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strRef>
              <c:f>'10.'!$A$4:$A$17</c:f>
              <c:strCache>
                <c:ptCount val="14"/>
                <c:pt idx="0">
                  <c:v>AT</c:v>
                </c:pt>
                <c:pt idx="1">
                  <c:v>DE</c:v>
                </c:pt>
                <c:pt idx="2">
                  <c:v>SI</c:v>
                </c:pt>
                <c:pt idx="3">
                  <c:v>HU</c:v>
                </c:pt>
                <c:pt idx="4">
                  <c:v>CZ</c:v>
                </c:pt>
                <c:pt idx="5">
                  <c:v>SK</c:v>
                </c:pt>
                <c:pt idx="6">
                  <c:v>BG</c:v>
                </c:pt>
                <c:pt idx="7">
                  <c:v>HR</c:v>
                </c:pt>
                <c:pt idx="8">
                  <c:v>RS</c:v>
                </c:pt>
                <c:pt idx="9">
                  <c:v>RO</c:v>
                </c:pt>
                <c:pt idx="10">
                  <c:v>MD</c:v>
                </c:pt>
                <c:pt idx="11">
                  <c:v>ME</c:v>
                </c:pt>
                <c:pt idx="12">
                  <c:v>UA</c:v>
                </c:pt>
                <c:pt idx="13">
                  <c:v>BA</c:v>
                </c:pt>
              </c:strCache>
            </c:strRef>
          </c:cat>
          <c:val>
            <c:numRef>
              <c:f>'10.'!$C$4:$C$17</c:f>
              <c:numCache>
                <c:formatCode>General</c:formatCode>
                <c:ptCount val="14"/>
                <c:pt idx="0">
                  <c:v>5416.8936999999996</c:v>
                </c:pt>
                <c:pt idx="1">
                  <c:v>5087.2542700000004</c:v>
                </c:pt>
                <c:pt idx="2">
                  <c:v>4440.84494</c:v>
                </c:pt>
                <c:pt idx="3">
                  <c:v>2901.0154299999999</c:v>
                </c:pt>
                <c:pt idx="4">
                  <c:v>3721.1221300000002</c:v>
                </c:pt>
                <c:pt idx="5">
                  <c:v>2801.07321</c:v>
                </c:pt>
                <c:pt idx="6">
                  <c:v>2092.08124</c:v>
                </c:pt>
                <c:pt idx="7">
                  <c:v>1856.8118899999999</c:v>
                </c:pt>
                <c:pt idx="8">
                  <c:v>2067.73261</c:v>
                </c:pt>
                <c:pt idx="9">
                  <c:v>887.30938000000003</c:v>
                </c:pt>
                <c:pt idx="10">
                  <c:v>923.49386000000004</c:v>
                </c:pt>
                <c:pt idx="11">
                  <c:v>696.82667000000004</c:v>
                </c:pt>
                <c:pt idx="12">
                  <c:v>994.07744000000002</c:v>
                </c:pt>
                <c:pt idx="13">
                  <c:v>470.16901999999999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1A-4250-91A3-63559621FB15}"/>
            </c:ext>
          </c:extLst>
        </c:ser>
        <c:ser>
          <c:idx val="2"/>
          <c:order val="2"/>
          <c:tx>
            <c:strRef>
              <c:f>'10.'!$D$3</c:f>
              <c:strCache>
                <c:ptCount val="1"/>
                <c:pt idx="0">
                  <c:v>2010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'10.'!$A$4:$A$17</c:f>
              <c:strCache>
                <c:ptCount val="14"/>
                <c:pt idx="0">
                  <c:v>AT</c:v>
                </c:pt>
                <c:pt idx="1">
                  <c:v>DE</c:v>
                </c:pt>
                <c:pt idx="2">
                  <c:v>SI</c:v>
                </c:pt>
                <c:pt idx="3">
                  <c:v>HU</c:v>
                </c:pt>
                <c:pt idx="4">
                  <c:v>CZ</c:v>
                </c:pt>
                <c:pt idx="5">
                  <c:v>SK</c:v>
                </c:pt>
                <c:pt idx="6">
                  <c:v>BG</c:v>
                </c:pt>
                <c:pt idx="7">
                  <c:v>HR</c:v>
                </c:pt>
                <c:pt idx="8">
                  <c:v>RS</c:v>
                </c:pt>
                <c:pt idx="9">
                  <c:v>RO</c:v>
                </c:pt>
                <c:pt idx="10">
                  <c:v>MD</c:v>
                </c:pt>
                <c:pt idx="11">
                  <c:v>ME</c:v>
                </c:pt>
                <c:pt idx="12">
                  <c:v>UA</c:v>
                </c:pt>
                <c:pt idx="13">
                  <c:v>BA</c:v>
                </c:pt>
              </c:strCache>
            </c:strRef>
          </c:cat>
          <c:val>
            <c:numRef>
              <c:f>'10.'!$D$4:$D$17</c:f>
              <c:numCache>
                <c:formatCode>General</c:formatCode>
                <c:ptCount val="14"/>
                <c:pt idx="0">
                  <c:v>4380.4341000000004</c:v>
                </c:pt>
                <c:pt idx="1">
                  <c:v>4035.2135199999998</c:v>
                </c:pt>
                <c:pt idx="2">
                  <c:v>3755.1961200000001</c:v>
                </c:pt>
                <c:pt idx="3">
                  <c:v>2133.98297</c:v>
                </c:pt>
                <c:pt idx="4">
                  <c:v>2798.94598</c:v>
                </c:pt>
                <c:pt idx="5">
                  <c:v>2814.9679700000002</c:v>
                </c:pt>
                <c:pt idx="6">
                  <c:v>1441.6578300000001</c:v>
                </c:pt>
                <c:pt idx="7">
                  <c:v>1623.3439800000001</c:v>
                </c:pt>
                <c:pt idx="8">
                  <c:v>1503.41256</c:v>
                </c:pt>
                <c:pt idx="9">
                  <c:v>969.45020999999997</c:v>
                </c:pt>
                <c:pt idx="10">
                  <c:v>760.16606000000002</c:v>
                </c:pt>
                <c:pt idx="11">
                  <c:v>643.84551999999996</c:v>
                </c:pt>
                <c:pt idx="12">
                  <c:v>1328.3977</c:v>
                </c:pt>
                <c:pt idx="13">
                  <c:v>155.65493000000001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1A-4250-91A3-63559621F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7853520"/>
        <c:axId val="1247851120"/>
      </c:lineChart>
      <c:catAx>
        <c:axId val="12478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1120"/>
        <c:crosses val="autoZero"/>
        <c:auto val="1"/>
        <c:lblAlgn val="ctr"/>
        <c:lblOffset val="100"/>
        <c:noMultiLvlLbl val="0"/>
      </c:catAx>
      <c:valAx>
        <c:axId val="124785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14408543759614"/>
          <c:y val="5.7859655578677727E-2"/>
          <c:w val="0.28141694216477769"/>
          <c:h val="5.6706058448195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2012063564357E-2"/>
          <c:y val="3.0672704893449126E-2"/>
          <c:w val="0.92796545593091184"/>
          <c:h val="0.87261777708250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'15.'!$B$1</c:f>
              <c:strCache>
                <c:ptCount val="1"/>
                <c:pt idx="0">
                  <c:v>EU Contribution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'15.'!$A$2:$A$6</c:f>
              <c:strCache>
                <c:ptCount val="5"/>
                <c:pt idx="0">
                  <c:v>DE</c:v>
                </c:pt>
                <c:pt idx="1">
                  <c:v>AT</c:v>
                </c:pt>
                <c:pt idx="2">
                  <c:v>CZ</c:v>
                </c:pt>
                <c:pt idx="3">
                  <c:v>SI</c:v>
                </c:pt>
                <c:pt idx="4">
                  <c:v>RO</c:v>
                </c:pt>
              </c:strCache>
            </c:strRef>
          </c:cat>
          <c:val>
            <c:numRef>
              <c:f>'15.'!$B$2:$B$6</c:f>
              <c:numCache>
                <c:formatCode>#,##0.00</c:formatCode>
                <c:ptCount val="5"/>
                <c:pt idx="0">
                  <c:v>7301552633.109952</c:v>
                </c:pt>
                <c:pt idx="1">
                  <c:v>1415597441.4400032</c:v>
                </c:pt>
                <c:pt idx="2">
                  <c:v>517337421.26999956</c:v>
                </c:pt>
                <c:pt idx="3">
                  <c:v>363834434.02999985</c:v>
                </c:pt>
                <c:pt idx="4">
                  <c:v>287947422.45999992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4-452D-AD52-9ADA0E303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7853520"/>
        <c:axId val="1247851120"/>
      </c:barChart>
      <c:lineChart>
        <c:grouping val="standard"/>
        <c:varyColors val="0"/>
        <c:ser>
          <c:idx val="1"/>
          <c:order val="1"/>
          <c:tx>
            <c:strRef>
              <c:f>'15.'!$C$1</c:f>
              <c:strCache>
                <c:ptCount val="1"/>
                <c:pt idx="0">
                  <c:v>Participations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Pt>
            <c:idx val="1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704-452D-AD52-9ADA0E303006}"/>
              </c:ext>
            </c:extLst>
          </c:dPt>
          <c:dPt>
            <c:idx val="5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704-452D-AD52-9ADA0E303006}"/>
              </c:ext>
            </c:extLst>
          </c:dPt>
          <c:dPt>
            <c:idx val="7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704-452D-AD52-9ADA0E303006}"/>
              </c:ext>
            </c:extLst>
          </c:dPt>
          <c:dPt>
            <c:idx val="8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704-452D-AD52-9ADA0E303006}"/>
              </c:ext>
            </c:extLst>
          </c:dPt>
          <c:dPt>
            <c:idx val="9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0704-452D-AD52-9ADA0E303006}"/>
              </c:ext>
            </c:extLst>
          </c:dPt>
          <c:cat>
            <c:strRef>
              <c:f>'15.'!$A$2:$A$6</c:f>
              <c:strCache>
                <c:ptCount val="5"/>
                <c:pt idx="0">
                  <c:v>DE</c:v>
                </c:pt>
                <c:pt idx="1">
                  <c:v>AT</c:v>
                </c:pt>
                <c:pt idx="2">
                  <c:v>CZ</c:v>
                </c:pt>
                <c:pt idx="3">
                  <c:v>SI</c:v>
                </c:pt>
                <c:pt idx="4">
                  <c:v>RO</c:v>
                </c:pt>
              </c:strCache>
            </c:strRef>
          </c:cat>
          <c:val>
            <c:numRef>
              <c:f>'15.'!$C$2:$C$6</c:f>
              <c:numCache>
                <c:formatCode>#,##0</c:formatCode>
                <c:ptCount val="5"/>
                <c:pt idx="0">
                  <c:v>11570</c:v>
                </c:pt>
                <c:pt idx="1">
                  <c:v>2972</c:v>
                </c:pt>
                <c:pt idx="2">
                  <c:v>1429</c:v>
                </c:pt>
                <c:pt idx="3">
                  <c:v>1119</c:v>
                </c:pt>
                <c:pt idx="4">
                  <c:v>1102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704-452D-AD52-9ADA0E303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024016"/>
        <c:axId val="221022096"/>
      </c:lineChart>
      <c:catAx>
        <c:axId val="12478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1120"/>
        <c:crosses val="autoZero"/>
        <c:auto val="1"/>
        <c:lblAlgn val="ctr"/>
        <c:lblOffset val="100"/>
        <c:noMultiLvlLbl val="0"/>
      </c:catAx>
      <c:valAx>
        <c:axId val="124785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3520"/>
        <c:crosses val="autoZero"/>
        <c:crossBetween val="between"/>
      </c:valAx>
      <c:valAx>
        <c:axId val="22102209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21024016"/>
        <c:crosses val="max"/>
        <c:crossBetween val="between"/>
      </c:valAx>
      <c:catAx>
        <c:axId val="221024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1022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14408543759614"/>
          <c:y val="5.7859655578677727E-2"/>
          <c:w val="0.24288182553376603"/>
          <c:h val="5.2120544388914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2012063564357E-2"/>
          <c:y val="3.0672704893449126E-2"/>
          <c:w val="0.92796545593091184"/>
          <c:h val="0.87261777708250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'15.'!$B$1</c:f>
              <c:strCache>
                <c:ptCount val="1"/>
                <c:pt idx="0">
                  <c:v>EU Contribution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'15.'!$A$7:$A$15</c:f>
              <c:strCache>
                <c:ptCount val="9"/>
                <c:pt idx="0">
                  <c:v>HU</c:v>
                </c:pt>
                <c:pt idx="1">
                  <c:v>BG</c:v>
                </c:pt>
                <c:pt idx="2">
                  <c:v>HR</c:v>
                </c:pt>
                <c:pt idx="3">
                  <c:v>RS</c:v>
                </c:pt>
                <c:pt idx="4">
                  <c:v>SK</c:v>
                </c:pt>
                <c:pt idx="5">
                  <c:v>UA</c:v>
                </c:pt>
                <c:pt idx="6">
                  <c:v>MD</c:v>
                </c:pt>
                <c:pt idx="7">
                  <c:v>ME</c:v>
                </c:pt>
                <c:pt idx="8">
                  <c:v>BA</c:v>
                </c:pt>
              </c:strCache>
            </c:strRef>
          </c:cat>
          <c:val>
            <c:numRef>
              <c:f>'15.'!$B$7:$B$15</c:f>
              <c:numCache>
                <c:formatCode>#,##0.00</c:formatCode>
                <c:ptCount val="9"/>
                <c:pt idx="0">
                  <c:v>195969093.04999995</c:v>
                </c:pt>
                <c:pt idx="1">
                  <c:v>163487358.78000003</c:v>
                </c:pt>
                <c:pt idx="2">
                  <c:v>134624757.06999999</c:v>
                </c:pt>
                <c:pt idx="3">
                  <c:v>122282482.09999999</c:v>
                </c:pt>
                <c:pt idx="4">
                  <c:v>125913353.83999999</c:v>
                </c:pt>
                <c:pt idx="5">
                  <c:v>69067151.540000007</c:v>
                </c:pt>
                <c:pt idx="6">
                  <c:v>6481232.4100000001</c:v>
                </c:pt>
                <c:pt idx="7">
                  <c:v>4451191.4799999995</c:v>
                </c:pt>
                <c:pt idx="8">
                  <c:v>9154671.7300000004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9-407C-BD4A-001EA3F2B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7853520"/>
        <c:axId val="1247851120"/>
      </c:barChart>
      <c:lineChart>
        <c:grouping val="standard"/>
        <c:varyColors val="0"/>
        <c:ser>
          <c:idx val="1"/>
          <c:order val="1"/>
          <c:tx>
            <c:strRef>
              <c:f>'15.'!$C$1</c:f>
              <c:strCache>
                <c:ptCount val="1"/>
                <c:pt idx="0">
                  <c:v>Participations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Pt>
            <c:idx val="0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4769-407C-BD4A-001EA3F2BB90}"/>
              </c:ext>
            </c:extLst>
          </c:dPt>
          <c:dPt>
            <c:idx val="1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769-407C-BD4A-001EA3F2BB90}"/>
              </c:ext>
            </c:extLst>
          </c:dPt>
          <c:dPt>
            <c:idx val="2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69-407C-BD4A-001EA3F2BB90}"/>
              </c:ext>
            </c:extLst>
          </c:dPt>
          <c:dPt>
            <c:idx val="3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69-407C-BD4A-001EA3F2BB90}"/>
              </c:ext>
            </c:extLst>
          </c:dPt>
          <c:dPt>
            <c:idx val="4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769-407C-BD4A-001EA3F2BB90}"/>
              </c:ext>
            </c:extLst>
          </c:dPt>
          <c:dPt>
            <c:idx val="5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4769-407C-BD4A-001EA3F2BB90}"/>
              </c:ext>
            </c:extLst>
          </c:dPt>
          <c:dPt>
            <c:idx val="7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4769-407C-BD4A-001EA3F2BB90}"/>
              </c:ext>
            </c:extLst>
          </c:dPt>
          <c:dPt>
            <c:idx val="8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4769-407C-BD4A-001EA3F2BB90}"/>
              </c:ext>
            </c:extLst>
          </c:dPt>
          <c:dPt>
            <c:idx val="9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4769-407C-BD4A-001EA3F2BB90}"/>
              </c:ext>
            </c:extLst>
          </c:dPt>
          <c:cat>
            <c:strRef>
              <c:f>'15.'!$A$7:$A$15</c:f>
              <c:strCache>
                <c:ptCount val="9"/>
                <c:pt idx="0">
                  <c:v>HU</c:v>
                </c:pt>
                <c:pt idx="1">
                  <c:v>BG</c:v>
                </c:pt>
                <c:pt idx="2">
                  <c:v>HR</c:v>
                </c:pt>
                <c:pt idx="3">
                  <c:v>RS</c:v>
                </c:pt>
                <c:pt idx="4">
                  <c:v>SK</c:v>
                </c:pt>
                <c:pt idx="5">
                  <c:v>UA</c:v>
                </c:pt>
                <c:pt idx="6">
                  <c:v>MD</c:v>
                </c:pt>
                <c:pt idx="7">
                  <c:v>ME</c:v>
                </c:pt>
                <c:pt idx="8">
                  <c:v>BA</c:v>
                </c:pt>
              </c:strCache>
            </c:strRef>
          </c:cat>
          <c:val>
            <c:numRef>
              <c:f>'15.'!$C$7:$C$15</c:f>
              <c:numCache>
                <c:formatCode>#,##0</c:formatCode>
                <c:ptCount val="9"/>
                <c:pt idx="0">
                  <c:v>795</c:v>
                </c:pt>
                <c:pt idx="1">
                  <c:v>620</c:v>
                </c:pt>
                <c:pt idx="2">
                  <c:v>553</c:v>
                </c:pt>
                <c:pt idx="3">
                  <c:v>475</c:v>
                </c:pt>
                <c:pt idx="4">
                  <c:v>444</c:v>
                </c:pt>
                <c:pt idx="5">
                  <c:v>338</c:v>
                </c:pt>
                <c:pt idx="6">
                  <c:v>66</c:v>
                </c:pt>
                <c:pt idx="7">
                  <c:v>32</c:v>
                </c:pt>
                <c:pt idx="8" formatCode="General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769-407C-BD4A-001EA3F2B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024016"/>
        <c:axId val="221022096"/>
      </c:lineChart>
      <c:catAx>
        <c:axId val="12478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1120"/>
        <c:crosses val="autoZero"/>
        <c:auto val="1"/>
        <c:lblAlgn val="ctr"/>
        <c:lblOffset val="100"/>
        <c:noMultiLvlLbl val="0"/>
      </c:catAx>
      <c:valAx>
        <c:axId val="124785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3520"/>
        <c:crosses val="autoZero"/>
        <c:crossBetween val="between"/>
      </c:valAx>
      <c:valAx>
        <c:axId val="22102209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21024016"/>
        <c:crosses val="max"/>
        <c:crossBetween val="between"/>
      </c:valAx>
      <c:catAx>
        <c:axId val="221024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1022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14408543759614"/>
          <c:y val="5.7859655578677727E-2"/>
          <c:w val="0.24288182553376603"/>
          <c:h val="5.2120544388914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2012063564357E-2"/>
          <c:y val="3.0672704893449126E-2"/>
          <c:w val="0.92796545593091184"/>
          <c:h val="0.87261777708250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'16.'!$K$1</c:f>
              <c:strCache>
                <c:ptCount val="1"/>
                <c:pt idx="0">
                  <c:v>EU contribution per capita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'16.'!$J$2:$J$15</c:f>
              <c:strCache>
                <c:ptCount val="14"/>
                <c:pt idx="0">
                  <c:v>SI</c:v>
                </c:pt>
                <c:pt idx="1">
                  <c:v>AT</c:v>
                </c:pt>
                <c:pt idx="2">
                  <c:v>DE</c:v>
                </c:pt>
                <c:pt idx="3">
                  <c:v>CZ</c:v>
                </c:pt>
                <c:pt idx="4">
                  <c:v>HR</c:v>
                </c:pt>
                <c:pt idx="5">
                  <c:v>BG</c:v>
                </c:pt>
                <c:pt idx="6">
                  <c:v>SK</c:v>
                </c:pt>
                <c:pt idx="7">
                  <c:v>HU</c:v>
                </c:pt>
                <c:pt idx="8">
                  <c:v>RS</c:v>
                </c:pt>
                <c:pt idx="9">
                  <c:v>RO</c:v>
                </c:pt>
                <c:pt idx="10">
                  <c:v>ME</c:v>
                </c:pt>
                <c:pt idx="11">
                  <c:v>BA</c:v>
                </c:pt>
                <c:pt idx="12">
                  <c:v>MD</c:v>
                </c:pt>
                <c:pt idx="13">
                  <c:v>UA</c:v>
                </c:pt>
              </c:strCache>
            </c:strRef>
          </c:cat>
          <c:val>
            <c:numRef>
              <c:f>'16.'!$K$2:$K$15</c:f>
              <c:numCache>
                <c:formatCode>General</c:formatCode>
                <c:ptCount val="14"/>
                <c:pt idx="0">
                  <c:v>171.86321871988656</c:v>
                </c:pt>
                <c:pt idx="1">
                  <c:v>155.33824661911589</c:v>
                </c:pt>
                <c:pt idx="2">
                  <c:v>86.845704824382423</c:v>
                </c:pt>
                <c:pt idx="3">
                  <c:v>48.764013693090732</c:v>
                </c:pt>
                <c:pt idx="4">
                  <c:v>34.985643729209976</c:v>
                </c:pt>
                <c:pt idx="5">
                  <c:v>24.350217274352104</c:v>
                </c:pt>
                <c:pt idx="6">
                  <c:v>23.002074139568869</c:v>
                </c:pt>
                <c:pt idx="7">
                  <c:v>20.345628431270761</c:v>
                </c:pt>
                <c:pt idx="8">
                  <c:v>18.281130527732095</c:v>
                </c:pt>
                <c:pt idx="9">
                  <c:v>15.228867276285166</c:v>
                </c:pt>
                <c:pt idx="10">
                  <c:v>7.0430244936708855</c:v>
                </c:pt>
                <c:pt idx="11">
                  <c:v>2.9155005509554139</c:v>
                </c:pt>
                <c:pt idx="12">
                  <c:v>2.1632951969292389</c:v>
                </c:pt>
                <c:pt idx="13">
                  <c:v>1.7718612503848128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A-40CC-B629-A4D53B952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7853520"/>
        <c:axId val="1247851120"/>
      </c:barChart>
      <c:lineChart>
        <c:grouping val="standard"/>
        <c:varyColors val="0"/>
        <c:ser>
          <c:idx val="1"/>
          <c:order val="1"/>
          <c:tx>
            <c:strRef>
              <c:f>'16.'!$L$1</c:f>
              <c:strCache>
                <c:ptCount val="1"/>
                <c:pt idx="0">
                  <c:v>Participation per 1 mil. population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Pt>
            <c:idx val="4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4DA-40CC-B629-A4D53B9521D0}"/>
              </c:ext>
            </c:extLst>
          </c:dPt>
          <c:dPt>
            <c:idx val="5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4DA-40CC-B629-A4D53B9521D0}"/>
              </c:ext>
            </c:extLst>
          </c:dPt>
          <c:dPt>
            <c:idx val="7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4DA-40CC-B629-A4D53B9521D0}"/>
              </c:ext>
            </c:extLst>
          </c:dPt>
          <c:dPt>
            <c:idx val="8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4DA-40CC-B629-A4D53B9521D0}"/>
              </c:ext>
            </c:extLst>
          </c:dPt>
          <c:dPt>
            <c:idx val="9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4DA-40CC-B629-A4D53B9521D0}"/>
              </c:ext>
            </c:extLst>
          </c:dPt>
          <c:dPt>
            <c:idx val="10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4DA-40CC-B629-A4D53B9521D0}"/>
              </c:ext>
            </c:extLst>
          </c:dPt>
          <c:dPt>
            <c:idx val="12"/>
            <c:marker>
              <c:symbol val="triang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4DA-40CC-B629-A4D53B9521D0}"/>
              </c:ext>
            </c:extLst>
          </c:dPt>
          <c:cat>
            <c:strRef>
              <c:f>'16.'!$J$2:$J$15</c:f>
              <c:strCache>
                <c:ptCount val="14"/>
                <c:pt idx="0">
                  <c:v>SI</c:v>
                </c:pt>
                <c:pt idx="1">
                  <c:v>AT</c:v>
                </c:pt>
                <c:pt idx="2">
                  <c:v>DE</c:v>
                </c:pt>
                <c:pt idx="3">
                  <c:v>CZ</c:v>
                </c:pt>
                <c:pt idx="4">
                  <c:v>HR</c:v>
                </c:pt>
                <c:pt idx="5">
                  <c:v>BG</c:v>
                </c:pt>
                <c:pt idx="6">
                  <c:v>SK</c:v>
                </c:pt>
                <c:pt idx="7">
                  <c:v>HU</c:v>
                </c:pt>
                <c:pt idx="8">
                  <c:v>RS</c:v>
                </c:pt>
                <c:pt idx="9">
                  <c:v>RO</c:v>
                </c:pt>
                <c:pt idx="10">
                  <c:v>ME</c:v>
                </c:pt>
                <c:pt idx="11">
                  <c:v>BA</c:v>
                </c:pt>
                <c:pt idx="12">
                  <c:v>MD</c:v>
                </c:pt>
                <c:pt idx="13">
                  <c:v>UA</c:v>
                </c:pt>
              </c:strCache>
            </c:strRef>
          </c:cat>
          <c:val>
            <c:numRef>
              <c:f>'16.'!$L$2:$L$15</c:f>
              <c:numCache>
                <c:formatCode>General</c:formatCode>
                <c:ptCount val="14"/>
                <c:pt idx="0">
                  <c:v>528.57817666509209</c:v>
                </c:pt>
                <c:pt idx="1">
                  <c:v>326.12751015033473</c:v>
                </c:pt>
                <c:pt idx="2">
                  <c:v>137.6152245019328</c:v>
                </c:pt>
                <c:pt idx="3">
                  <c:v>134.69695541521349</c:v>
                </c:pt>
                <c:pt idx="4">
                  <c:v>143.71101871101871</c:v>
                </c:pt>
                <c:pt idx="5">
                  <c:v>92.344355078939529</c:v>
                </c:pt>
                <c:pt idx="6">
                  <c:v>81.110705151625865</c:v>
                </c:pt>
                <c:pt idx="7">
                  <c:v>82.537375415282398</c:v>
                </c:pt>
                <c:pt idx="8">
                  <c:v>71.012109433398109</c:v>
                </c:pt>
                <c:pt idx="9">
                  <c:v>58.282208588957054</c:v>
                </c:pt>
                <c:pt idx="10">
                  <c:v>50.632911392405063</c:v>
                </c:pt>
                <c:pt idx="11">
                  <c:v>17.515923566878982</c:v>
                </c:pt>
                <c:pt idx="12">
                  <c:v>22.029372496662216</c:v>
                </c:pt>
                <c:pt idx="13">
                  <c:v>8.6711133914828125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4DA-40CC-B629-A4D53B952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024016"/>
        <c:axId val="221022096"/>
      </c:lineChart>
      <c:catAx>
        <c:axId val="12478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1120"/>
        <c:crosses val="autoZero"/>
        <c:auto val="1"/>
        <c:lblAlgn val="ctr"/>
        <c:lblOffset val="100"/>
        <c:noMultiLvlLbl val="0"/>
      </c:catAx>
      <c:valAx>
        <c:axId val="124785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3520"/>
        <c:crosses val="autoZero"/>
        <c:crossBetween val="between"/>
      </c:valAx>
      <c:valAx>
        <c:axId val="2210220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21024016"/>
        <c:crosses val="max"/>
        <c:crossBetween val="between"/>
      </c:valAx>
      <c:catAx>
        <c:axId val="221024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1022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14408543759614"/>
          <c:y val="5.7859655578677727E-2"/>
          <c:w val="0.29625467683848639"/>
          <c:h val="0.14932241717208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2012063564357E-2"/>
          <c:y val="3.0672704893449126E-2"/>
          <c:w val="0.92796545593091184"/>
          <c:h val="0.87261777708250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'17.'!$N$1</c:f>
              <c:strCache>
                <c:ptCount val="1"/>
                <c:pt idx="0">
                  <c:v>EC Contribution per researcher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'17.'!$M$2:$M$15</c:f>
              <c:strCache>
                <c:ptCount val="14"/>
                <c:pt idx="0">
                  <c:v>SI</c:v>
                </c:pt>
                <c:pt idx="1">
                  <c:v>AT</c:v>
                </c:pt>
                <c:pt idx="2">
                  <c:v>RO</c:v>
                </c:pt>
                <c:pt idx="3">
                  <c:v>DE</c:v>
                </c:pt>
                <c:pt idx="4">
                  <c:v>HR</c:v>
                </c:pt>
                <c:pt idx="5">
                  <c:v>CZ</c:v>
                </c:pt>
                <c:pt idx="6">
                  <c:v>BG</c:v>
                </c:pt>
                <c:pt idx="7">
                  <c:v>ME</c:v>
                </c:pt>
                <c:pt idx="8">
                  <c:v>RS</c:v>
                </c:pt>
                <c:pt idx="9">
                  <c:v>SK</c:v>
                </c:pt>
                <c:pt idx="10">
                  <c:v>BA</c:v>
                </c:pt>
                <c:pt idx="11">
                  <c:v>HU</c:v>
                </c:pt>
                <c:pt idx="12">
                  <c:v>UA</c:v>
                </c:pt>
                <c:pt idx="13">
                  <c:v>MD</c:v>
                </c:pt>
              </c:strCache>
            </c:strRef>
          </c:cat>
          <c:val>
            <c:numRef>
              <c:f>'17.'!$N$2:$N$15</c:f>
              <c:numCache>
                <c:formatCode>#,##0.00</c:formatCode>
                <c:ptCount val="14"/>
                <c:pt idx="0">
                  <c:v>32106.615040962504</c:v>
                </c:pt>
                <c:pt idx="1">
                  <c:v>23164.330301327645</c:v>
                </c:pt>
                <c:pt idx="2">
                  <c:v>15326.552437636159</c:v>
                </c:pt>
                <c:pt idx="3">
                  <c:v>14944.13072061373</c:v>
                </c:pt>
                <c:pt idx="4">
                  <c:v>14262.379559135836</c:v>
                </c:pt>
                <c:pt idx="5">
                  <c:v>10361.875412543784</c:v>
                </c:pt>
                <c:pt idx="6">
                  <c:v>9515.6491345002705</c:v>
                </c:pt>
                <c:pt idx="7">
                  <c:v>9474.3246408232335</c:v>
                </c:pt>
                <c:pt idx="8">
                  <c:v>7780.2744828264695</c:v>
                </c:pt>
                <c:pt idx="9">
                  <c:v>6802.3099056956517</c:v>
                </c:pt>
                <c:pt idx="10">
                  <c:v>5449.4837270846992</c:v>
                </c:pt>
                <c:pt idx="11">
                  <c:v>4307.2124357897474</c:v>
                </c:pt>
                <c:pt idx="12">
                  <c:v>3050.6693013947315</c:v>
                </c:pt>
                <c:pt idx="13">
                  <c:v>2816.7091638264465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48-4EBA-8C4B-70088ACF0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7853520"/>
        <c:axId val="1247851120"/>
      </c:barChart>
      <c:lineChart>
        <c:grouping val="standard"/>
        <c:varyColors val="0"/>
        <c:ser>
          <c:idx val="1"/>
          <c:order val="1"/>
          <c:tx>
            <c:strRef>
              <c:f>'17.'!$O$1</c:f>
              <c:strCache>
                <c:ptCount val="1"/>
                <c:pt idx="0">
                  <c:v>Participation per 1000 researchers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strRef>
              <c:f>'17.'!$M$2:$M$15</c:f>
              <c:strCache>
                <c:ptCount val="14"/>
                <c:pt idx="0">
                  <c:v>SI</c:v>
                </c:pt>
                <c:pt idx="1">
                  <c:v>AT</c:v>
                </c:pt>
                <c:pt idx="2">
                  <c:v>RO</c:v>
                </c:pt>
                <c:pt idx="3">
                  <c:v>DE</c:v>
                </c:pt>
                <c:pt idx="4">
                  <c:v>HR</c:v>
                </c:pt>
                <c:pt idx="5">
                  <c:v>CZ</c:v>
                </c:pt>
                <c:pt idx="6">
                  <c:v>BG</c:v>
                </c:pt>
                <c:pt idx="7">
                  <c:v>ME</c:v>
                </c:pt>
                <c:pt idx="8">
                  <c:v>RS</c:v>
                </c:pt>
                <c:pt idx="9">
                  <c:v>SK</c:v>
                </c:pt>
                <c:pt idx="10">
                  <c:v>BA</c:v>
                </c:pt>
                <c:pt idx="11">
                  <c:v>HU</c:v>
                </c:pt>
                <c:pt idx="12">
                  <c:v>UA</c:v>
                </c:pt>
                <c:pt idx="13">
                  <c:v>MD</c:v>
                </c:pt>
              </c:strCache>
            </c:strRef>
          </c:cat>
          <c:val>
            <c:numRef>
              <c:f>'17.'!$O$2:$O$15</c:f>
              <c:numCache>
                <c:formatCode>General</c:formatCode>
                <c:ptCount val="14"/>
                <c:pt idx="0">
                  <c:v>98.746294661803972</c:v>
                </c:pt>
                <c:pt idx="1">
                  <c:v>48.632745186028636</c:v>
                </c:pt>
                <c:pt idx="2">
                  <c:v>58.6560582552924</c:v>
                </c:pt>
                <c:pt idx="3">
                  <c:v>23.68038705267211</c:v>
                </c:pt>
                <c:pt idx="4">
                  <c:v>58.585776255856963</c:v>
                </c:pt>
                <c:pt idx="5">
                  <c:v>28.621784073101487</c:v>
                </c:pt>
                <c:pt idx="6">
                  <c:v>36.086597198803723</c:v>
                </c:pt>
                <c:pt idx="7">
                  <c:v>68.111738142153243</c:v>
                </c:pt>
                <c:pt idx="8">
                  <c:v>30.222075279109607</c:v>
                </c:pt>
                <c:pt idx="9">
                  <c:v>23.986539203512251</c:v>
                </c:pt>
                <c:pt idx="10">
                  <c:v>32.73974357894955</c:v>
                </c:pt>
                <c:pt idx="11">
                  <c:v>17.473336397894045</c:v>
                </c:pt>
                <c:pt idx="12">
                  <c:v>14.929328933946929</c:v>
                </c:pt>
                <c:pt idx="13">
                  <c:v>28.68324927304149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48-4EBA-8C4B-70088ACF0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024016"/>
        <c:axId val="221022096"/>
      </c:lineChart>
      <c:catAx>
        <c:axId val="12478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1120"/>
        <c:crosses val="autoZero"/>
        <c:auto val="1"/>
        <c:lblAlgn val="ctr"/>
        <c:lblOffset val="100"/>
        <c:noMultiLvlLbl val="0"/>
      </c:catAx>
      <c:valAx>
        <c:axId val="124785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47853520"/>
        <c:crosses val="autoZero"/>
        <c:crossBetween val="between"/>
      </c:valAx>
      <c:valAx>
        <c:axId val="2210220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21024016"/>
        <c:crosses val="max"/>
        <c:crossBetween val="between"/>
      </c:valAx>
      <c:catAx>
        <c:axId val="221024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1022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14408543759614"/>
          <c:y val="5.7859655578677727E-2"/>
          <c:w val="0.29625467683848639"/>
          <c:h val="0.14932241717208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3687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67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C6C7A-652B-E285-87C1-14148FDE6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80EEA98-10F0-C976-0BA7-0C05789DF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7DB7582-A86C-5645-994C-F563A7002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9499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C1D98-BF32-B4ED-69CF-7E81A18BE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3EB0B61-52BF-AF1B-1757-C55D922FD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438A983-1628-4F78-8C0A-8F4E32DA9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27035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A0CA8-6603-F040-5B2A-3C08EF3AF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73FFAB4-D964-80AB-2D7A-46F194337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614E4BD-6CDF-1455-D887-90DAE15BA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0864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194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033F2-1EA5-017B-1D5D-7F40C14A3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19B0984-D070-4188-C8B1-D3C636E50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E2C31DC-E100-5E45-6810-5B49870D8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81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62211-5132-5BE0-8B5E-89B1198F1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F35DC07-430D-1B3F-158A-A2EE2AC2A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4D63B31-CC07-FCB8-6FDA-D59B501E9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769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049D5-F32D-34C1-89A8-32C3CDCCA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B11A6FD-E606-029E-33BB-1FBAB152AE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DD31B8B-3588-77F1-7834-2FCBBE514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6890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82E60-54B0-7609-9BC8-AFE98FFA0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8D54828-2D82-436F-D96C-D00156F00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58D5CEF-84A6-6DF6-064D-F45481201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8112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9EB92-CD60-5B8D-0EAA-3A12EBD45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53154E8-CFDC-CF6F-1DE9-3766A4CEB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F3539AE-936F-52D7-B647-38F00104F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4088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BF55B-EFD2-4084-DBDE-8749F9229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83561A5-A5A2-08FE-07CD-8B09732C3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452C00B-B2DD-B6D4-3AF2-F54AF937B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82257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C3D18-37F1-EA6D-49B0-F56C4589F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C62E4C8-DDB0-EE25-18C0-06D5C8F9D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49626A4-5EA1-10AC-8D6F-411A3FA37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852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1.jpg"/>
          <p:cNvPicPr preferRelativeResize="0"/>
          <p:nvPr/>
        </p:nvPicPr>
        <p:blipFill rotWithShape="1">
          <a:blip r:embed="rId3">
            <a:alphaModFix/>
          </a:blip>
          <a:srcRect b="19824"/>
          <a:stretch/>
        </p:blipFill>
        <p:spPr>
          <a:xfrm>
            <a:off x="0" y="-6724"/>
            <a:ext cx="9144000" cy="465313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539552" y="652692"/>
            <a:ext cx="518457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cs-CZ" sz="6000" baseline="30000" dirty="0" err="1">
                <a:solidFill>
                  <a:schemeClr val="lt1"/>
                </a:solidFill>
              </a:rPr>
              <a:t>Danube</a:t>
            </a:r>
            <a:r>
              <a:rPr lang="cs-CZ" sz="6000" baseline="30000" dirty="0">
                <a:solidFill>
                  <a:schemeClr val="lt1"/>
                </a:solidFill>
              </a:rPr>
              <a:t> Region </a:t>
            </a:r>
            <a:r>
              <a:rPr lang="cs-CZ" sz="6000" baseline="30000" dirty="0" err="1">
                <a:solidFill>
                  <a:schemeClr val="lt1"/>
                </a:solidFill>
              </a:rPr>
              <a:t>Strategy</a:t>
            </a:r>
            <a:endParaRPr sz="6000" baseline="30000" dirty="0">
              <a:solidFill>
                <a:schemeClr val="lt1"/>
              </a:solidFill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539552" y="1664965"/>
            <a:ext cx="8317286" cy="205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D91965"/>
              </a:buClr>
              <a:buSzPts val="6000"/>
            </a:pPr>
            <a:r>
              <a:rPr lang="en-US" sz="5400" b="1" baseline="30000" dirty="0">
                <a:solidFill>
                  <a:srgbClr val="D91965"/>
                </a:solidFill>
              </a:rPr>
              <a:t>Midterm evaluation of the participation of the Danube countries in Horizon Europe</a:t>
            </a:r>
            <a:b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dirty="0"/>
          </a:p>
        </p:txBody>
      </p:sp>
      <p:pic>
        <p:nvPicPr>
          <p:cNvPr id="87" name="Google Shape;87;p1" descr="spolu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672" y="3717032"/>
            <a:ext cx="6046171" cy="179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log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0313" y="5993446"/>
            <a:ext cx="4176464" cy="64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Grb sa logotipom 2016 kolor ENG RGB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6033" y="6237829"/>
            <a:ext cx="960805" cy="3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logo_cvtisr_aj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6892" y="6048448"/>
            <a:ext cx="556360" cy="5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Obrázok 1">
            <a:extLst>
              <a:ext uri="{FF2B5EF4-FFF2-40B4-BE49-F238E27FC236}">
                <a16:creationId xmlns:a16="http://schemas.microsoft.com/office/drawing/2014/main" id="{B7AD4B17-73CC-6AE0-E10A-4F7CCA04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4568" r="67361" b="70370"/>
          <a:stretch>
            <a:fillRect/>
          </a:stretch>
        </p:blipFill>
        <p:spPr bwMode="auto">
          <a:xfrm>
            <a:off x="6951837" y="6048448"/>
            <a:ext cx="190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BECDA5A9-AE4B-756A-5576-CBCE6476ECA0}"/>
              </a:ext>
            </a:extLst>
          </p:cNvPr>
          <p:cNvSpPr txBox="1"/>
          <p:nvPr/>
        </p:nvSpPr>
        <p:spPr>
          <a:xfrm>
            <a:off x="982899" y="5024520"/>
            <a:ext cx="6390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Straka</a:t>
            </a:r>
            <a:r>
              <a:rPr lang="en-US" sz="1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chief analyst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sk-SK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2025 in Bratislava</a:t>
            </a:r>
            <a:endParaRPr lang="sk-SK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CC103-FDB9-45FA-3F90-53C57C8B2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ABAF6-6281-BD42-903F-E3D06AF0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81" y="121353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7030A0"/>
                </a:solidFill>
              </a:rPr>
              <a:t> </a:t>
            </a:r>
            <a:endParaRPr lang="sk-SK" sz="36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2EF931C6-8BB3-7AAC-D02E-CC32844ADB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ED2EBD71-2733-5EE1-6211-F19B9A94EF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objekt pre text 2">
            <a:extLst>
              <a:ext uri="{FF2B5EF4-FFF2-40B4-BE49-F238E27FC236}">
                <a16:creationId xmlns:a16="http://schemas.microsoft.com/office/drawing/2014/main" id="{A386AD8D-8F9F-11AD-12F1-7E5E7E848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85" y="1195481"/>
            <a:ext cx="8229600" cy="4861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u="sng" dirty="0"/>
          </a:p>
          <a:p>
            <a:pPr marL="0" indent="0">
              <a:buNone/>
            </a:pPr>
            <a:endParaRPr lang="sk-SK" sz="15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320C47E-A311-AE52-D37D-8B91861104C0}"/>
              </a:ext>
            </a:extLst>
          </p:cNvPr>
          <p:cNvSpPr txBox="1"/>
          <p:nvPr/>
        </p:nvSpPr>
        <p:spPr>
          <a:xfrm>
            <a:off x="420863" y="406786"/>
            <a:ext cx="4296369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30000" dirty="0">
                <a:solidFill>
                  <a:srgbClr val="D91965"/>
                </a:solidFill>
              </a:rPr>
              <a:t>Success rate in Horizon Europe</a:t>
            </a:r>
            <a:endParaRPr lang="sk-SK" sz="3200" b="1" baseline="30000" dirty="0">
              <a:solidFill>
                <a:srgbClr val="D91965"/>
              </a:solidFill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1816593-BF8E-4181-9F35-2A61E66E2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1624"/>
              </p:ext>
            </p:extLst>
          </p:nvPr>
        </p:nvGraphicFramePr>
        <p:xfrm>
          <a:off x="854069" y="1264353"/>
          <a:ext cx="7493226" cy="417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1682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08644-798E-18E7-087E-66ABBAF8A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FAFF7-80D5-9346-5496-123CBAA4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81" y="121353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7030A0"/>
                </a:solidFill>
              </a:rPr>
              <a:t> </a:t>
            </a:r>
            <a:endParaRPr lang="sk-SK" sz="36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DA9AFA7C-AF3C-8140-7657-366BB84C62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1F6C0619-F276-D140-B986-AE41EFFFD5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objekt pre text 2">
            <a:extLst>
              <a:ext uri="{FF2B5EF4-FFF2-40B4-BE49-F238E27FC236}">
                <a16:creationId xmlns:a16="http://schemas.microsoft.com/office/drawing/2014/main" id="{0FC82672-686F-8612-C016-2611E6B19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85" y="1195481"/>
            <a:ext cx="8229600" cy="4861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u="sng" dirty="0"/>
          </a:p>
          <a:p>
            <a:pPr marL="0" indent="0">
              <a:buNone/>
            </a:pPr>
            <a:endParaRPr lang="sk-SK" sz="15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E195A427-C2CD-5A1C-C7D5-C7A8296447A2}"/>
              </a:ext>
            </a:extLst>
          </p:cNvPr>
          <p:cNvSpPr txBox="1"/>
          <p:nvPr/>
        </p:nvSpPr>
        <p:spPr>
          <a:xfrm>
            <a:off x="420863" y="406786"/>
            <a:ext cx="7132081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30000" dirty="0">
                <a:solidFill>
                  <a:srgbClr val="D91965"/>
                </a:solidFill>
              </a:rPr>
              <a:t>Cooperation between countries in the Danube region </a:t>
            </a:r>
            <a:endParaRPr lang="sk-SK" sz="3200" b="1" baseline="30000" dirty="0">
              <a:solidFill>
                <a:srgbClr val="D91965"/>
              </a:solidFill>
            </a:endParaRPr>
          </a:p>
        </p:txBody>
      </p:sp>
      <p:graphicFrame>
        <p:nvGraphicFramePr>
          <p:cNvPr id="8" name="Tabuľka 7">
            <a:extLst>
              <a:ext uri="{FF2B5EF4-FFF2-40B4-BE49-F238E27FC236}">
                <a16:creationId xmlns:a16="http://schemas.microsoft.com/office/drawing/2014/main" id="{0E67C7BB-2A9C-141F-3861-41361C04C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37261"/>
              </p:ext>
            </p:extLst>
          </p:nvPr>
        </p:nvGraphicFramePr>
        <p:xfrm>
          <a:off x="457200" y="1264353"/>
          <a:ext cx="8229600" cy="3841845"/>
        </p:xfrm>
        <a:graphic>
          <a:graphicData uri="http://schemas.openxmlformats.org/drawingml/2006/table">
            <a:tbl>
              <a:tblPr/>
              <a:tblGrid>
                <a:gridCol w="548640">
                  <a:extLst>
                    <a:ext uri="{9D8B030D-6E8A-4147-A177-3AD203B41FA5}">
                      <a16:colId xmlns:a16="http://schemas.microsoft.com/office/drawing/2014/main" val="149860134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85771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0345008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6986675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509219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9122747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13554723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8770944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772655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124439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1211818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1450924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1495809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858973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22833621"/>
                    </a:ext>
                  </a:extLst>
                </a:gridCol>
              </a:tblGrid>
              <a:tr h="25612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BG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CZ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HR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HU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MD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RS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SK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UA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925399"/>
                  </a:ext>
                </a:extLst>
              </a:tr>
              <a:tr h="25612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1929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1184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180458"/>
                  </a:ext>
                </a:extLst>
              </a:tr>
              <a:tr h="25612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720332"/>
                  </a:ext>
                </a:extLst>
              </a:tr>
              <a:tr h="25612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BG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689586"/>
                  </a:ext>
                </a:extLst>
              </a:tr>
              <a:tr h="25612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CZ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635203"/>
                  </a:ext>
                </a:extLst>
              </a:tr>
              <a:tr h="25612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1235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6019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211746"/>
                  </a:ext>
                </a:extLst>
              </a:tr>
              <a:tr h="25612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HR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440683"/>
                  </a:ext>
                </a:extLst>
              </a:tr>
              <a:tr h="25612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HU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836898"/>
                  </a:ext>
                </a:extLst>
              </a:tr>
              <a:tr h="25612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MD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324109"/>
                  </a:ext>
                </a:extLst>
              </a:tr>
              <a:tr h="25612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58899"/>
                  </a:ext>
                </a:extLst>
              </a:tr>
              <a:tr h="25612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856416"/>
                  </a:ext>
                </a:extLst>
              </a:tr>
              <a:tr h="25612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RS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628294"/>
                  </a:ext>
                </a:extLst>
              </a:tr>
              <a:tr h="25612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647903"/>
                  </a:ext>
                </a:extLst>
              </a:tr>
              <a:tr h="25612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SK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959920"/>
                  </a:ext>
                </a:extLst>
              </a:tr>
              <a:tr h="25612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747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67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8B179-6546-ECDC-C6EE-C94422335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BA315-31E8-EA5A-B091-E05F2F7E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81" y="121353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7030A0"/>
                </a:solidFill>
              </a:rPr>
              <a:t> </a:t>
            </a:r>
            <a:endParaRPr lang="sk-SK" sz="36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95DC068D-1C59-1363-75B1-DC99BA6A33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C3FB45E3-979C-093A-49B2-BF3C91FD46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objekt pre text 2">
            <a:extLst>
              <a:ext uri="{FF2B5EF4-FFF2-40B4-BE49-F238E27FC236}">
                <a16:creationId xmlns:a16="http://schemas.microsoft.com/office/drawing/2014/main" id="{2ED52BF4-E57A-C080-4698-631261947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85" y="1195481"/>
            <a:ext cx="8229600" cy="4861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u="sng" dirty="0"/>
          </a:p>
          <a:p>
            <a:pPr marL="0" indent="0">
              <a:buNone/>
            </a:pPr>
            <a:endParaRPr lang="sk-SK" sz="15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9C71840-DC85-F6CB-424E-4C7544FAAF20}"/>
              </a:ext>
            </a:extLst>
          </p:cNvPr>
          <p:cNvSpPr txBox="1"/>
          <p:nvPr/>
        </p:nvSpPr>
        <p:spPr>
          <a:xfrm>
            <a:off x="2862028" y="2755688"/>
            <a:ext cx="4156907" cy="995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800" b="1" baseline="30000" dirty="0" err="1">
                <a:solidFill>
                  <a:srgbClr val="D91965"/>
                </a:solidFill>
              </a:rPr>
              <a:t>Thank</a:t>
            </a:r>
            <a:r>
              <a:rPr lang="sk-SK" sz="8800" b="1" baseline="30000" dirty="0">
                <a:solidFill>
                  <a:srgbClr val="D91965"/>
                </a:solidFill>
              </a:rPr>
              <a:t> </a:t>
            </a:r>
            <a:r>
              <a:rPr lang="sk-SK" sz="8800" b="1" baseline="30000" dirty="0" err="1">
                <a:solidFill>
                  <a:srgbClr val="D91965"/>
                </a:solidFill>
              </a:rPr>
              <a:t>you</a:t>
            </a:r>
            <a:r>
              <a:rPr lang="sk-SK" sz="8800" b="1" baseline="30000" dirty="0">
                <a:solidFill>
                  <a:srgbClr val="D9196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4467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10791" y="6258211"/>
            <a:ext cx="8496944" cy="571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2" descr="C:\Users\Blaskó\Desktop\4da56c6e4199ee90672a68bb2f18884f-Brow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55" y="4059468"/>
            <a:ext cx="453097" cy="45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Blaskó\Desktop\square-facebook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19" y="4059094"/>
            <a:ext cx="449586" cy="44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310791" y="908720"/>
            <a:ext cx="84969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Picture 2" descr="Image result for thank you for attention icon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523" b="33058"/>
          <a:stretch/>
        </p:blipFill>
        <p:spPr bwMode="auto">
          <a:xfrm>
            <a:off x="1187624" y="1352582"/>
            <a:ext cx="6768751" cy="18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Image result for arrow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1547664" y="3122242"/>
            <a:ext cx="62151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more information</a:t>
            </a:r>
            <a:endParaRPr lang="sk-SK" sz="3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21" b="56590"/>
          <a:stretch/>
        </p:blipFill>
        <p:spPr bwMode="auto">
          <a:xfrm>
            <a:off x="5659484" y="4029720"/>
            <a:ext cx="554335" cy="51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obsahu 2"/>
          <p:cNvSpPr txBox="1">
            <a:spLocks/>
          </p:cNvSpPr>
          <p:nvPr/>
        </p:nvSpPr>
        <p:spPr>
          <a:xfrm>
            <a:off x="1483073" y="4387324"/>
            <a:ext cx="6336704" cy="201018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endParaRPr lang="en-GB" dirty="0"/>
          </a:p>
          <a:p>
            <a:pPr marL="0" indent="0" algn="ctr">
              <a:buNone/>
            </a:pPr>
            <a:r>
              <a:rPr lang="sk-SK" dirty="0">
                <a:solidFill>
                  <a:srgbClr val="0070C0"/>
                </a:solidFill>
              </a:rPr>
              <a:t>www.danubeknowledgesociety.eu</a:t>
            </a:r>
          </a:p>
          <a:p>
            <a:pPr marL="0" indent="0" algn="ctr">
              <a:buNone/>
            </a:pPr>
            <a:r>
              <a:rPr lang="sk-SK" dirty="0">
                <a:solidFill>
                  <a:srgbClr val="0070C0"/>
                </a:solidFill>
              </a:rPr>
              <a:t>f</a:t>
            </a:r>
            <a:r>
              <a:rPr lang="en-GB" dirty="0">
                <a:solidFill>
                  <a:srgbClr val="0070C0"/>
                </a:solidFill>
              </a:rPr>
              <a:t>acebook.com/</a:t>
            </a:r>
            <a:r>
              <a:rPr lang="en-GB" dirty="0" err="1">
                <a:solidFill>
                  <a:srgbClr val="0070C0"/>
                </a:solidFill>
              </a:rPr>
              <a:t>DanubeKnowledgeSociety</a:t>
            </a:r>
            <a:endParaRPr lang="sk-SK" dirty="0">
              <a:solidFill>
                <a:srgbClr val="0070C0"/>
              </a:solidFill>
            </a:endParaRPr>
          </a:p>
          <a:p>
            <a:pPr marL="0" lvl="1" indent="0" algn="ctr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600" dirty="0">
                <a:solidFill>
                  <a:srgbClr val="0070C0"/>
                </a:solidFill>
              </a:rPr>
              <a:t>#</a:t>
            </a:r>
            <a:r>
              <a:rPr lang="sk-SK" sz="2600" dirty="0" err="1">
                <a:solidFill>
                  <a:srgbClr val="0070C0"/>
                </a:solidFill>
              </a:rPr>
              <a:t>DanubeKnowledgeSociety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sk-SK" sz="2600" dirty="0">
                <a:solidFill>
                  <a:srgbClr val="0070C0"/>
                </a:solidFill>
              </a:rPr>
              <a:t> </a:t>
            </a:r>
          </a:p>
          <a:p>
            <a:pPr marL="0" lvl="1" indent="0" algn="ctr">
              <a:spcBef>
                <a:spcPts val="600"/>
              </a:spcBef>
              <a:buClr>
                <a:schemeClr val="accent1"/>
              </a:buClr>
              <a:buNone/>
            </a:pPr>
            <a:r>
              <a:rPr lang="sk-SK" dirty="0">
                <a:solidFill>
                  <a:srgbClr val="0070C0"/>
                </a:solidFill>
              </a:rPr>
              <a:t>@</a:t>
            </a:r>
            <a:r>
              <a:rPr lang="sk-SK" dirty="0" err="1">
                <a:solidFill>
                  <a:srgbClr val="0070C0"/>
                </a:solidFill>
              </a:rPr>
              <a:t>EUSDR_knowledge</a:t>
            </a:r>
            <a:endParaRPr lang="en-GB" sz="2600" dirty="0">
              <a:solidFill>
                <a:srgbClr val="0070C0"/>
              </a:solidFill>
            </a:endParaRPr>
          </a:p>
          <a:p>
            <a:pPr marL="0" indent="0">
              <a:buFont typeface="Wingdings 3"/>
              <a:buNone/>
            </a:pPr>
            <a:endParaRPr lang="sk-SK" u="sng" dirty="0"/>
          </a:p>
          <a:p>
            <a:pPr marL="0" indent="0" algn="ctr">
              <a:buFont typeface="Wingdings 3"/>
              <a:buNone/>
            </a:pPr>
            <a:endParaRPr lang="sk-SK" u="sng" dirty="0">
              <a:solidFill>
                <a:srgbClr val="7030A0"/>
              </a:solidFill>
            </a:endParaRPr>
          </a:p>
          <a:p>
            <a:pPr marL="0" indent="0" algn="ctr">
              <a:buFont typeface="Wingdings 3"/>
              <a:buNone/>
            </a:pPr>
            <a:endParaRPr lang="sk-SK" u="sng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b="1" dirty="0">
              <a:solidFill>
                <a:srgbClr val="0E4194"/>
              </a:solidFill>
            </a:endParaRPr>
          </a:p>
          <a:p>
            <a:pPr marL="457200" lvl="1" indent="0" algn="ctr">
              <a:lnSpc>
                <a:spcPct val="150000"/>
              </a:lnSpc>
              <a:buClr>
                <a:srgbClr val="0E4194"/>
              </a:buClr>
              <a:buSzPct val="25000"/>
              <a:buFont typeface="Wingdings 3"/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Font typeface="Wingdings 3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AutoShape 2" descr="Image result for number 1 transparent background"/>
          <p:cNvSpPr>
            <a:spLocks noChangeAspect="1" noChangeArrowheads="1"/>
          </p:cNvSpPr>
          <p:nvPr/>
        </p:nvSpPr>
        <p:spPr bwMode="auto">
          <a:xfrm>
            <a:off x="1483073" y="57369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2" descr="data:image/png;base64,iVBORw0KGgoAAAANSUhEUgAAAJcAAACXCAMAAAAvQTlLAAAAXVBMVEUdofL///8AnfIAmvEUn/IAmPHw+P72+/7g8P37/v9LrvSt1/mazvjr9f5it/XK5fvZ7fx3v/bU6vw0p/O+4Pu22/qRyvfF4vttu/Wm1PmGxvd9wvY/qvMAk/FXs/TIycWmAAAEZElEQVR4nO2b6Y6zOgyGg2OWpuxbgTLc/2We0O2jA4WEhI6O5OfHSJU64cU4bxyTMkYQBEEQBEEQBEEQBEEQBPENEBFA/sG/FjIFeDFcu7ruMsFc+Gs1DxBYnUe+M3Lyoku2FLSvhxEhLp13vLPg71+CIuxNrqH/L8BK35nhhfBvLEReRwFfGWSLuNBVxq+nuaqRIL6nmZwMIpTKY4OswzThWsKQt8uqJH7D2ThFm8STn1KD/MLGcSqd20L8nVlvhEVcX+7hPDUGungiR2g18oCf12Q5p+CVeZVBdqHwbnepfGcQrsqaJpuJS0D3CL+r9n0UH1J+hi9uunaKw+dTaRVzLFCU5QkYVwSR7dPFkudApatwa1gryooEB87jMrruDFj0GiovNkOGk6+vcaqgiLtxWqrmx+xCE9+O+q0JBJlatNIqv0/LfJeqUdfbbdYbEeOpmq4n+e60Z+/Tq8I1Zdh7WrI8sdcqkP26kvToz2M9TUWRoDdwsNm8T9jH5RI/L4yL0TJZtS/zAduPE3Phyx/JtcuUKbAUgqDmsDhori4rMZIly4nFdcULi7kyVDZ7xw9NKkK24pRBW/xeALBQc1XJxVDWatmSZz2fZppGvC7GOw4QK8NHZcdcqe15FeX8Ssx3QlCtXyJoG1Egv21fVyvVKebxkhXVwtbmHS+9nLumZz/KNaEFXYyr1i7OSbUmdEobO1rUsCVFKlNd42qIhWaZsE1rqAt7IV0KemVjUiQ0bKPg4JTD2Jix/Civprp6OUh6vvZFqZzTCvgmO9qbruKxNfYjm7r2F4QvlJcWHQLjBqK6heuQ79sFTQBlU9VBp9/xIV5CbyuhRmxu99y+2TuOWa16Axr7snIbzWm0vggZr0J3XcsVvgGnzEp/nG8UhtpEhQ1ZzLq3lsYucce2V1hwiYewYbOU1sCzpEoCg8VHqdoRVQHtFWD+YPXVGnSWkiyx/MYPitBKlpm8E5oxvjxEF69lamqyqSWTeJANfVEU/dW4nN7bF1+G63Tc1tjd6V0G17onOjS2sz7ZvqYCid3sGqsKG5PRt7YEvVh5CauOeV0/B817Ad4R5xLMqwqj98afgdhQ1/mgMycQG0UsOOwoDAiDHLNcR7yBuP6yf43mgLn4D2h2FmLnQ2XJkP0M1Y6neVTOT5VB37S5p1VYpN85/oXc/dGxMxvteiXAPWvEK/3SATSETCfFrLxEUFDl9lqdgeQrpx4RhJ6HhXqnx/YBblzpFWL14bKAMxFq7ruj32cdrYBPgLucNedct2atto/07KHJ4kESZ12b7CglguygZzgkOu8UvxQsNtp6vLu5mh+SWU+AXXeVXEF2sMXLnG90exJ+HsMXvBRYo+Pvp6qBLx0eR2BdqjQhvbxjy0d3jlIGor5s2JdXduLDgaJjpbEhTKKlgtCPgkst2J/9LkH6Poqma6skD6LI86IgTcpzeI174N9I9RVev9jA24fbWvXHkgiCIAiCIAiCIAiCIAjif8d/KlY0EgRk7Ok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925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81E80-0349-D450-5103-5B5259CF5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DCEB1-EEF4-EFBC-CB0B-7DD5D6DB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81" y="121353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7030A0"/>
                </a:solidFill>
              </a:rPr>
              <a:t> </a:t>
            </a:r>
            <a:endParaRPr lang="sk-SK" sz="36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79A4F9C0-1D36-4209-502F-EA8DDB0948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79A48ABA-6B5E-A506-B9B4-FAFBD77D31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objekt pre text 2">
            <a:extLst>
              <a:ext uri="{FF2B5EF4-FFF2-40B4-BE49-F238E27FC236}">
                <a16:creationId xmlns:a16="http://schemas.microsoft.com/office/drawing/2014/main" id="{8EDC3A15-0147-2637-324B-C46F616B7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85" y="1195481"/>
            <a:ext cx="8229600" cy="4861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u="sng" dirty="0"/>
          </a:p>
          <a:p>
            <a:pPr marL="0" indent="0">
              <a:buNone/>
            </a:pPr>
            <a:endParaRPr lang="sk-SK" sz="15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F76DAC4-305D-51B5-D312-99DA2CB0D1DC}"/>
              </a:ext>
            </a:extLst>
          </p:cNvPr>
          <p:cNvSpPr txBox="1"/>
          <p:nvPr/>
        </p:nvSpPr>
        <p:spPr>
          <a:xfrm>
            <a:off x="420863" y="406786"/>
            <a:ext cx="8302273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30000" dirty="0">
                <a:solidFill>
                  <a:srgbClr val="D91965"/>
                </a:solidFill>
              </a:rPr>
              <a:t>European Innovation Scoreboard - Summary Innovation Index </a:t>
            </a:r>
            <a:endParaRPr lang="sk-SK" sz="3200" b="1" baseline="30000" dirty="0">
              <a:solidFill>
                <a:srgbClr val="D91965"/>
              </a:solidFill>
            </a:endParaRP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4A224EF8-F907-63B0-0EB0-A3AF4291179C}"/>
              </a:ext>
            </a:extLst>
          </p:cNvPr>
          <p:cNvGraphicFramePr>
            <a:graphicFrameLocks/>
          </p:cNvGraphicFramePr>
          <p:nvPr/>
        </p:nvGraphicFramePr>
        <p:xfrm>
          <a:off x="288925" y="1113631"/>
          <a:ext cx="8566150" cy="463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081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53D4D-2A93-C8CA-40C1-B6752C918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785C5-0B9F-9B0A-F3D1-27A98FB2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81" y="121353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7030A0"/>
                </a:solidFill>
              </a:rPr>
              <a:t> </a:t>
            </a:r>
            <a:endParaRPr lang="sk-SK" sz="36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D0F16A30-238E-2E7D-DA95-E44034DDE7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3425565C-FB43-D5EF-BC6E-98914324E7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objekt pre text 2">
            <a:extLst>
              <a:ext uri="{FF2B5EF4-FFF2-40B4-BE49-F238E27FC236}">
                <a16:creationId xmlns:a16="http://schemas.microsoft.com/office/drawing/2014/main" id="{850750AA-EF51-C0D3-BEE1-84324B460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85" y="1195481"/>
            <a:ext cx="8229600" cy="4861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u="sng" dirty="0"/>
          </a:p>
          <a:p>
            <a:pPr marL="0" indent="0">
              <a:buNone/>
            </a:pPr>
            <a:endParaRPr lang="sk-SK" sz="15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D1ED071-5CA5-984B-67E9-066ABB3C598E}"/>
              </a:ext>
            </a:extLst>
          </p:cNvPr>
          <p:cNvSpPr txBox="1"/>
          <p:nvPr/>
        </p:nvSpPr>
        <p:spPr>
          <a:xfrm>
            <a:off x="0" y="355888"/>
            <a:ext cx="8302273" cy="748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30000" dirty="0">
                <a:solidFill>
                  <a:srgbClr val="D91965"/>
                </a:solidFill>
              </a:rPr>
              <a:t>European Innovation Scoreboard - Summary Innovation Index </a:t>
            </a:r>
            <a:endParaRPr lang="sk-SK" sz="3200" b="1" baseline="30000" dirty="0">
              <a:solidFill>
                <a:srgbClr val="D91965"/>
              </a:solidFill>
            </a:endParaRPr>
          </a:p>
          <a:p>
            <a:r>
              <a:rPr lang="en-US" sz="3200" b="1" baseline="30000" dirty="0">
                <a:solidFill>
                  <a:srgbClr val="D91965"/>
                </a:solidFill>
              </a:rPr>
              <a:t>progress</a:t>
            </a:r>
            <a:endParaRPr lang="sk-SK" sz="3200" b="1" baseline="30000" dirty="0">
              <a:solidFill>
                <a:srgbClr val="D91965"/>
              </a:solidFill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C3E0866B-10B5-4B24-A937-17E49AAD5D51}"/>
              </a:ext>
            </a:extLst>
          </p:cNvPr>
          <p:cNvGraphicFramePr>
            <a:graphicFrameLocks/>
          </p:cNvGraphicFramePr>
          <p:nvPr/>
        </p:nvGraphicFramePr>
        <p:xfrm>
          <a:off x="288925" y="1503362"/>
          <a:ext cx="8566150" cy="385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5266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E0D08-FAD0-FE0E-2165-4EDA9619F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660AE-00AC-89D7-2B36-C6F686C09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81" y="121353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7030A0"/>
                </a:solidFill>
              </a:rPr>
              <a:t> </a:t>
            </a:r>
            <a:endParaRPr lang="sk-SK" sz="36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AABC1AE4-5158-F03E-76D7-14139A8948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1755FC5C-9BBE-45C8-926B-D7C213B96A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objekt pre text 2">
            <a:extLst>
              <a:ext uri="{FF2B5EF4-FFF2-40B4-BE49-F238E27FC236}">
                <a16:creationId xmlns:a16="http://schemas.microsoft.com/office/drawing/2014/main" id="{F4726A18-794D-D5CA-1E46-2AD090F1F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85" y="1195481"/>
            <a:ext cx="8229600" cy="4861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u="sng" dirty="0"/>
          </a:p>
          <a:p>
            <a:pPr marL="0" indent="0">
              <a:buNone/>
            </a:pPr>
            <a:endParaRPr lang="sk-SK" sz="15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D591346F-4A15-51D3-A5DA-5D528ECDD39F}"/>
              </a:ext>
            </a:extLst>
          </p:cNvPr>
          <p:cNvSpPr txBox="1"/>
          <p:nvPr/>
        </p:nvSpPr>
        <p:spPr>
          <a:xfrm>
            <a:off x="420863" y="406786"/>
            <a:ext cx="3542958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30000" dirty="0">
                <a:solidFill>
                  <a:srgbClr val="D91965"/>
                </a:solidFill>
              </a:rPr>
              <a:t>R&amp;D investments (%GDP)</a:t>
            </a:r>
            <a:endParaRPr lang="sk-SK" sz="3200" b="1" baseline="30000" dirty="0">
              <a:solidFill>
                <a:srgbClr val="D91965"/>
              </a:solidFill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5C13F6F5-C5E9-45EC-85B7-99D154A19F22}"/>
              </a:ext>
            </a:extLst>
          </p:cNvPr>
          <p:cNvGraphicFramePr>
            <a:graphicFrameLocks/>
          </p:cNvGraphicFramePr>
          <p:nvPr/>
        </p:nvGraphicFramePr>
        <p:xfrm>
          <a:off x="289454" y="1297781"/>
          <a:ext cx="8565092" cy="42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5311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3F996-E782-46ED-F2C5-5C1FC01AC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CA724-FC1B-8558-08B8-BBB66236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81" y="121353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7030A0"/>
                </a:solidFill>
              </a:rPr>
              <a:t> </a:t>
            </a:r>
            <a:endParaRPr lang="sk-SK" sz="36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2D4F3DC5-C385-870F-DFFE-7581E9E230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9E94F3B1-6ED8-4AC2-3B18-181F2516D4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objekt pre text 2">
            <a:extLst>
              <a:ext uri="{FF2B5EF4-FFF2-40B4-BE49-F238E27FC236}">
                <a16:creationId xmlns:a16="http://schemas.microsoft.com/office/drawing/2014/main" id="{63975233-8BA5-3FFA-3700-ECB5E0309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85" y="1195481"/>
            <a:ext cx="8229600" cy="4861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u="sng" dirty="0"/>
          </a:p>
          <a:p>
            <a:pPr marL="0" indent="0">
              <a:buNone/>
            </a:pPr>
            <a:endParaRPr lang="sk-SK" sz="15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616F5DEE-1D87-D808-6B92-2F3799B0B1DD}"/>
              </a:ext>
            </a:extLst>
          </p:cNvPr>
          <p:cNvSpPr txBox="1"/>
          <p:nvPr/>
        </p:nvSpPr>
        <p:spPr>
          <a:xfrm>
            <a:off x="420863" y="406786"/>
            <a:ext cx="6351419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30000" dirty="0">
                <a:solidFill>
                  <a:srgbClr val="D91965"/>
                </a:solidFill>
              </a:rPr>
              <a:t>New doctorate graduates in STEM (25-34 years)</a:t>
            </a:r>
            <a:endParaRPr lang="sk-SK" sz="3200" b="1" baseline="30000" dirty="0">
              <a:solidFill>
                <a:srgbClr val="D91965"/>
              </a:solidFill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7DB68CDF-18EE-4FFB-8E9D-CFFD68FBB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502750"/>
              </p:ext>
            </p:extLst>
          </p:nvPr>
        </p:nvGraphicFramePr>
        <p:xfrm>
          <a:off x="516047" y="1112846"/>
          <a:ext cx="8107841" cy="4129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2430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2E422-9759-D06B-EB00-0A191C930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F9EE0-F30D-82B4-1B2B-BA4F3933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81" y="121353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7030A0"/>
                </a:solidFill>
              </a:rPr>
              <a:t> </a:t>
            </a:r>
            <a:endParaRPr lang="sk-SK" sz="36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FC64E4E3-9DE0-C57F-10F1-8710AEF031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3280E388-C673-9D46-79A0-5FB2E010642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objekt pre text 2">
            <a:extLst>
              <a:ext uri="{FF2B5EF4-FFF2-40B4-BE49-F238E27FC236}">
                <a16:creationId xmlns:a16="http://schemas.microsoft.com/office/drawing/2014/main" id="{F10594F4-6260-DA97-182D-FF7236E74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85" y="1195481"/>
            <a:ext cx="8229600" cy="4861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u="sng" dirty="0"/>
          </a:p>
          <a:p>
            <a:pPr marL="0" indent="0">
              <a:buNone/>
            </a:pPr>
            <a:endParaRPr lang="sk-SK" sz="15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C5C23D76-87D1-74D1-D690-5C64B3D07C5E}"/>
              </a:ext>
            </a:extLst>
          </p:cNvPr>
          <p:cNvSpPr txBox="1"/>
          <p:nvPr/>
        </p:nvSpPr>
        <p:spPr>
          <a:xfrm>
            <a:off x="420863" y="406786"/>
            <a:ext cx="5586786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30000" dirty="0">
                <a:solidFill>
                  <a:srgbClr val="D91965"/>
                </a:solidFill>
              </a:rPr>
              <a:t>Researchers per million </a:t>
            </a:r>
            <a:r>
              <a:rPr lang="en-US" sz="3200" b="1" baseline="30000" dirty="0" err="1">
                <a:solidFill>
                  <a:srgbClr val="D91965"/>
                </a:solidFill>
              </a:rPr>
              <a:t>ihnabitants</a:t>
            </a:r>
            <a:r>
              <a:rPr lang="en-US" sz="3200" b="1" baseline="30000" dirty="0">
                <a:solidFill>
                  <a:srgbClr val="D91965"/>
                </a:solidFill>
              </a:rPr>
              <a:t> (FTE)</a:t>
            </a:r>
            <a:endParaRPr lang="sk-SK" sz="3200" b="1" baseline="30000" dirty="0">
              <a:solidFill>
                <a:srgbClr val="D91965"/>
              </a:solidFill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7FF59C5-990D-4879-9EE0-F25AB53D0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486863"/>
              </p:ext>
            </p:extLst>
          </p:nvPr>
        </p:nvGraphicFramePr>
        <p:xfrm>
          <a:off x="291041" y="1112847"/>
          <a:ext cx="8561917" cy="454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4130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DA125-8DF4-BAE2-1431-FDBA6E31B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E6043-0709-4936-1DC8-29BA15B6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81" y="121353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7030A0"/>
                </a:solidFill>
              </a:rPr>
              <a:t> </a:t>
            </a:r>
            <a:endParaRPr lang="sk-SK" sz="36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7912F781-1F28-404B-2DD6-9690DDB048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D005F82D-F184-B912-23F6-8F3160F585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objekt pre text 2">
            <a:extLst>
              <a:ext uri="{FF2B5EF4-FFF2-40B4-BE49-F238E27FC236}">
                <a16:creationId xmlns:a16="http://schemas.microsoft.com/office/drawing/2014/main" id="{E35BEDDA-2B8F-D431-86C0-3525225FA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85" y="1195481"/>
            <a:ext cx="8229600" cy="4861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u="sng" dirty="0"/>
          </a:p>
          <a:p>
            <a:pPr marL="0" indent="0">
              <a:buNone/>
            </a:pPr>
            <a:endParaRPr lang="sk-SK" sz="15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197F37C2-6E7B-BFDB-DA67-DD3A6B956B8E}"/>
              </a:ext>
            </a:extLst>
          </p:cNvPr>
          <p:cNvSpPr txBox="1"/>
          <p:nvPr/>
        </p:nvSpPr>
        <p:spPr>
          <a:xfrm>
            <a:off x="420863" y="406786"/>
            <a:ext cx="6930102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30000" dirty="0">
                <a:solidFill>
                  <a:srgbClr val="D91965"/>
                </a:solidFill>
              </a:rPr>
              <a:t>EU contribution and participation in Horizon Europe</a:t>
            </a:r>
            <a:endParaRPr lang="sk-SK" sz="3200" b="1" baseline="30000" dirty="0">
              <a:solidFill>
                <a:srgbClr val="D91965"/>
              </a:solidFill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C0A10624-0418-44C6-B67A-3885C1E86F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600466"/>
              </p:ext>
            </p:extLst>
          </p:nvPr>
        </p:nvGraphicFramePr>
        <p:xfrm>
          <a:off x="290512" y="692853"/>
          <a:ext cx="8562975" cy="2158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A6E29F9D-9C0A-4F0F-B734-2DAFF768FB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630083"/>
              </p:ext>
            </p:extLst>
          </p:nvPr>
        </p:nvGraphicFramePr>
        <p:xfrm>
          <a:off x="288925" y="3201780"/>
          <a:ext cx="8559800" cy="259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4112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DF8FA-66CC-32F2-6A40-D3167887F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DB2E6-7BF5-EE9A-5288-7B59F890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81" y="121353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7030A0"/>
                </a:solidFill>
              </a:rPr>
              <a:t> </a:t>
            </a:r>
            <a:endParaRPr lang="sk-SK" sz="36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EA0A21F2-0248-433D-9487-10E5298AE2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0C32536A-94DB-8005-24F9-D24B99A501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objekt pre text 2">
            <a:extLst>
              <a:ext uri="{FF2B5EF4-FFF2-40B4-BE49-F238E27FC236}">
                <a16:creationId xmlns:a16="http://schemas.microsoft.com/office/drawing/2014/main" id="{74BCEC31-7D90-AC64-3EB9-051D59940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85" y="1195481"/>
            <a:ext cx="8229600" cy="4861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u="sng" dirty="0"/>
          </a:p>
          <a:p>
            <a:pPr marL="0" indent="0">
              <a:buNone/>
            </a:pPr>
            <a:endParaRPr lang="sk-SK" sz="15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B3D9809-81A3-34A5-ACE3-92A0E22281F9}"/>
              </a:ext>
            </a:extLst>
          </p:cNvPr>
          <p:cNvSpPr txBox="1"/>
          <p:nvPr/>
        </p:nvSpPr>
        <p:spPr>
          <a:xfrm>
            <a:off x="420863" y="406786"/>
            <a:ext cx="8295861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30000" dirty="0">
                <a:solidFill>
                  <a:srgbClr val="D91965"/>
                </a:solidFill>
              </a:rPr>
              <a:t>EU contribution and participation in Horizon Europe per capita</a:t>
            </a:r>
            <a:endParaRPr lang="sk-SK" sz="3200" b="1" baseline="30000" dirty="0">
              <a:solidFill>
                <a:srgbClr val="D91965"/>
              </a:solidFill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97FE5549-894D-45A9-9217-21B8D0B7D4F0}"/>
              </a:ext>
            </a:extLst>
          </p:cNvPr>
          <p:cNvGraphicFramePr>
            <a:graphicFrameLocks/>
          </p:cNvGraphicFramePr>
          <p:nvPr/>
        </p:nvGraphicFramePr>
        <p:xfrm>
          <a:off x="290512" y="1233487"/>
          <a:ext cx="8562975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8429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2B2E1-3032-3199-E31F-DA8319AB7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A5210-646F-DF9C-712F-C6582FF29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81" y="121353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7030A0"/>
                </a:solidFill>
              </a:rPr>
              <a:t> </a:t>
            </a:r>
            <a:endParaRPr lang="sk-SK" sz="36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1B5439C0-AA2A-8A9F-1EDD-2CAAB6F0B5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DBDB5C70-E882-85B0-43A7-AB000BF2E52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objekt pre text 2">
            <a:extLst>
              <a:ext uri="{FF2B5EF4-FFF2-40B4-BE49-F238E27FC236}">
                <a16:creationId xmlns:a16="http://schemas.microsoft.com/office/drawing/2014/main" id="{090D5DF3-D0DF-9E1A-6198-7F3E02B50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85" y="1195481"/>
            <a:ext cx="8229600" cy="4861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u="sng" dirty="0"/>
          </a:p>
          <a:p>
            <a:pPr marL="0" indent="0">
              <a:buNone/>
            </a:pPr>
            <a:endParaRPr lang="sk-SK" sz="15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158391C8-4A1C-E24A-C976-60265DB8ACA0}"/>
              </a:ext>
            </a:extLst>
          </p:cNvPr>
          <p:cNvSpPr txBox="1"/>
          <p:nvPr/>
        </p:nvSpPr>
        <p:spPr>
          <a:xfrm>
            <a:off x="420863" y="406786"/>
            <a:ext cx="7505581" cy="748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30000" dirty="0">
                <a:solidFill>
                  <a:srgbClr val="D91965"/>
                </a:solidFill>
              </a:rPr>
              <a:t>EU contribution and participation in Horizon Europe per </a:t>
            </a:r>
            <a:endParaRPr lang="sk-SK" sz="3200" b="1" baseline="30000" dirty="0">
              <a:solidFill>
                <a:srgbClr val="D91965"/>
              </a:solidFill>
            </a:endParaRPr>
          </a:p>
          <a:p>
            <a:r>
              <a:rPr lang="en-US" sz="3200" b="1" baseline="30000" dirty="0">
                <a:solidFill>
                  <a:srgbClr val="D91965"/>
                </a:solidFill>
              </a:rPr>
              <a:t>researcher (FTE)</a:t>
            </a:r>
            <a:endParaRPr lang="sk-SK" sz="3200" b="1" baseline="30000" dirty="0">
              <a:solidFill>
                <a:srgbClr val="D91965"/>
              </a:solidFill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A6C7B84-81CD-411A-B218-52A01158AF67}"/>
              </a:ext>
            </a:extLst>
          </p:cNvPr>
          <p:cNvGraphicFramePr>
            <a:graphicFrameLocks/>
          </p:cNvGraphicFramePr>
          <p:nvPr/>
        </p:nvGraphicFramePr>
        <p:xfrm>
          <a:off x="288925" y="1236662"/>
          <a:ext cx="8566150" cy="438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5048107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4225</TotalTime>
  <Words>363</Words>
  <Application>Microsoft Office PowerPoint</Application>
  <PresentationFormat>Prezentácia na obrazovke (4:3)</PresentationFormat>
  <Paragraphs>265</Paragraphs>
  <Slides>13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Aptos Narrow</vt:lpstr>
      <vt:lpstr>Arial</vt:lpstr>
      <vt:lpstr>Calibri</vt:lpstr>
      <vt:lpstr>Cambria</vt:lpstr>
      <vt:lpstr>Wingdings 3</vt:lpstr>
      <vt:lpstr>Motív Office</vt:lpstr>
      <vt:lpstr>Danube Region Strategy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Danube Region Strategy</dc:title>
  <dc:creator>jan.petras</dc:creator>
  <cp:lastModifiedBy>Martin Kováč</cp:lastModifiedBy>
  <cp:revision>102</cp:revision>
  <dcterms:created xsi:type="dcterms:W3CDTF">2020-06-22T13:31:23Z</dcterms:created>
  <dcterms:modified xsi:type="dcterms:W3CDTF">2025-06-06T04:54:27Z</dcterms:modified>
</cp:coreProperties>
</file>