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9" r:id="rId1"/>
    <p:sldMasterId id="2147483765" r:id="rId2"/>
    <p:sldMasterId id="2147483754" r:id="rId3"/>
    <p:sldMasterId id="2147483727" r:id="rId4"/>
    <p:sldMasterId id="2147483768" r:id="rId5"/>
    <p:sldMasterId id="2147483784" r:id="rId6"/>
    <p:sldMasterId id="2147483798" r:id="rId7"/>
    <p:sldMasterId id="2147483791" r:id="rId8"/>
  </p:sldMasterIdLst>
  <p:notesMasterIdLst>
    <p:notesMasterId r:id="rId31"/>
  </p:notesMasterIdLst>
  <p:handoutMasterIdLst>
    <p:handoutMasterId r:id="rId32"/>
  </p:handoutMasterIdLst>
  <p:sldIdLst>
    <p:sldId id="281" r:id="rId9"/>
    <p:sldId id="320" r:id="rId10"/>
    <p:sldId id="322" r:id="rId11"/>
    <p:sldId id="321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6" r:id="rId25"/>
    <p:sldId id="337" r:id="rId26"/>
    <p:sldId id="338" r:id="rId27"/>
    <p:sldId id="335" r:id="rId28"/>
    <p:sldId id="339" r:id="rId29"/>
    <p:sldId id="268" r:id="rId30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British Council Sans Headline" panose="020B0604020202020204" charset="0"/>
      <p:regular r:id="rId37"/>
    </p:embeddedFont>
    <p:embeddedFont>
      <p:font typeface="British Council Sans" panose="020B0604020202020204" charset="0"/>
      <p:regular r:id="rId38"/>
      <p:bold r:id="rId39"/>
      <p:italic r:id="rId40"/>
      <p:boldItalic r:id="rId41"/>
    </p:embeddedFont>
    <p:embeddedFont>
      <p:font typeface="Verdana" panose="020B060403050404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85A"/>
    <a:srgbClr val="202A5B"/>
    <a:srgbClr val="9D9FA1"/>
    <a:srgbClr val="FFE300"/>
    <a:srgbClr val="005A65"/>
    <a:srgbClr val="FFBAD6"/>
    <a:srgbClr val="920061"/>
    <a:srgbClr val="005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373" autoAdjust="0"/>
    <p:restoredTop sz="0" autoAdjust="0"/>
  </p:normalViewPr>
  <p:slideViewPr>
    <p:cSldViewPr snapToGrid="0" snapToObjects="1">
      <p:cViewPr varScale="1">
        <p:scale>
          <a:sx n="69" d="100"/>
          <a:sy n="69" d="100"/>
        </p:scale>
        <p:origin x="89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02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font" Target="fonts/font4.fntdata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DF344A-8E65-48AE-87F1-EA9AC62736DB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sr-Latn-RS"/>
        </a:p>
      </dgm:t>
    </dgm:pt>
    <dgm:pt modelId="{0912EB82-4295-4E49-841B-1F59492EB611}">
      <dgm:prSet phldrT="[Tekst]" custT="1"/>
      <dgm:spPr/>
      <dgm:t>
        <a:bodyPr/>
        <a:lstStyle/>
        <a:p>
          <a:r>
            <a:rPr lang="en-GB" sz="2000" dirty="0" smtClean="0">
              <a:latin typeface="Verdana" panose="020B0604030504040204" pitchFamily="34" charset="0"/>
              <a:ea typeface="Verdana" panose="020B0604030504040204" pitchFamily="34" charset="0"/>
            </a:rPr>
            <a:t>Education and Human Capital</a:t>
          </a:r>
          <a:endParaRPr lang="sr-Latn-RS" sz="2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AB09AB1-1182-4C60-BE8A-C5DFD7A0598C}" type="parTrans" cxnId="{EB4A2205-CDCE-48AB-A96A-1362EADFB363}">
      <dgm:prSet/>
      <dgm:spPr/>
      <dgm:t>
        <a:bodyPr/>
        <a:lstStyle/>
        <a:p>
          <a:endParaRPr lang="sr-Latn-RS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9027CF7-0744-4FED-A9A9-8BE1BC73BFFB}" type="sibTrans" cxnId="{EB4A2205-CDCE-48AB-A96A-1362EADFB363}">
      <dgm:prSet/>
      <dgm:spPr/>
      <dgm:t>
        <a:bodyPr/>
        <a:lstStyle/>
        <a:p>
          <a:endParaRPr lang="sr-Latn-RS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08E14AB-631B-4D52-AC2A-D73C3F65AE18}">
      <dgm:prSet phldrT="[Tekst]" custT="1"/>
      <dgm:spPr/>
      <dgm:t>
        <a:bodyPr/>
        <a:lstStyle/>
        <a:p>
          <a:r>
            <a:rPr lang="en-GB" sz="2000" dirty="0" smtClean="0">
              <a:latin typeface="Verdana" panose="020B0604030504040204" pitchFamily="34" charset="0"/>
              <a:ea typeface="Verdana" panose="020B0604030504040204" pitchFamily="34" charset="0"/>
            </a:rPr>
            <a:t>Research and innovation</a:t>
          </a:r>
          <a:endParaRPr lang="sr-Latn-RS" sz="2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24A0462-C054-463C-831C-4BA499DF1AC0}" type="parTrans" cxnId="{908F9A0B-9470-4A03-B91A-16B87C93D246}">
      <dgm:prSet/>
      <dgm:spPr/>
      <dgm:t>
        <a:bodyPr/>
        <a:lstStyle/>
        <a:p>
          <a:endParaRPr lang="sr-Latn-RS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D3F3D3B-9348-4583-849C-E0C40B11343D}" type="sibTrans" cxnId="{908F9A0B-9470-4A03-B91A-16B87C93D246}">
      <dgm:prSet/>
      <dgm:spPr/>
      <dgm:t>
        <a:bodyPr/>
        <a:lstStyle/>
        <a:p>
          <a:endParaRPr lang="sr-Latn-RS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89CA7F7-73F3-4D42-8E73-26AD4282B582}">
      <dgm:prSet custT="1"/>
      <dgm:spPr/>
      <dgm:t>
        <a:bodyPr/>
        <a:lstStyle/>
        <a:p>
          <a:r>
            <a:rPr lang="sr-Latn-RS" sz="2000" dirty="0" smtClean="0">
              <a:latin typeface="Verdana" panose="020B0604030504040204" pitchFamily="34" charset="0"/>
              <a:ea typeface="Verdana" panose="020B0604030504040204" pitchFamily="34" charset="0"/>
            </a:rPr>
            <a:t>Digital </a:t>
          </a:r>
          <a:r>
            <a:rPr lang="sr-Latn-RS" sz="2000" dirty="0" err="1" smtClean="0">
              <a:latin typeface="Verdana" panose="020B0604030504040204" pitchFamily="34" charset="0"/>
              <a:ea typeface="Verdana" panose="020B0604030504040204" pitchFamily="34" charset="0"/>
            </a:rPr>
            <a:t>and</a:t>
          </a:r>
          <a:r>
            <a:rPr lang="sr-Latn-RS" sz="2000" dirty="0" smtClean="0">
              <a:latin typeface="Verdana" panose="020B0604030504040204" pitchFamily="34" charset="0"/>
              <a:ea typeface="Verdana" panose="020B0604030504040204" pitchFamily="34" charset="0"/>
            </a:rPr>
            <a:t> ICT </a:t>
          </a:r>
          <a:r>
            <a:rPr lang="sr-Latn-RS" sz="2000" dirty="0" err="1" smtClean="0">
              <a:latin typeface="Verdana" panose="020B0604030504040204" pitchFamily="34" charset="0"/>
              <a:ea typeface="Verdana" panose="020B0604030504040204" pitchFamily="34" charset="0"/>
            </a:rPr>
            <a:t>Readiness</a:t>
          </a:r>
          <a:endParaRPr lang="sr-Latn-RS" sz="2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4DA77A5-DFA3-4209-8302-7C169573F0E1}" type="sibTrans" cxnId="{577F0C60-939B-4C0B-A284-F7634AA15B77}">
      <dgm:prSet/>
      <dgm:spPr/>
      <dgm:t>
        <a:bodyPr/>
        <a:lstStyle/>
        <a:p>
          <a:endParaRPr lang="sr-Latn-RS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486C76B-06EC-4412-9D89-EFA8582273D6}" type="parTrans" cxnId="{577F0C60-939B-4C0B-A284-F7634AA15B77}">
      <dgm:prSet/>
      <dgm:spPr/>
      <dgm:t>
        <a:bodyPr/>
        <a:lstStyle/>
        <a:p>
          <a:endParaRPr lang="sr-Latn-RS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D2ADD5B-F5F7-4937-BBCC-D4E1A552CAB1}">
      <dgm:prSet custT="1"/>
      <dgm:spPr/>
      <dgm:t>
        <a:bodyPr/>
        <a:lstStyle/>
        <a:p>
          <a:r>
            <a:rPr lang="sr-Latn-RS" sz="2000" dirty="0" err="1" smtClean="0">
              <a:latin typeface="Verdana" panose="020B0604030504040204" pitchFamily="34" charset="0"/>
              <a:ea typeface="Verdana" panose="020B0604030504040204" pitchFamily="34" charset="0"/>
            </a:rPr>
            <a:t>Knowledge-Based</a:t>
          </a:r>
          <a:r>
            <a:rPr lang="sr-Latn-RS" sz="2000" dirty="0" smtClean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sr-Latn-RS" sz="2000" dirty="0" err="1" smtClean="0">
              <a:latin typeface="Verdana" panose="020B0604030504040204" pitchFamily="34" charset="0"/>
              <a:ea typeface="Verdana" panose="020B0604030504040204" pitchFamily="34" charset="0"/>
            </a:rPr>
            <a:t>Economy</a:t>
          </a:r>
          <a:endParaRPr lang="sr-Latn-RS" sz="2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EBD394D-9233-433F-B282-87E2B333E595}" type="parTrans" cxnId="{3FBB2780-3BFC-48A7-9647-C4285A5F763A}">
      <dgm:prSet/>
      <dgm:spPr/>
      <dgm:t>
        <a:bodyPr/>
        <a:lstStyle/>
        <a:p>
          <a:endParaRPr lang="sr-Latn-RS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CC6927B-5B38-4E2B-AAF1-93D6FFB7BF19}" type="sibTrans" cxnId="{3FBB2780-3BFC-48A7-9647-C4285A5F763A}">
      <dgm:prSet/>
      <dgm:spPr/>
      <dgm:t>
        <a:bodyPr/>
        <a:lstStyle/>
        <a:p>
          <a:endParaRPr lang="sr-Latn-RS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1770F54-1FAD-4D23-85E3-46FA2F120032}">
      <dgm:prSet custT="1"/>
      <dgm:spPr/>
      <dgm:t>
        <a:bodyPr/>
        <a:lstStyle/>
        <a:p>
          <a:r>
            <a:rPr lang="sr-Latn-RS" sz="2000" dirty="0" err="1" smtClean="0">
              <a:latin typeface="Verdana" panose="020B0604030504040204" pitchFamily="34" charset="0"/>
              <a:ea typeface="Verdana" panose="020B0604030504040204" pitchFamily="34" charset="0"/>
            </a:rPr>
            <a:t>Inclusiveness</a:t>
          </a:r>
          <a:r>
            <a:rPr lang="en-GB" sz="2000" dirty="0" smtClean="0">
              <a:latin typeface="Verdana" panose="020B0604030504040204" pitchFamily="34" charset="0"/>
              <a:ea typeface="Verdana" panose="020B0604030504040204" pitchFamily="34" charset="0"/>
            </a:rPr>
            <a:t> and Governance</a:t>
          </a:r>
          <a:endParaRPr lang="sr-Latn-RS" sz="2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1C25857-38D1-491D-9D8A-A471B79E6D7C}" type="parTrans" cxnId="{EC6D742D-F604-407F-BECD-5166EC369066}">
      <dgm:prSet/>
      <dgm:spPr/>
      <dgm:t>
        <a:bodyPr/>
        <a:lstStyle/>
        <a:p>
          <a:endParaRPr lang="sr-Latn-RS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FF6B3E2-4C96-43D3-83B5-4D0C72462C1E}" type="sibTrans" cxnId="{EC6D742D-F604-407F-BECD-5166EC369066}">
      <dgm:prSet/>
      <dgm:spPr/>
      <dgm:t>
        <a:bodyPr/>
        <a:lstStyle/>
        <a:p>
          <a:endParaRPr lang="sr-Latn-RS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F4A2714-DB85-4542-8A68-9D1C9D9734D2}" type="pres">
      <dgm:prSet presAssocID="{D5DF344A-8E65-48AE-87F1-EA9AC62736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517C0B9D-3EBD-49EF-85ED-0376785FD462}" type="pres">
      <dgm:prSet presAssocID="{0912EB82-4295-4E49-841B-1F59492EB611}" presName="parentLin" presStyleCnt="0"/>
      <dgm:spPr/>
    </dgm:pt>
    <dgm:pt modelId="{7DCA08F5-0D48-4919-B461-018EF2EE0F8B}" type="pres">
      <dgm:prSet presAssocID="{0912EB82-4295-4E49-841B-1F59492EB611}" presName="parentLeftMargin" presStyleLbl="node1" presStyleIdx="0" presStyleCnt="5"/>
      <dgm:spPr/>
      <dgm:t>
        <a:bodyPr/>
        <a:lstStyle/>
        <a:p>
          <a:endParaRPr lang="sr-Latn-RS"/>
        </a:p>
      </dgm:t>
    </dgm:pt>
    <dgm:pt modelId="{6C824346-1E4A-4DA5-B8D1-016D616B5EEC}" type="pres">
      <dgm:prSet presAssocID="{0912EB82-4295-4E49-841B-1F59492EB61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5478991-57C9-4B9F-BDE3-842ABCA5F6B2}" type="pres">
      <dgm:prSet presAssocID="{0912EB82-4295-4E49-841B-1F59492EB611}" presName="negativeSpace" presStyleCnt="0"/>
      <dgm:spPr/>
    </dgm:pt>
    <dgm:pt modelId="{B2F8E15F-2928-416B-B9A3-4F55EF06B6A4}" type="pres">
      <dgm:prSet presAssocID="{0912EB82-4295-4E49-841B-1F59492EB611}" presName="childText" presStyleLbl="conFgAcc1" presStyleIdx="0" presStyleCnt="5">
        <dgm:presLayoutVars>
          <dgm:bulletEnabled val="1"/>
        </dgm:presLayoutVars>
      </dgm:prSet>
      <dgm:spPr/>
    </dgm:pt>
    <dgm:pt modelId="{E8A96FEA-2CB9-49E4-BB66-CA838894E607}" type="pres">
      <dgm:prSet presAssocID="{D9027CF7-0744-4FED-A9A9-8BE1BC73BFFB}" presName="spaceBetweenRectangles" presStyleCnt="0"/>
      <dgm:spPr/>
    </dgm:pt>
    <dgm:pt modelId="{D35DFBD9-2F8B-48B0-880F-C9D0DA073656}" type="pres">
      <dgm:prSet presAssocID="{F08E14AB-631B-4D52-AC2A-D73C3F65AE18}" presName="parentLin" presStyleCnt="0"/>
      <dgm:spPr/>
    </dgm:pt>
    <dgm:pt modelId="{BCA478BB-4696-4C68-9E74-AA68CDD6C1BF}" type="pres">
      <dgm:prSet presAssocID="{F08E14AB-631B-4D52-AC2A-D73C3F65AE18}" presName="parentLeftMargin" presStyleLbl="node1" presStyleIdx="0" presStyleCnt="5"/>
      <dgm:spPr/>
      <dgm:t>
        <a:bodyPr/>
        <a:lstStyle/>
        <a:p>
          <a:endParaRPr lang="sr-Latn-RS"/>
        </a:p>
      </dgm:t>
    </dgm:pt>
    <dgm:pt modelId="{A8A7EF6D-83FF-48BA-9232-0A9030BCA3A4}" type="pres">
      <dgm:prSet presAssocID="{F08E14AB-631B-4D52-AC2A-D73C3F65AE1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949B9D9-589A-41DC-9A99-5F41C1B15600}" type="pres">
      <dgm:prSet presAssocID="{F08E14AB-631B-4D52-AC2A-D73C3F65AE18}" presName="negativeSpace" presStyleCnt="0"/>
      <dgm:spPr/>
    </dgm:pt>
    <dgm:pt modelId="{2A524330-2A78-4B36-91E1-833F0B0B2593}" type="pres">
      <dgm:prSet presAssocID="{F08E14AB-631B-4D52-AC2A-D73C3F65AE18}" presName="childText" presStyleLbl="conFgAcc1" presStyleIdx="1" presStyleCnt="5">
        <dgm:presLayoutVars>
          <dgm:bulletEnabled val="1"/>
        </dgm:presLayoutVars>
      </dgm:prSet>
      <dgm:spPr/>
    </dgm:pt>
    <dgm:pt modelId="{44D06C2C-36EB-4B1F-AD4D-C5CA13852F40}" type="pres">
      <dgm:prSet presAssocID="{CD3F3D3B-9348-4583-849C-E0C40B11343D}" presName="spaceBetweenRectangles" presStyleCnt="0"/>
      <dgm:spPr/>
    </dgm:pt>
    <dgm:pt modelId="{FAAC2D5F-A355-4644-A892-232B706570D0}" type="pres">
      <dgm:prSet presAssocID="{989CA7F7-73F3-4D42-8E73-26AD4282B582}" presName="parentLin" presStyleCnt="0"/>
      <dgm:spPr/>
    </dgm:pt>
    <dgm:pt modelId="{7768A36B-917F-4E15-AF25-97632F3A739C}" type="pres">
      <dgm:prSet presAssocID="{989CA7F7-73F3-4D42-8E73-26AD4282B582}" presName="parentLeftMargin" presStyleLbl="node1" presStyleIdx="1" presStyleCnt="5"/>
      <dgm:spPr/>
      <dgm:t>
        <a:bodyPr/>
        <a:lstStyle/>
        <a:p>
          <a:endParaRPr lang="sr-Latn-RS"/>
        </a:p>
      </dgm:t>
    </dgm:pt>
    <dgm:pt modelId="{608B1ECA-E571-4F4D-8D85-BE1CACDD1B4E}" type="pres">
      <dgm:prSet presAssocID="{989CA7F7-73F3-4D42-8E73-26AD4282B58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65361BE-2531-4849-AE5F-C1A9E91DC291}" type="pres">
      <dgm:prSet presAssocID="{989CA7F7-73F3-4D42-8E73-26AD4282B582}" presName="negativeSpace" presStyleCnt="0"/>
      <dgm:spPr/>
    </dgm:pt>
    <dgm:pt modelId="{DE7B7976-DD8D-49F6-A25B-C9904D63F272}" type="pres">
      <dgm:prSet presAssocID="{989CA7F7-73F3-4D42-8E73-26AD4282B582}" presName="childText" presStyleLbl="conFgAcc1" presStyleIdx="2" presStyleCnt="5">
        <dgm:presLayoutVars>
          <dgm:bulletEnabled val="1"/>
        </dgm:presLayoutVars>
      </dgm:prSet>
      <dgm:spPr/>
    </dgm:pt>
    <dgm:pt modelId="{F41DBA73-FE65-4F51-AACF-5C63AA8B2B2B}" type="pres">
      <dgm:prSet presAssocID="{84DA77A5-DFA3-4209-8302-7C169573F0E1}" presName="spaceBetweenRectangles" presStyleCnt="0"/>
      <dgm:spPr/>
    </dgm:pt>
    <dgm:pt modelId="{BBC36430-FA30-4153-89CA-ED07DF14DC5A}" type="pres">
      <dgm:prSet presAssocID="{FD2ADD5B-F5F7-4937-BBCC-D4E1A552CAB1}" presName="parentLin" presStyleCnt="0"/>
      <dgm:spPr/>
    </dgm:pt>
    <dgm:pt modelId="{DFBA603E-AB5D-430A-9C00-789DBD251D06}" type="pres">
      <dgm:prSet presAssocID="{FD2ADD5B-F5F7-4937-BBCC-D4E1A552CAB1}" presName="parentLeftMargin" presStyleLbl="node1" presStyleIdx="2" presStyleCnt="5"/>
      <dgm:spPr/>
      <dgm:t>
        <a:bodyPr/>
        <a:lstStyle/>
        <a:p>
          <a:endParaRPr lang="sr-Latn-RS"/>
        </a:p>
      </dgm:t>
    </dgm:pt>
    <dgm:pt modelId="{C79226E7-DE15-44A1-AF01-E1A0636D3C58}" type="pres">
      <dgm:prSet presAssocID="{FD2ADD5B-F5F7-4937-BBCC-D4E1A552CAB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598E2F2-E383-451C-8F35-616132A9AF79}" type="pres">
      <dgm:prSet presAssocID="{FD2ADD5B-F5F7-4937-BBCC-D4E1A552CAB1}" presName="negativeSpace" presStyleCnt="0"/>
      <dgm:spPr/>
    </dgm:pt>
    <dgm:pt modelId="{52A26294-5977-4886-B953-148A02DB6430}" type="pres">
      <dgm:prSet presAssocID="{FD2ADD5B-F5F7-4937-BBCC-D4E1A552CAB1}" presName="childText" presStyleLbl="conFgAcc1" presStyleIdx="3" presStyleCnt="5">
        <dgm:presLayoutVars>
          <dgm:bulletEnabled val="1"/>
        </dgm:presLayoutVars>
      </dgm:prSet>
      <dgm:spPr/>
    </dgm:pt>
    <dgm:pt modelId="{7842C4B8-FA33-428E-B09D-56A57AA77D20}" type="pres">
      <dgm:prSet presAssocID="{DCC6927B-5B38-4E2B-AAF1-93D6FFB7BF19}" presName="spaceBetweenRectangles" presStyleCnt="0"/>
      <dgm:spPr/>
    </dgm:pt>
    <dgm:pt modelId="{2B4E7E72-0241-4ED3-A506-6BF41DB1C60D}" type="pres">
      <dgm:prSet presAssocID="{D1770F54-1FAD-4D23-85E3-46FA2F120032}" presName="parentLin" presStyleCnt="0"/>
      <dgm:spPr/>
    </dgm:pt>
    <dgm:pt modelId="{E3F6BFF8-8E20-405D-9ED0-F2A9276635C9}" type="pres">
      <dgm:prSet presAssocID="{D1770F54-1FAD-4D23-85E3-46FA2F120032}" presName="parentLeftMargin" presStyleLbl="node1" presStyleIdx="3" presStyleCnt="5"/>
      <dgm:spPr/>
      <dgm:t>
        <a:bodyPr/>
        <a:lstStyle/>
        <a:p>
          <a:endParaRPr lang="sr-Latn-RS"/>
        </a:p>
      </dgm:t>
    </dgm:pt>
    <dgm:pt modelId="{92078D02-FF71-43B2-A6B2-A87292810A42}" type="pres">
      <dgm:prSet presAssocID="{D1770F54-1FAD-4D23-85E3-46FA2F12003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CE72642-CABE-4FBD-BE19-1261A2331470}" type="pres">
      <dgm:prSet presAssocID="{D1770F54-1FAD-4D23-85E3-46FA2F120032}" presName="negativeSpace" presStyleCnt="0"/>
      <dgm:spPr/>
    </dgm:pt>
    <dgm:pt modelId="{9CD39A94-A173-4452-B943-8E327FE8295C}" type="pres">
      <dgm:prSet presAssocID="{D1770F54-1FAD-4D23-85E3-46FA2F12003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30468FA-78D5-4EB6-98D1-569646051774}" type="presOf" srcId="{D5DF344A-8E65-48AE-87F1-EA9AC62736DB}" destId="{4F4A2714-DB85-4542-8A68-9D1C9D9734D2}" srcOrd="0" destOrd="0" presId="urn:microsoft.com/office/officeart/2005/8/layout/list1"/>
    <dgm:cxn modelId="{3FBB2780-3BFC-48A7-9647-C4285A5F763A}" srcId="{D5DF344A-8E65-48AE-87F1-EA9AC62736DB}" destId="{FD2ADD5B-F5F7-4937-BBCC-D4E1A552CAB1}" srcOrd="3" destOrd="0" parTransId="{BEBD394D-9233-433F-B282-87E2B333E595}" sibTransId="{DCC6927B-5B38-4E2B-AAF1-93D6FFB7BF19}"/>
    <dgm:cxn modelId="{EB4A2205-CDCE-48AB-A96A-1362EADFB363}" srcId="{D5DF344A-8E65-48AE-87F1-EA9AC62736DB}" destId="{0912EB82-4295-4E49-841B-1F59492EB611}" srcOrd="0" destOrd="0" parTransId="{3AB09AB1-1182-4C60-BE8A-C5DFD7A0598C}" sibTransId="{D9027CF7-0744-4FED-A9A9-8BE1BC73BFFB}"/>
    <dgm:cxn modelId="{60DC50CE-1984-49AB-A15E-C8A1873BE5A8}" type="presOf" srcId="{FD2ADD5B-F5F7-4937-BBCC-D4E1A552CAB1}" destId="{DFBA603E-AB5D-430A-9C00-789DBD251D06}" srcOrd="0" destOrd="0" presId="urn:microsoft.com/office/officeart/2005/8/layout/list1"/>
    <dgm:cxn modelId="{AEE58C76-A213-4DF3-B770-A3D2DE6B027C}" type="presOf" srcId="{0912EB82-4295-4E49-841B-1F59492EB611}" destId="{7DCA08F5-0D48-4919-B461-018EF2EE0F8B}" srcOrd="0" destOrd="0" presId="urn:microsoft.com/office/officeart/2005/8/layout/list1"/>
    <dgm:cxn modelId="{577F0C60-939B-4C0B-A284-F7634AA15B77}" srcId="{D5DF344A-8E65-48AE-87F1-EA9AC62736DB}" destId="{989CA7F7-73F3-4D42-8E73-26AD4282B582}" srcOrd="2" destOrd="0" parTransId="{E486C76B-06EC-4412-9D89-EFA8582273D6}" sibTransId="{84DA77A5-DFA3-4209-8302-7C169573F0E1}"/>
    <dgm:cxn modelId="{E6A0DBBB-7810-4A6C-8A5B-E73F3ED5A2BB}" type="presOf" srcId="{989CA7F7-73F3-4D42-8E73-26AD4282B582}" destId="{608B1ECA-E571-4F4D-8D85-BE1CACDD1B4E}" srcOrd="1" destOrd="0" presId="urn:microsoft.com/office/officeart/2005/8/layout/list1"/>
    <dgm:cxn modelId="{4376B085-38AC-41B1-BB00-9CD778EA23D1}" type="presOf" srcId="{D1770F54-1FAD-4D23-85E3-46FA2F120032}" destId="{92078D02-FF71-43B2-A6B2-A87292810A42}" srcOrd="1" destOrd="0" presId="urn:microsoft.com/office/officeart/2005/8/layout/list1"/>
    <dgm:cxn modelId="{801E77E8-8022-4655-9809-2491D7EFCDA2}" type="presOf" srcId="{F08E14AB-631B-4D52-AC2A-D73C3F65AE18}" destId="{A8A7EF6D-83FF-48BA-9232-0A9030BCA3A4}" srcOrd="1" destOrd="0" presId="urn:microsoft.com/office/officeart/2005/8/layout/list1"/>
    <dgm:cxn modelId="{E99F83BC-BFCE-4BD0-94EB-89B042156656}" type="presOf" srcId="{989CA7F7-73F3-4D42-8E73-26AD4282B582}" destId="{7768A36B-917F-4E15-AF25-97632F3A739C}" srcOrd="0" destOrd="0" presId="urn:microsoft.com/office/officeart/2005/8/layout/list1"/>
    <dgm:cxn modelId="{CF7F8D55-532E-410F-BB32-E9A5C990E8CA}" type="presOf" srcId="{FD2ADD5B-F5F7-4937-BBCC-D4E1A552CAB1}" destId="{C79226E7-DE15-44A1-AF01-E1A0636D3C58}" srcOrd="1" destOrd="0" presId="urn:microsoft.com/office/officeart/2005/8/layout/list1"/>
    <dgm:cxn modelId="{5C5E1A5C-2E29-496B-977B-5F05FA45CF81}" type="presOf" srcId="{F08E14AB-631B-4D52-AC2A-D73C3F65AE18}" destId="{BCA478BB-4696-4C68-9E74-AA68CDD6C1BF}" srcOrd="0" destOrd="0" presId="urn:microsoft.com/office/officeart/2005/8/layout/list1"/>
    <dgm:cxn modelId="{EC6D742D-F604-407F-BECD-5166EC369066}" srcId="{D5DF344A-8E65-48AE-87F1-EA9AC62736DB}" destId="{D1770F54-1FAD-4D23-85E3-46FA2F120032}" srcOrd="4" destOrd="0" parTransId="{C1C25857-38D1-491D-9D8A-A471B79E6D7C}" sibTransId="{CFF6B3E2-4C96-43D3-83B5-4D0C72462C1E}"/>
    <dgm:cxn modelId="{FE088527-1637-44F9-A222-5D0439BFC9E2}" type="presOf" srcId="{0912EB82-4295-4E49-841B-1F59492EB611}" destId="{6C824346-1E4A-4DA5-B8D1-016D616B5EEC}" srcOrd="1" destOrd="0" presId="urn:microsoft.com/office/officeart/2005/8/layout/list1"/>
    <dgm:cxn modelId="{1CE41748-6612-4561-BFF3-194372AC1B74}" type="presOf" srcId="{D1770F54-1FAD-4D23-85E3-46FA2F120032}" destId="{E3F6BFF8-8E20-405D-9ED0-F2A9276635C9}" srcOrd="0" destOrd="0" presId="urn:microsoft.com/office/officeart/2005/8/layout/list1"/>
    <dgm:cxn modelId="{908F9A0B-9470-4A03-B91A-16B87C93D246}" srcId="{D5DF344A-8E65-48AE-87F1-EA9AC62736DB}" destId="{F08E14AB-631B-4D52-AC2A-D73C3F65AE18}" srcOrd="1" destOrd="0" parTransId="{924A0462-C054-463C-831C-4BA499DF1AC0}" sibTransId="{CD3F3D3B-9348-4583-849C-E0C40B11343D}"/>
    <dgm:cxn modelId="{976D476B-7CA3-4694-8192-57127EBC7E91}" type="presParOf" srcId="{4F4A2714-DB85-4542-8A68-9D1C9D9734D2}" destId="{517C0B9D-3EBD-49EF-85ED-0376785FD462}" srcOrd="0" destOrd="0" presId="urn:microsoft.com/office/officeart/2005/8/layout/list1"/>
    <dgm:cxn modelId="{EE41AD54-D147-4DAD-9C2B-C1C8398DBC81}" type="presParOf" srcId="{517C0B9D-3EBD-49EF-85ED-0376785FD462}" destId="{7DCA08F5-0D48-4919-B461-018EF2EE0F8B}" srcOrd="0" destOrd="0" presId="urn:microsoft.com/office/officeart/2005/8/layout/list1"/>
    <dgm:cxn modelId="{03F4A439-E0B7-46A5-8496-79674A53417C}" type="presParOf" srcId="{517C0B9D-3EBD-49EF-85ED-0376785FD462}" destId="{6C824346-1E4A-4DA5-B8D1-016D616B5EEC}" srcOrd="1" destOrd="0" presId="urn:microsoft.com/office/officeart/2005/8/layout/list1"/>
    <dgm:cxn modelId="{CA87EB9A-F40A-4884-867B-C04192A9B1C8}" type="presParOf" srcId="{4F4A2714-DB85-4542-8A68-9D1C9D9734D2}" destId="{45478991-57C9-4B9F-BDE3-842ABCA5F6B2}" srcOrd="1" destOrd="0" presId="urn:microsoft.com/office/officeart/2005/8/layout/list1"/>
    <dgm:cxn modelId="{11A7900D-F599-48A4-9BC6-248A08CABEC4}" type="presParOf" srcId="{4F4A2714-DB85-4542-8A68-9D1C9D9734D2}" destId="{B2F8E15F-2928-416B-B9A3-4F55EF06B6A4}" srcOrd="2" destOrd="0" presId="urn:microsoft.com/office/officeart/2005/8/layout/list1"/>
    <dgm:cxn modelId="{4ECD67A7-3C96-4C8C-ACCD-D9149303CD64}" type="presParOf" srcId="{4F4A2714-DB85-4542-8A68-9D1C9D9734D2}" destId="{E8A96FEA-2CB9-49E4-BB66-CA838894E607}" srcOrd="3" destOrd="0" presId="urn:microsoft.com/office/officeart/2005/8/layout/list1"/>
    <dgm:cxn modelId="{844E2DCF-769D-48FD-BF99-DE8CD22280A4}" type="presParOf" srcId="{4F4A2714-DB85-4542-8A68-9D1C9D9734D2}" destId="{D35DFBD9-2F8B-48B0-880F-C9D0DA073656}" srcOrd="4" destOrd="0" presId="urn:microsoft.com/office/officeart/2005/8/layout/list1"/>
    <dgm:cxn modelId="{31216660-03B7-4BDD-893B-16AF7AE8034F}" type="presParOf" srcId="{D35DFBD9-2F8B-48B0-880F-C9D0DA073656}" destId="{BCA478BB-4696-4C68-9E74-AA68CDD6C1BF}" srcOrd="0" destOrd="0" presId="urn:microsoft.com/office/officeart/2005/8/layout/list1"/>
    <dgm:cxn modelId="{A261CD45-F2A4-4B05-8EBA-A062479EE055}" type="presParOf" srcId="{D35DFBD9-2F8B-48B0-880F-C9D0DA073656}" destId="{A8A7EF6D-83FF-48BA-9232-0A9030BCA3A4}" srcOrd="1" destOrd="0" presId="urn:microsoft.com/office/officeart/2005/8/layout/list1"/>
    <dgm:cxn modelId="{0B10300C-A176-4188-A50F-34AB353DDB81}" type="presParOf" srcId="{4F4A2714-DB85-4542-8A68-9D1C9D9734D2}" destId="{9949B9D9-589A-41DC-9A99-5F41C1B15600}" srcOrd="5" destOrd="0" presId="urn:microsoft.com/office/officeart/2005/8/layout/list1"/>
    <dgm:cxn modelId="{B209E5EE-F17A-4926-B633-178F1FC85514}" type="presParOf" srcId="{4F4A2714-DB85-4542-8A68-9D1C9D9734D2}" destId="{2A524330-2A78-4B36-91E1-833F0B0B2593}" srcOrd="6" destOrd="0" presId="urn:microsoft.com/office/officeart/2005/8/layout/list1"/>
    <dgm:cxn modelId="{827A7C1E-110F-49C8-BB1E-9CF06D658E06}" type="presParOf" srcId="{4F4A2714-DB85-4542-8A68-9D1C9D9734D2}" destId="{44D06C2C-36EB-4B1F-AD4D-C5CA13852F40}" srcOrd="7" destOrd="0" presId="urn:microsoft.com/office/officeart/2005/8/layout/list1"/>
    <dgm:cxn modelId="{AE25131A-0105-455D-B010-9C00BF2DB686}" type="presParOf" srcId="{4F4A2714-DB85-4542-8A68-9D1C9D9734D2}" destId="{FAAC2D5F-A355-4644-A892-232B706570D0}" srcOrd="8" destOrd="0" presId="urn:microsoft.com/office/officeart/2005/8/layout/list1"/>
    <dgm:cxn modelId="{2DD28619-065F-4F71-AAA2-30819969A03B}" type="presParOf" srcId="{FAAC2D5F-A355-4644-A892-232B706570D0}" destId="{7768A36B-917F-4E15-AF25-97632F3A739C}" srcOrd="0" destOrd="0" presId="urn:microsoft.com/office/officeart/2005/8/layout/list1"/>
    <dgm:cxn modelId="{2D74A331-355E-4C3E-920A-603C295F976C}" type="presParOf" srcId="{FAAC2D5F-A355-4644-A892-232B706570D0}" destId="{608B1ECA-E571-4F4D-8D85-BE1CACDD1B4E}" srcOrd="1" destOrd="0" presId="urn:microsoft.com/office/officeart/2005/8/layout/list1"/>
    <dgm:cxn modelId="{77979E25-7F1F-49CD-A8BE-CEDCC380E3B9}" type="presParOf" srcId="{4F4A2714-DB85-4542-8A68-9D1C9D9734D2}" destId="{865361BE-2531-4849-AE5F-C1A9E91DC291}" srcOrd="9" destOrd="0" presId="urn:microsoft.com/office/officeart/2005/8/layout/list1"/>
    <dgm:cxn modelId="{150C5F1D-047B-4D2C-97E8-9AB7062911B4}" type="presParOf" srcId="{4F4A2714-DB85-4542-8A68-9D1C9D9734D2}" destId="{DE7B7976-DD8D-49F6-A25B-C9904D63F272}" srcOrd="10" destOrd="0" presId="urn:microsoft.com/office/officeart/2005/8/layout/list1"/>
    <dgm:cxn modelId="{962EF620-5B33-4313-B29E-013F073C94C2}" type="presParOf" srcId="{4F4A2714-DB85-4542-8A68-9D1C9D9734D2}" destId="{F41DBA73-FE65-4F51-AACF-5C63AA8B2B2B}" srcOrd="11" destOrd="0" presId="urn:microsoft.com/office/officeart/2005/8/layout/list1"/>
    <dgm:cxn modelId="{B84CB874-C032-4AA5-8116-4B3A75B0BBAC}" type="presParOf" srcId="{4F4A2714-DB85-4542-8A68-9D1C9D9734D2}" destId="{BBC36430-FA30-4153-89CA-ED07DF14DC5A}" srcOrd="12" destOrd="0" presId="urn:microsoft.com/office/officeart/2005/8/layout/list1"/>
    <dgm:cxn modelId="{8331E5B9-917D-4C58-9786-1CDAE1E7331F}" type="presParOf" srcId="{BBC36430-FA30-4153-89CA-ED07DF14DC5A}" destId="{DFBA603E-AB5D-430A-9C00-789DBD251D06}" srcOrd="0" destOrd="0" presId="urn:microsoft.com/office/officeart/2005/8/layout/list1"/>
    <dgm:cxn modelId="{16D69E7D-B761-4419-ACFE-DE9233F441DE}" type="presParOf" srcId="{BBC36430-FA30-4153-89CA-ED07DF14DC5A}" destId="{C79226E7-DE15-44A1-AF01-E1A0636D3C58}" srcOrd="1" destOrd="0" presId="urn:microsoft.com/office/officeart/2005/8/layout/list1"/>
    <dgm:cxn modelId="{B7F8027A-7054-48BF-A20F-B21BBB9BDD52}" type="presParOf" srcId="{4F4A2714-DB85-4542-8A68-9D1C9D9734D2}" destId="{7598E2F2-E383-451C-8F35-616132A9AF79}" srcOrd="13" destOrd="0" presId="urn:microsoft.com/office/officeart/2005/8/layout/list1"/>
    <dgm:cxn modelId="{FB39673F-F81B-477A-B10A-4D1494A009C9}" type="presParOf" srcId="{4F4A2714-DB85-4542-8A68-9D1C9D9734D2}" destId="{52A26294-5977-4886-B953-148A02DB6430}" srcOrd="14" destOrd="0" presId="urn:microsoft.com/office/officeart/2005/8/layout/list1"/>
    <dgm:cxn modelId="{C9FFA4DD-4451-45F7-B518-4815B19D7664}" type="presParOf" srcId="{4F4A2714-DB85-4542-8A68-9D1C9D9734D2}" destId="{7842C4B8-FA33-428E-B09D-56A57AA77D20}" srcOrd="15" destOrd="0" presId="urn:microsoft.com/office/officeart/2005/8/layout/list1"/>
    <dgm:cxn modelId="{71B09FDF-6B54-4E50-84A2-F4011C4E6A94}" type="presParOf" srcId="{4F4A2714-DB85-4542-8A68-9D1C9D9734D2}" destId="{2B4E7E72-0241-4ED3-A506-6BF41DB1C60D}" srcOrd="16" destOrd="0" presId="urn:microsoft.com/office/officeart/2005/8/layout/list1"/>
    <dgm:cxn modelId="{EAA5A27A-2408-4DC3-82F0-9BDEFBF045CD}" type="presParOf" srcId="{2B4E7E72-0241-4ED3-A506-6BF41DB1C60D}" destId="{E3F6BFF8-8E20-405D-9ED0-F2A9276635C9}" srcOrd="0" destOrd="0" presId="urn:microsoft.com/office/officeart/2005/8/layout/list1"/>
    <dgm:cxn modelId="{54A893BF-5016-4EB8-85D2-05662E4E6449}" type="presParOf" srcId="{2B4E7E72-0241-4ED3-A506-6BF41DB1C60D}" destId="{92078D02-FF71-43B2-A6B2-A87292810A42}" srcOrd="1" destOrd="0" presId="urn:microsoft.com/office/officeart/2005/8/layout/list1"/>
    <dgm:cxn modelId="{A660933D-9EE5-463F-8331-D91E87DF150F}" type="presParOf" srcId="{4F4A2714-DB85-4542-8A68-9D1C9D9734D2}" destId="{8CE72642-CABE-4FBD-BE19-1261A2331470}" srcOrd="17" destOrd="0" presId="urn:microsoft.com/office/officeart/2005/8/layout/list1"/>
    <dgm:cxn modelId="{96316B1B-0761-492F-8EE7-C7CFAC460109}" type="presParOf" srcId="{4F4A2714-DB85-4542-8A68-9D1C9D9734D2}" destId="{9CD39A94-A173-4452-B943-8E327FE8295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8E15F-2928-416B-B9A3-4F55EF06B6A4}">
      <dsp:nvSpPr>
        <dsp:cNvPr id="0" name=""/>
        <dsp:cNvSpPr/>
      </dsp:nvSpPr>
      <dsp:spPr>
        <a:xfrm>
          <a:off x="0" y="301832"/>
          <a:ext cx="10954183" cy="45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24346-1E4A-4DA5-B8D1-016D616B5EEC}">
      <dsp:nvSpPr>
        <dsp:cNvPr id="0" name=""/>
        <dsp:cNvSpPr/>
      </dsp:nvSpPr>
      <dsp:spPr>
        <a:xfrm>
          <a:off x="547709" y="36152"/>
          <a:ext cx="7667928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829" tIns="0" rIns="28982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Education and Human Capital</a:t>
          </a:r>
          <a:endParaRPr lang="sr-Latn-RS" sz="2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3648" y="62091"/>
        <a:ext cx="7616050" cy="479482"/>
      </dsp:txXfrm>
    </dsp:sp>
    <dsp:sp modelId="{2A524330-2A78-4B36-91E1-833F0B0B2593}">
      <dsp:nvSpPr>
        <dsp:cNvPr id="0" name=""/>
        <dsp:cNvSpPr/>
      </dsp:nvSpPr>
      <dsp:spPr>
        <a:xfrm>
          <a:off x="0" y="1118312"/>
          <a:ext cx="10954183" cy="45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7EF6D-83FF-48BA-9232-0A9030BCA3A4}">
      <dsp:nvSpPr>
        <dsp:cNvPr id="0" name=""/>
        <dsp:cNvSpPr/>
      </dsp:nvSpPr>
      <dsp:spPr>
        <a:xfrm>
          <a:off x="547709" y="852632"/>
          <a:ext cx="7667928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829" tIns="0" rIns="28982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Research and innovation</a:t>
          </a:r>
          <a:endParaRPr lang="sr-Latn-RS" sz="2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3648" y="878571"/>
        <a:ext cx="7616050" cy="479482"/>
      </dsp:txXfrm>
    </dsp:sp>
    <dsp:sp modelId="{DE7B7976-DD8D-49F6-A25B-C9904D63F272}">
      <dsp:nvSpPr>
        <dsp:cNvPr id="0" name=""/>
        <dsp:cNvSpPr/>
      </dsp:nvSpPr>
      <dsp:spPr>
        <a:xfrm>
          <a:off x="0" y="1934792"/>
          <a:ext cx="10954183" cy="45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8B1ECA-E571-4F4D-8D85-BE1CACDD1B4E}">
      <dsp:nvSpPr>
        <dsp:cNvPr id="0" name=""/>
        <dsp:cNvSpPr/>
      </dsp:nvSpPr>
      <dsp:spPr>
        <a:xfrm>
          <a:off x="547709" y="1669113"/>
          <a:ext cx="7667928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829" tIns="0" rIns="28982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Digital </a:t>
          </a:r>
          <a:r>
            <a:rPr lang="sr-Latn-RS" sz="2000" kern="1200" dirty="0" err="1" smtClean="0">
              <a:latin typeface="Verdana" panose="020B0604030504040204" pitchFamily="34" charset="0"/>
              <a:ea typeface="Verdana" panose="020B0604030504040204" pitchFamily="34" charset="0"/>
            </a:rPr>
            <a:t>and</a:t>
          </a:r>
          <a:r>
            <a:rPr lang="sr-Latn-RS" sz="20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 ICT </a:t>
          </a:r>
          <a:r>
            <a:rPr lang="sr-Latn-RS" sz="2000" kern="1200" dirty="0" err="1" smtClean="0">
              <a:latin typeface="Verdana" panose="020B0604030504040204" pitchFamily="34" charset="0"/>
              <a:ea typeface="Verdana" panose="020B0604030504040204" pitchFamily="34" charset="0"/>
            </a:rPr>
            <a:t>Readiness</a:t>
          </a:r>
          <a:endParaRPr lang="sr-Latn-RS" sz="2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3648" y="1695052"/>
        <a:ext cx="7616050" cy="479482"/>
      </dsp:txXfrm>
    </dsp:sp>
    <dsp:sp modelId="{52A26294-5977-4886-B953-148A02DB6430}">
      <dsp:nvSpPr>
        <dsp:cNvPr id="0" name=""/>
        <dsp:cNvSpPr/>
      </dsp:nvSpPr>
      <dsp:spPr>
        <a:xfrm>
          <a:off x="0" y="2751273"/>
          <a:ext cx="10954183" cy="45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226E7-DE15-44A1-AF01-E1A0636D3C58}">
      <dsp:nvSpPr>
        <dsp:cNvPr id="0" name=""/>
        <dsp:cNvSpPr/>
      </dsp:nvSpPr>
      <dsp:spPr>
        <a:xfrm>
          <a:off x="547709" y="2485593"/>
          <a:ext cx="7667928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829" tIns="0" rIns="28982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err="1" smtClean="0">
              <a:latin typeface="Verdana" panose="020B0604030504040204" pitchFamily="34" charset="0"/>
              <a:ea typeface="Verdana" panose="020B0604030504040204" pitchFamily="34" charset="0"/>
            </a:rPr>
            <a:t>Knowledge-Based</a:t>
          </a:r>
          <a:r>
            <a:rPr lang="sr-Latn-RS" sz="20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sr-Latn-RS" sz="2000" kern="1200" dirty="0" err="1" smtClean="0">
              <a:latin typeface="Verdana" panose="020B0604030504040204" pitchFamily="34" charset="0"/>
              <a:ea typeface="Verdana" panose="020B0604030504040204" pitchFamily="34" charset="0"/>
            </a:rPr>
            <a:t>Economy</a:t>
          </a:r>
          <a:endParaRPr lang="sr-Latn-RS" sz="2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3648" y="2511532"/>
        <a:ext cx="7616050" cy="479482"/>
      </dsp:txXfrm>
    </dsp:sp>
    <dsp:sp modelId="{9CD39A94-A173-4452-B943-8E327FE8295C}">
      <dsp:nvSpPr>
        <dsp:cNvPr id="0" name=""/>
        <dsp:cNvSpPr/>
      </dsp:nvSpPr>
      <dsp:spPr>
        <a:xfrm>
          <a:off x="0" y="3567753"/>
          <a:ext cx="10954183" cy="45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78D02-FF71-43B2-A6B2-A87292810A42}">
      <dsp:nvSpPr>
        <dsp:cNvPr id="0" name=""/>
        <dsp:cNvSpPr/>
      </dsp:nvSpPr>
      <dsp:spPr>
        <a:xfrm>
          <a:off x="547709" y="3302073"/>
          <a:ext cx="7667928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829" tIns="0" rIns="28982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err="1" smtClean="0">
              <a:latin typeface="Verdana" panose="020B0604030504040204" pitchFamily="34" charset="0"/>
              <a:ea typeface="Verdana" panose="020B0604030504040204" pitchFamily="34" charset="0"/>
            </a:rPr>
            <a:t>Inclusiveness</a:t>
          </a:r>
          <a:r>
            <a:rPr lang="en-GB" sz="20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 and Governance</a:t>
          </a:r>
          <a:endParaRPr lang="sr-Latn-RS" sz="2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3648" y="3328012"/>
        <a:ext cx="7616050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A7BA6-C638-465B-9AAD-85D10B1E07A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142D4-5647-4A56-9986-C5881B7B5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2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03045-9E18-4723-8DEC-FFCFCD854557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7F705-F937-46CB-A48B-0D9E19179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5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71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52617-EB4F-8440-B401-E784FD2DF9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2354" y="1988999"/>
            <a:ext cx="5826996" cy="2432981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4800" b="1">
                <a:solidFill>
                  <a:srgbClr val="202A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 err="1"/>
              <a:t>Klik</a:t>
            </a:r>
            <a:r>
              <a:rPr lang="en-US" noProof="0" dirty="0"/>
              <a:t> da </a:t>
            </a:r>
            <a:r>
              <a:rPr lang="en-US" noProof="0" dirty="0" err="1"/>
              <a:t>uredite</a:t>
            </a:r>
            <a:r>
              <a:rPr lang="en-US" noProof="0" dirty="0"/>
              <a:t> </a:t>
            </a:r>
            <a:r>
              <a:rPr lang="en-US" noProof="0" dirty="0" err="1"/>
              <a:t>glavni</a:t>
            </a:r>
            <a:r>
              <a:rPr lang="en-US" noProof="0" dirty="0"/>
              <a:t> </a:t>
            </a:r>
            <a:r>
              <a:rPr lang="en-US" noProof="0" dirty="0" err="1"/>
              <a:t>stil</a:t>
            </a:r>
            <a:r>
              <a:rPr lang="en-US" noProof="0" dirty="0"/>
              <a:t> </a:t>
            </a:r>
            <a:r>
              <a:rPr lang="en-US" noProof="0" dirty="0" err="1"/>
              <a:t>naslova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C7DFFC-AF2A-FB4C-A0F6-2041D66B56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2353" y="1114974"/>
            <a:ext cx="10091816" cy="72000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2400">
                <a:solidFill>
                  <a:srgbClr val="9D9FA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err="1"/>
              <a:t>Klik</a:t>
            </a:r>
            <a:r>
              <a:rPr lang="en-US" noProof="0" dirty="0"/>
              <a:t> da </a:t>
            </a:r>
            <a:r>
              <a:rPr lang="en-US" noProof="0" dirty="0" err="1"/>
              <a:t>uredite</a:t>
            </a:r>
            <a:r>
              <a:rPr lang="en-US" noProof="0" dirty="0"/>
              <a:t> </a:t>
            </a:r>
            <a:r>
              <a:rPr lang="en-US" noProof="0" dirty="0" err="1"/>
              <a:t>glavni</a:t>
            </a:r>
            <a:r>
              <a:rPr lang="en-US" noProof="0" dirty="0"/>
              <a:t> </a:t>
            </a:r>
            <a:r>
              <a:rPr lang="en-US" noProof="0" dirty="0" err="1"/>
              <a:t>stil</a:t>
            </a:r>
            <a:r>
              <a:rPr lang="en-US" noProof="0" dirty="0"/>
              <a:t> </a:t>
            </a:r>
            <a:r>
              <a:rPr lang="en-US" noProof="0" dirty="0" err="1"/>
              <a:t>nadnaslova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95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F5BC273-FBF5-FB47-B5F3-50B2F8E53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 err="1"/>
              <a:t>ien.bg.ac.rs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04007FA-6BA9-C348-A9D7-7407EDD19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2617462"/>
            <a:ext cx="6876000" cy="144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Klik</a:t>
            </a:r>
            <a:r>
              <a:rPr lang="en-GB" noProof="0" dirty="0"/>
              <a:t> da </a:t>
            </a:r>
            <a:r>
              <a:rPr lang="en-GB" noProof="0" dirty="0" err="1"/>
              <a:t>uredite</a:t>
            </a:r>
            <a:r>
              <a:rPr lang="en-GB" noProof="0" dirty="0"/>
              <a:t> </a:t>
            </a:r>
            <a:r>
              <a:rPr lang="en-GB" noProof="0" dirty="0" err="1"/>
              <a:t>glavni</a:t>
            </a:r>
            <a:r>
              <a:rPr lang="en-GB" noProof="0" dirty="0"/>
              <a:t> </a:t>
            </a:r>
            <a:r>
              <a:rPr lang="en-GB" noProof="0" dirty="0" err="1"/>
              <a:t>stil</a:t>
            </a:r>
            <a:r>
              <a:rPr lang="en-GB" noProof="0" dirty="0"/>
              <a:t> </a:t>
            </a:r>
            <a:r>
              <a:rPr lang="en-GB" noProof="0" dirty="0" err="1"/>
              <a:t>naslova</a:t>
            </a:r>
            <a:endParaRPr lang="en-US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D79737F-E34C-4A49-A746-21418205E3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4327463"/>
            <a:ext cx="6876000" cy="252000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stilove</a:t>
            </a:r>
            <a:r>
              <a:rPr lang="en-US" dirty="0"/>
              <a:t> </a:t>
            </a:r>
            <a:r>
              <a:rPr lang="en-US" dirty="0" err="1"/>
              <a:t>teksta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14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3132" y="1268038"/>
            <a:ext cx="10944000" cy="397424"/>
          </a:xfrm>
        </p:spPr>
        <p:txBody>
          <a:bodyPr/>
          <a:lstStyle/>
          <a:p>
            <a:r>
              <a:rPr lang="en-US" dirty="0" err="1"/>
              <a:t>Klik</a:t>
            </a:r>
            <a:r>
              <a:rPr lang="en-US" dirty="0"/>
              <a:t> da </a:t>
            </a:r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stil</a:t>
            </a:r>
            <a:r>
              <a:rPr lang="en-US" dirty="0"/>
              <a:t> </a:t>
            </a:r>
            <a:r>
              <a:rPr lang="en-US" dirty="0" err="1"/>
              <a:t>naslova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8122" y="1924660"/>
            <a:ext cx="8136000" cy="4008142"/>
          </a:xfr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ien.bg.ac.rs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77452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515" y="1261601"/>
            <a:ext cx="10944000" cy="792000"/>
          </a:xfrm>
        </p:spPr>
        <p:txBody>
          <a:bodyPr/>
          <a:lstStyle/>
          <a:p>
            <a:r>
              <a:rPr lang="en-US" dirty="0" err="1"/>
              <a:t>Klik</a:t>
            </a:r>
            <a:r>
              <a:rPr lang="en-US" dirty="0"/>
              <a:t> da </a:t>
            </a:r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stil</a:t>
            </a:r>
            <a:r>
              <a:rPr lang="en-US" dirty="0"/>
              <a:t> </a:t>
            </a:r>
            <a:r>
              <a:rPr lang="en-US" dirty="0" err="1"/>
              <a:t>naslova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0000" y="2262106"/>
            <a:ext cx="5328000" cy="3713894"/>
          </a:xfrm>
        </p:spPr>
        <p:txBody>
          <a:bodyPr/>
          <a:lstStyle/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stilove</a:t>
            </a:r>
            <a:r>
              <a:rPr lang="en-US" dirty="0"/>
              <a:t> </a:t>
            </a:r>
            <a:r>
              <a:rPr lang="en-US" dirty="0" err="1"/>
              <a:t>teksta</a:t>
            </a:r>
            <a:endParaRPr lang="en-US" dirty="0"/>
          </a:p>
          <a:p>
            <a:pPr lvl="0"/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2"/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3"/>
            <a:r>
              <a:rPr lang="en-US" dirty="0" err="1"/>
              <a:t>Treći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4"/>
            <a:r>
              <a:rPr lang="en-US" dirty="0" err="1"/>
              <a:t>Četvrti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16000" y="2262106"/>
            <a:ext cx="5328000" cy="3713894"/>
          </a:xfrm>
        </p:spPr>
        <p:txBody>
          <a:bodyPr/>
          <a:lstStyle/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stilove</a:t>
            </a:r>
            <a:r>
              <a:rPr lang="en-US" dirty="0"/>
              <a:t> </a:t>
            </a:r>
            <a:r>
              <a:rPr lang="en-US" dirty="0" err="1"/>
              <a:t>teksta</a:t>
            </a:r>
            <a:endParaRPr lang="en-US" dirty="0"/>
          </a:p>
          <a:p>
            <a:pPr lvl="0"/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2"/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3"/>
            <a:r>
              <a:rPr lang="en-US" dirty="0" err="1"/>
              <a:t>Treći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4"/>
            <a:r>
              <a:rPr lang="en-US" dirty="0" err="1"/>
              <a:t>Četvrti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ien.bg.ac.rs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31327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697" y="1270167"/>
            <a:ext cx="10944000" cy="792000"/>
          </a:xfrm>
        </p:spPr>
        <p:txBody>
          <a:bodyPr/>
          <a:lstStyle/>
          <a:p>
            <a:r>
              <a:rPr lang="en-US" dirty="0" err="1"/>
              <a:t>Klik</a:t>
            </a:r>
            <a:r>
              <a:rPr lang="en-US" dirty="0"/>
              <a:t> da </a:t>
            </a:r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stil</a:t>
            </a:r>
            <a:r>
              <a:rPr lang="en-US" dirty="0"/>
              <a:t> </a:t>
            </a:r>
            <a:r>
              <a:rPr lang="en-US" dirty="0" err="1"/>
              <a:t>naslova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91687" y="2303106"/>
            <a:ext cx="5328000" cy="3457223"/>
          </a:xfrm>
        </p:spPr>
        <p:txBody>
          <a:bodyPr/>
          <a:lstStyle/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stilove</a:t>
            </a:r>
            <a:r>
              <a:rPr lang="en-US" dirty="0"/>
              <a:t> </a:t>
            </a:r>
            <a:r>
              <a:rPr lang="en-US" dirty="0" err="1"/>
              <a:t>teksta</a:t>
            </a:r>
            <a:endParaRPr lang="en-US" dirty="0"/>
          </a:p>
          <a:p>
            <a:pPr lvl="0"/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2"/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3"/>
            <a:r>
              <a:rPr lang="en-US" dirty="0" err="1"/>
              <a:t>Treći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4"/>
            <a:r>
              <a:rPr lang="en-US" dirty="0" err="1"/>
              <a:t>Četvrti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ien.bg.ac.rs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86E00B-4C6B-434C-80C9-F98EF22F317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7687" y="2303108"/>
            <a:ext cx="5328000" cy="3457221"/>
          </a:xfrm>
        </p:spPr>
        <p:txBody>
          <a:bodyPr/>
          <a:lstStyle/>
          <a:p>
            <a:r>
              <a:rPr lang="en-GB" noProof="0" dirty="0" err="1"/>
              <a:t>Fotografija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98923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5879" y="1276001"/>
            <a:ext cx="10944000" cy="792000"/>
          </a:xfrm>
        </p:spPr>
        <p:txBody>
          <a:bodyPr/>
          <a:lstStyle/>
          <a:p>
            <a:r>
              <a:rPr lang="en-US" dirty="0" err="1"/>
              <a:t>Klik</a:t>
            </a:r>
            <a:r>
              <a:rPr lang="en-US" dirty="0"/>
              <a:t> da </a:t>
            </a:r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stil</a:t>
            </a:r>
            <a:r>
              <a:rPr lang="en-US" dirty="0"/>
              <a:t> </a:t>
            </a:r>
            <a:r>
              <a:rPr lang="en-US" dirty="0" err="1"/>
              <a:t>naslova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9374" y="1904531"/>
            <a:ext cx="5328000" cy="3698247"/>
          </a:xfrm>
        </p:spPr>
        <p:txBody>
          <a:bodyPr/>
          <a:lstStyle/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stilove</a:t>
            </a:r>
            <a:r>
              <a:rPr lang="en-US" dirty="0"/>
              <a:t> </a:t>
            </a:r>
            <a:r>
              <a:rPr lang="en-US" dirty="0" err="1"/>
              <a:t>teksta</a:t>
            </a:r>
            <a:endParaRPr lang="en-US" dirty="0"/>
          </a:p>
          <a:p>
            <a:pPr lvl="0"/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2"/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3"/>
            <a:r>
              <a:rPr lang="en-US" dirty="0" err="1"/>
              <a:t>Treći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4"/>
            <a:r>
              <a:rPr lang="en-US" dirty="0" err="1"/>
              <a:t>Četvrti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ien.bg.ac.rs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1FB70-6F45-E74A-AF01-AB7AE7B3B9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3374" y="1904530"/>
            <a:ext cx="5328000" cy="3698248"/>
          </a:xfrm>
        </p:spPr>
        <p:txBody>
          <a:bodyPr/>
          <a:lstStyle/>
          <a:p>
            <a:r>
              <a:rPr lang="en-GB" noProof="0" dirty="0" err="1"/>
              <a:t>Fotografija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43091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5061" y="1270733"/>
            <a:ext cx="10944000" cy="792000"/>
          </a:xfrm>
        </p:spPr>
        <p:txBody>
          <a:bodyPr/>
          <a:lstStyle/>
          <a:p>
            <a:r>
              <a:rPr lang="en-US" dirty="0" err="1"/>
              <a:t>Klik</a:t>
            </a:r>
            <a:r>
              <a:rPr lang="en-US" dirty="0"/>
              <a:t> da </a:t>
            </a:r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stil</a:t>
            </a:r>
            <a:r>
              <a:rPr lang="en-US" dirty="0"/>
              <a:t> </a:t>
            </a:r>
            <a:r>
              <a:rPr lang="en-US" dirty="0" err="1"/>
              <a:t>naslova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2748" y="2054420"/>
            <a:ext cx="5328000" cy="3265725"/>
          </a:xfrm>
        </p:spPr>
        <p:txBody>
          <a:bodyPr/>
          <a:lstStyle/>
          <a:p>
            <a:r>
              <a:rPr lang="en-GB" noProof="0" dirty="0" err="1"/>
              <a:t>Fotografija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ien.bg.ac.rs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1FB70-6F45-E74A-AF01-AB7AE7B3B9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6748" y="2054419"/>
            <a:ext cx="5328000" cy="3265726"/>
          </a:xfrm>
        </p:spPr>
        <p:txBody>
          <a:bodyPr/>
          <a:lstStyle/>
          <a:p>
            <a:r>
              <a:rPr lang="en-GB" noProof="0" dirty="0" err="1"/>
              <a:t>Fotografija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19542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5061" y="1278719"/>
            <a:ext cx="10944000" cy="792000"/>
          </a:xfrm>
        </p:spPr>
        <p:txBody>
          <a:bodyPr/>
          <a:lstStyle/>
          <a:p>
            <a:r>
              <a:rPr lang="en-US" dirty="0" err="1"/>
              <a:t>Klik</a:t>
            </a:r>
            <a:r>
              <a:rPr lang="en-US" dirty="0"/>
              <a:t> da </a:t>
            </a:r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stil</a:t>
            </a:r>
            <a:r>
              <a:rPr lang="en-US" dirty="0"/>
              <a:t> </a:t>
            </a:r>
            <a:r>
              <a:rPr lang="en-US" dirty="0" err="1"/>
              <a:t>naslova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ien.bg.ac.rs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1FB70-6F45-E74A-AF01-AB7AE7B3B9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6748" y="1960887"/>
            <a:ext cx="10943999" cy="4065840"/>
          </a:xfrm>
        </p:spPr>
        <p:txBody>
          <a:bodyPr/>
          <a:lstStyle/>
          <a:p>
            <a:r>
              <a:rPr lang="en-GB" noProof="0" dirty="0" err="1"/>
              <a:t>Fotografija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53464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3132" y="1268038"/>
            <a:ext cx="10944000" cy="397424"/>
          </a:xfrm>
        </p:spPr>
        <p:txBody>
          <a:bodyPr/>
          <a:lstStyle/>
          <a:p>
            <a:r>
              <a:rPr lang="en-US" dirty="0" err="1"/>
              <a:t>Klik</a:t>
            </a:r>
            <a:r>
              <a:rPr lang="en-US" dirty="0"/>
              <a:t> da </a:t>
            </a:r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stil</a:t>
            </a:r>
            <a:r>
              <a:rPr lang="en-US" dirty="0"/>
              <a:t> </a:t>
            </a:r>
            <a:r>
              <a:rPr lang="en-US" dirty="0" err="1"/>
              <a:t>naslova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8122" y="1924660"/>
            <a:ext cx="8136000" cy="4008142"/>
          </a:xfr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ien.bg.ac.rs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53900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515" y="1261601"/>
            <a:ext cx="10944000" cy="792000"/>
          </a:xfrm>
        </p:spPr>
        <p:txBody>
          <a:bodyPr/>
          <a:lstStyle/>
          <a:p>
            <a:r>
              <a:rPr lang="en-US" dirty="0" err="1"/>
              <a:t>Klik</a:t>
            </a:r>
            <a:r>
              <a:rPr lang="en-US" dirty="0"/>
              <a:t> da </a:t>
            </a:r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stil</a:t>
            </a:r>
            <a:r>
              <a:rPr lang="en-US" dirty="0"/>
              <a:t> </a:t>
            </a:r>
            <a:r>
              <a:rPr lang="en-US" dirty="0" err="1"/>
              <a:t>naslova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0000" y="2262106"/>
            <a:ext cx="5328000" cy="3713894"/>
          </a:xfrm>
        </p:spPr>
        <p:txBody>
          <a:bodyPr/>
          <a:lstStyle/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stilove</a:t>
            </a:r>
            <a:r>
              <a:rPr lang="en-US" dirty="0"/>
              <a:t> </a:t>
            </a:r>
            <a:r>
              <a:rPr lang="en-US" dirty="0" err="1"/>
              <a:t>teksta</a:t>
            </a:r>
            <a:endParaRPr lang="en-US" dirty="0"/>
          </a:p>
          <a:p>
            <a:pPr lvl="0"/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2"/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3"/>
            <a:r>
              <a:rPr lang="en-US" dirty="0" err="1"/>
              <a:t>Treći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4"/>
            <a:r>
              <a:rPr lang="en-US" dirty="0" err="1"/>
              <a:t>Četvrti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16000" y="2262106"/>
            <a:ext cx="5328000" cy="3713894"/>
          </a:xfrm>
        </p:spPr>
        <p:txBody>
          <a:bodyPr/>
          <a:lstStyle/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stilove</a:t>
            </a:r>
            <a:r>
              <a:rPr lang="en-US" dirty="0"/>
              <a:t> </a:t>
            </a:r>
            <a:r>
              <a:rPr lang="en-US" dirty="0" err="1"/>
              <a:t>teksta</a:t>
            </a:r>
            <a:endParaRPr lang="en-US" dirty="0"/>
          </a:p>
          <a:p>
            <a:pPr lvl="0"/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2"/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3"/>
            <a:r>
              <a:rPr lang="en-US" dirty="0" err="1"/>
              <a:t>Treći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4"/>
            <a:r>
              <a:rPr lang="en-US" dirty="0" err="1"/>
              <a:t>Četvrti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ien.bg.ac.rs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1989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697" y="1270167"/>
            <a:ext cx="10944000" cy="792000"/>
          </a:xfrm>
        </p:spPr>
        <p:txBody>
          <a:bodyPr/>
          <a:lstStyle/>
          <a:p>
            <a:r>
              <a:rPr lang="en-US" dirty="0" err="1"/>
              <a:t>Klik</a:t>
            </a:r>
            <a:r>
              <a:rPr lang="en-US" dirty="0"/>
              <a:t> da </a:t>
            </a:r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stil</a:t>
            </a:r>
            <a:r>
              <a:rPr lang="en-US" dirty="0"/>
              <a:t> </a:t>
            </a:r>
            <a:r>
              <a:rPr lang="en-US" dirty="0" err="1"/>
              <a:t>naslova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91687" y="2303106"/>
            <a:ext cx="5328000" cy="3457223"/>
          </a:xfrm>
        </p:spPr>
        <p:txBody>
          <a:bodyPr/>
          <a:lstStyle/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stilove</a:t>
            </a:r>
            <a:r>
              <a:rPr lang="en-US" dirty="0"/>
              <a:t> </a:t>
            </a:r>
            <a:r>
              <a:rPr lang="en-US" dirty="0" err="1"/>
              <a:t>teksta</a:t>
            </a:r>
            <a:endParaRPr lang="en-US" dirty="0"/>
          </a:p>
          <a:p>
            <a:pPr lvl="0"/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2"/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3"/>
            <a:r>
              <a:rPr lang="en-US" dirty="0" err="1"/>
              <a:t>Treći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4"/>
            <a:r>
              <a:rPr lang="en-US" dirty="0" err="1"/>
              <a:t>Četvrti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ien.bg.ac.rs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86E00B-4C6B-434C-80C9-F98EF22F317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7687" y="2303108"/>
            <a:ext cx="5328000" cy="3457221"/>
          </a:xfrm>
        </p:spPr>
        <p:txBody>
          <a:bodyPr/>
          <a:lstStyle/>
          <a:p>
            <a:r>
              <a:rPr lang="en-GB" noProof="0" dirty="0" err="1"/>
              <a:t>Fotografija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0268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437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5879" y="1276001"/>
            <a:ext cx="10944000" cy="792000"/>
          </a:xfrm>
        </p:spPr>
        <p:txBody>
          <a:bodyPr/>
          <a:lstStyle/>
          <a:p>
            <a:r>
              <a:rPr lang="en-US" dirty="0" err="1"/>
              <a:t>Klik</a:t>
            </a:r>
            <a:r>
              <a:rPr lang="en-US" dirty="0"/>
              <a:t> da </a:t>
            </a:r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stil</a:t>
            </a:r>
            <a:r>
              <a:rPr lang="en-US" dirty="0"/>
              <a:t> </a:t>
            </a:r>
            <a:r>
              <a:rPr lang="en-US" dirty="0" err="1"/>
              <a:t>naslova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9374" y="1904531"/>
            <a:ext cx="5328000" cy="3698247"/>
          </a:xfrm>
        </p:spPr>
        <p:txBody>
          <a:bodyPr/>
          <a:lstStyle/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stilove</a:t>
            </a:r>
            <a:r>
              <a:rPr lang="en-US" dirty="0"/>
              <a:t> </a:t>
            </a:r>
            <a:r>
              <a:rPr lang="en-US" dirty="0" err="1"/>
              <a:t>teksta</a:t>
            </a:r>
            <a:endParaRPr lang="en-US" dirty="0"/>
          </a:p>
          <a:p>
            <a:pPr lvl="0"/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2"/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3"/>
            <a:r>
              <a:rPr lang="en-US" dirty="0" err="1"/>
              <a:t>Treći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4"/>
            <a:r>
              <a:rPr lang="en-US" dirty="0" err="1"/>
              <a:t>Četvrti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ien.bg.ac.rs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1FB70-6F45-E74A-AF01-AB7AE7B3B9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3374" y="1904530"/>
            <a:ext cx="5328000" cy="3698248"/>
          </a:xfrm>
        </p:spPr>
        <p:txBody>
          <a:bodyPr/>
          <a:lstStyle/>
          <a:p>
            <a:r>
              <a:rPr lang="en-GB" noProof="0" dirty="0" err="1"/>
              <a:t>Fotografija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54857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5061" y="1270733"/>
            <a:ext cx="10944000" cy="792000"/>
          </a:xfrm>
        </p:spPr>
        <p:txBody>
          <a:bodyPr/>
          <a:lstStyle/>
          <a:p>
            <a:r>
              <a:rPr lang="en-US" dirty="0" err="1"/>
              <a:t>Klik</a:t>
            </a:r>
            <a:r>
              <a:rPr lang="en-US" dirty="0"/>
              <a:t> da </a:t>
            </a:r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stil</a:t>
            </a:r>
            <a:r>
              <a:rPr lang="en-US" dirty="0"/>
              <a:t> </a:t>
            </a:r>
            <a:r>
              <a:rPr lang="en-US" dirty="0" err="1"/>
              <a:t>naslova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2748" y="2054420"/>
            <a:ext cx="5328000" cy="3265725"/>
          </a:xfrm>
        </p:spPr>
        <p:txBody>
          <a:bodyPr/>
          <a:lstStyle/>
          <a:p>
            <a:r>
              <a:rPr lang="en-GB" noProof="0" dirty="0" err="1"/>
              <a:t>Fotografija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ien.bg.ac.rs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1FB70-6F45-E74A-AF01-AB7AE7B3B9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6748" y="2054419"/>
            <a:ext cx="5328000" cy="3265726"/>
          </a:xfrm>
        </p:spPr>
        <p:txBody>
          <a:bodyPr/>
          <a:lstStyle/>
          <a:p>
            <a:r>
              <a:rPr lang="en-GB" noProof="0" dirty="0" err="1"/>
              <a:t>Fotografija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74220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5061" y="1278719"/>
            <a:ext cx="10944000" cy="792000"/>
          </a:xfrm>
        </p:spPr>
        <p:txBody>
          <a:bodyPr/>
          <a:lstStyle/>
          <a:p>
            <a:r>
              <a:rPr lang="en-US" dirty="0" err="1"/>
              <a:t>Klik</a:t>
            </a:r>
            <a:r>
              <a:rPr lang="en-US" dirty="0"/>
              <a:t> da </a:t>
            </a:r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stil</a:t>
            </a:r>
            <a:r>
              <a:rPr lang="en-US" dirty="0"/>
              <a:t> </a:t>
            </a:r>
            <a:r>
              <a:rPr lang="en-US" dirty="0" err="1"/>
              <a:t>naslova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ien.bg.ac.rs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1FB70-6F45-E74A-AF01-AB7AE7B3B9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6748" y="1960887"/>
            <a:ext cx="10943999" cy="4065840"/>
          </a:xfrm>
        </p:spPr>
        <p:txBody>
          <a:bodyPr/>
          <a:lstStyle/>
          <a:p>
            <a:r>
              <a:rPr lang="en-GB" noProof="0" dirty="0" err="1"/>
              <a:t>Fotografija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9883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3132" y="1268038"/>
            <a:ext cx="10944000" cy="397424"/>
          </a:xfrm>
        </p:spPr>
        <p:txBody>
          <a:bodyPr/>
          <a:lstStyle/>
          <a:p>
            <a:r>
              <a:rPr lang="en-US" dirty="0" err="1"/>
              <a:t>Klik</a:t>
            </a:r>
            <a:r>
              <a:rPr lang="en-US" dirty="0"/>
              <a:t> da </a:t>
            </a:r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stil</a:t>
            </a:r>
            <a:r>
              <a:rPr lang="en-US" dirty="0"/>
              <a:t> </a:t>
            </a:r>
            <a:r>
              <a:rPr lang="en-US" dirty="0" err="1"/>
              <a:t>naslova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8122" y="1924660"/>
            <a:ext cx="8136000" cy="4008142"/>
          </a:xfr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ien.bg.ac.rs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66651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515" y="1261601"/>
            <a:ext cx="10944000" cy="792000"/>
          </a:xfrm>
        </p:spPr>
        <p:txBody>
          <a:bodyPr/>
          <a:lstStyle/>
          <a:p>
            <a:r>
              <a:rPr lang="en-US" dirty="0" err="1"/>
              <a:t>Klik</a:t>
            </a:r>
            <a:r>
              <a:rPr lang="en-US" dirty="0"/>
              <a:t> da </a:t>
            </a:r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stil</a:t>
            </a:r>
            <a:r>
              <a:rPr lang="en-US" dirty="0"/>
              <a:t> </a:t>
            </a:r>
            <a:r>
              <a:rPr lang="en-US" dirty="0" err="1"/>
              <a:t>naslova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0000" y="2262106"/>
            <a:ext cx="5328000" cy="3713894"/>
          </a:xfrm>
        </p:spPr>
        <p:txBody>
          <a:bodyPr/>
          <a:lstStyle/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stilove</a:t>
            </a:r>
            <a:r>
              <a:rPr lang="en-US" dirty="0"/>
              <a:t> </a:t>
            </a:r>
            <a:r>
              <a:rPr lang="en-US" dirty="0" err="1"/>
              <a:t>teksta</a:t>
            </a:r>
            <a:endParaRPr lang="en-US" dirty="0"/>
          </a:p>
          <a:p>
            <a:pPr lvl="0"/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2"/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3"/>
            <a:r>
              <a:rPr lang="en-US" dirty="0" err="1"/>
              <a:t>Treći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4"/>
            <a:r>
              <a:rPr lang="en-US" dirty="0" err="1"/>
              <a:t>Četvrti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16000" y="2262106"/>
            <a:ext cx="5328000" cy="3713894"/>
          </a:xfrm>
        </p:spPr>
        <p:txBody>
          <a:bodyPr/>
          <a:lstStyle/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stilove</a:t>
            </a:r>
            <a:r>
              <a:rPr lang="en-US" dirty="0"/>
              <a:t> </a:t>
            </a:r>
            <a:r>
              <a:rPr lang="en-US" dirty="0" err="1"/>
              <a:t>teksta</a:t>
            </a:r>
            <a:endParaRPr lang="en-US" dirty="0"/>
          </a:p>
          <a:p>
            <a:pPr lvl="0"/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2"/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3"/>
            <a:r>
              <a:rPr lang="en-US" dirty="0" err="1"/>
              <a:t>Treći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4"/>
            <a:r>
              <a:rPr lang="en-US" dirty="0" err="1"/>
              <a:t>Četvrti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ien.bg.ac.rs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2412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697" y="1270167"/>
            <a:ext cx="10944000" cy="792000"/>
          </a:xfrm>
        </p:spPr>
        <p:txBody>
          <a:bodyPr/>
          <a:lstStyle/>
          <a:p>
            <a:r>
              <a:rPr lang="en-US" dirty="0" err="1"/>
              <a:t>Klik</a:t>
            </a:r>
            <a:r>
              <a:rPr lang="en-US" dirty="0"/>
              <a:t> da </a:t>
            </a:r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stil</a:t>
            </a:r>
            <a:r>
              <a:rPr lang="en-US" dirty="0"/>
              <a:t> </a:t>
            </a:r>
            <a:r>
              <a:rPr lang="en-US" dirty="0" err="1"/>
              <a:t>naslova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91687" y="2303106"/>
            <a:ext cx="5328000" cy="3457223"/>
          </a:xfrm>
        </p:spPr>
        <p:txBody>
          <a:bodyPr/>
          <a:lstStyle/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stilove</a:t>
            </a:r>
            <a:r>
              <a:rPr lang="en-US" dirty="0"/>
              <a:t> </a:t>
            </a:r>
            <a:r>
              <a:rPr lang="en-US" dirty="0" err="1"/>
              <a:t>teksta</a:t>
            </a:r>
            <a:endParaRPr lang="en-US" dirty="0"/>
          </a:p>
          <a:p>
            <a:pPr lvl="0"/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2"/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3"/>
            <a:r>
              <a:rPr lang="en-US" dirty="0" err="1"/>
              <a:t>Treći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4"/>
            <a:r>
              <a:rPr lang="en-US" dirty="0" err="1"/>
              <a:t>Četvrti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ien.bg.ac.rs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86E00B-4C6B-434C-80C9-F98EF22F317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7687" y="2303108"/>
            <a:ext cx="5328000" cy="3457221"/>
          </a:xfrm>
        </p:spPr>
        <p:txBody>
          <a:bodyPr/>
          <a:lstStyle/>
          <a:p>
            <a:r>
              <a:rPr lang="en-GB" noProof="0" dirty="0" err="1"/>
              <a:t>Fotografija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45249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5879" y="1276001"/>
            <a:ext cx="10944000" cy="792000"/>
          </a:xfrm>
        </p:spPr>
        <p:txBody>
          <a:bodyPr/>
          <a:lstStyle/>
          <a:p>
            <a:r>
              <a:rPr lang="en-US" dirty="0" err="1"/>
              <a:t>Klik</a:t>
            </a:r>
            <a:r>
              <a:rPr lang="en-US" dirty="0"/>
              <a:t> da </a:t>
            </a:r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stil</a:t>
            </a:r>
            <a:r>
              <a:rPr lang="en-US" dirty="0"/>
              <a:t> </a:t>
            </a:r>
            <a:r>
              <a:rPr lang="en-US" dirty="0" err="1"/>
              <a:t>naslova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9374" y="1904531"/>
            <a:ext cx="5328000" cy="3698247"/>
          </a:xfrm>
        </p:spPr>
        <p:txBody>
          <a:bodyPr/>
          <a:lstStyle/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stilove</a:t>
            </a:r>
            <a:r>
              <a:rPr lang="en-US" dirty="0"/>
              <a:t> </a:t>
            </a:r>
            <a:r>
              <a:rPr lang="en-US" dirty="0" err="1"/>
              <a:t>teksta</a:t>
            </a:r>
            <a:endParaRPr lang="en-US" dirty="0"/>
          </a:p>
          <a:p>
            <a:pPr lvl="0"/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2"/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3"/>
            <a:r>
              <a:rPr lang="en-US" dirty="0" err="1"/>
              <a:t>Treći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4"/>
            <a:r>
              <a:rPr lang="en-US" dirty="0" err="1"/>
              <a:t>Četvrti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ien.bg.ac.rs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1FB70-6F45-E74A-AF01-AB7AE7B3B9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3374" y="1904530"/>
            <a:ext cx="5328000" cy="3698248"/>
          </a:xfrm>
        </p:spPr>
        <p:txBody>
          <a:bodyPr/>
          <a:lstStyle/>
          <a:p>
            <a:r>
              <a:rPr lang="en-GB" noProof="0" dirty="0" err="1"/>
              <a:t>Fotografija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27331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5061" y="1270733"/>
            <a:ext cx="10944000" cy="792000"/>
          </a:xfrm>
        </p:spPr>
        <p:txBody>
          <a:bodyPr/>
          <a:lstStyle/>
          <a:p>
            <a:r>
              <a:rPr lang="en-US" dirty="0" err="1"/>
              <a:t>Klik</a:t>
            </a:r>
            <a:r>
              <a:rPr lang="en-US" dirty="0"/>
              <a:t> da </a:t>
            </a:r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stil</a:t>
            </a:r>
            <a:r>
              <a:rPr lang="en-US" dirty="0"/>
              <a:t> </a:t>
            </a:r>
            <a:r>
              <a:rPr lang="en-US" dirty="0" err="1"/>
              <a:t>naslova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2748" y="2054420"/>
            <a:ext cx="5328000" cy="3265725"/>
          </a:xfrm>
        </p:spPr>
        <p:txBody>
          <a:bodyPr/>
          <a:lstStyle/>
          <a:p>
            <a:r>
              <a:rPr lang="en-GB" noProof="0" dirty="0" err="1"/>
              <a:t>Fotografija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ien.bg.ac.rs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1FB70-6F45-E74A-AF01-AB7AE7B3B9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6748" y="2054419"/>
            <a:ext cx="5328000" cy="3265726"/>
          </a:xfrm>
        </p:spPr>
        <p:txBody>
          <a:bodyPr/>
          <a:lstStyle/>
          <a:p>
            <a:r>
              <a:rPr lang="en-GB" noProof="0" dirty="0" err="1"/>
              <a:t>Fotografija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73729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5061" y="1278719"/>
            <a:ext cx="10944000" cy="792000"/>
          </a:xfrm>
        </p:spPr>
        <p:txBody>
          <a:bodyPr/>
          <a:lstStyle/>
          <a:p>
            <a:r>
              <a:rPr lang="en-US" dirty="0" err="1"/>
              <a:t>Klik</a:t>
            </a:r>
            <a:r>
              <a:rPr lang="en-US" dirty="0"/>
              <a:t> da </a:t>
            </a:r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stil</a:t>
            </a:r>
            <a:r>
              <a:rPr lang="en-US" dirty="0"/>
              <a:t> </a:t>
            </a:r>
            <a:r>
              <a:rPr lang="en-US" dirty="0" err="1"/>
              <a:t>naslova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ien.bg.ac.rs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1FB70-6F45-E74A-AF01-AB7AE7B3B9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6748" y="1960887"/>
            <a:ext cx="10943999" cy="4065840"/>
          </a:xfrm>
        </p:spPr>
        <p:txBody>
          <a:bodyPr/>
          <a:lstStyle/>
          <a:p>
            <a:r>
              <a:rPr lang="en-GB" noProof="0" dirty="0" err="1"/>
              <a:t>Fotografija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15883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E7A05-7789-A54F-A55B-AE1541CFAB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2354" y="1988999"/>
            <a:ext cx="5826996" cy="2432981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4800" b="1">
                <a:solidFill>
                  <a:srgbClr val="202A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 err="1"/>
              <a:t>Klik</a:t>
            </a:r>
            <a:r>
              <a:rPr lang="en-US" noProof="0" dirty="0"/>
              <a:t> da </a:t>
            </a:r>
            <a:r>
              <a:rPr lang="en-US" noProof="0" dirty="0" err="1"/>
              <a:t>uredite</a:t>
            </a:r>
            <a:r>
              <a:rPr lang="en-US" noProof="0" dirty="0"/>
              <a:t> </a:t>
            </a:r>
            <a:r>
              <a:rPr lang="en-US" noProof="0" dirty="0" err="1"/>
              <a:t>glavni</a:t>
            </a:r>
            <a:r>
              <a:rPr lang="en-US" noProof="0" dirty="0"/>
              <a:t> </a:t>
            </a:r>
            <a:r>
              <a:rPr lang="en-US" noProof="0" dirty="0" err="1"/>
              <a:t>stil</a:t>
            </a:r>
            <a:r>
              <a:rPr lang="en-US" noProof="0" dirty="0"/>
              <a:t> </a:t>
            </a:r>
            <a:r>
              <a:rPr lang="en-US" noProof="0" dirty="0" err="1"/>
              <a:t>naslova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2CA6AD-E640-704C-B608-A5EEEAA085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2353" y="1114974"/>
            <a:ext cx="10091816" cy="72000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2400">
                <a:solidFill>
                  <a:srgbClr val="9D9FA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err="1"/>
              <a:t>Klik</a:t>
            </a:r>
            <a:r>
              <a:rPr lang="en-US" noProof="0" dirty="0"/>
              <a:t> da </a:t>
            </a:r>
            <a:r>
              <a:rPr lang="en-US" noProof="0" dirty="0" err="1"/>
              <a:t>uredite</a:t>
            </a:r>
            <a:r>
              <a:rPr lang="en-US" noProof="0" dirty="0"/>
              <a:t> </a:t>
            </a:r>
            <a:r>
              <a:rPr lang="en-US" noProof="0" dirty="0" err="1"/>
              <a:t>glavni</a:t>
            </a:r>
            <a:r>
              <a:rPr lang="en-US" noProof="0" dirty="0"/>
              <a:t> </a:t>
            </a:r>
            <a:r>
              <a:rPr lang="en-US" noProof="0" dirty="0" err="1"/>
              <a:t>stil</a:t>
            </a:r>
            <a:r>
              <a:rPr lang="en-US" noProof="0" dirty="0"/>
              <a:t> </a:t>
            </a:r>
            <a:r>
              <a:rPr lang="en-US" noProof="0" dirty="0" err="1"/>
              <a:t>nadnaslova</a:t>
            </a:r>
            <a:endParaRPr lang="en-US" dirty="0"/>
          </a:p>
        </p:txBody>
      </p: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51B2BBBD-C5FC-464C-9F39-C107C11FA9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353" y="400797"/>
            <a:ext cx="12573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1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F3C8F-7A31-2942-A65E-DC343899D1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974" y="1520637"/>
            <a:ext cx="6876000" cy="144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4800" b="1">
                <a:solidFill>
                  <a:srgbClr val="202A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da </a:t>
            </a:r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stil</a:t>
            </a:r>
            <a:r>
              <a:rPr lang="en-US" dirty="0"/>
              <a:t> </a:t>
            </a:r>
            <a:r>
              <a:rPr lang="en-US" dirty="0" err="1"/>
              <a:t>naslova</a:t>
            </a:r>
            <a:endParaRPr lang="en-US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33B4D3B7-C6F1-0B4E-9EBB-AECB5D7973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309" y="3303000"/>
            <a:ext cx="6876000" cy="252000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rgbClr val="202A5B"/>
                </a:solidFill>
              </a:defRPr>
            </a:lvl1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stilove</a:t>
            </a:r>
            <a:r>
              <a:rPr lang="en-US" dirty="0"/>
              <a:t> </a:t>
            </a:r>
            <a:r>
              <a:rPr lang="en-US" dirty="0" err="1"/>
              <a:t>teksta</a:t>
            </a:r>
            <a:endParaRPr lang="en-US" dirty="0"/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06D420E5-1A14-C34C-9EFF-70627E65CA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353" y="400797"/>
            <a:ext cx="12573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8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2606" y="2353447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rgbClr val="202A5B"/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da </a:t>
            </a:r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stil</a:t>
            </a:r>
            <a:r>
              <a:rPr lang="en-US" dirty="0"/>
              <a:t> </a:t>
            </a:r>
            <a:r>
              <a:rPr lang="en-US" dirty="0" err="1"/>
              <a:t>naslova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0835" y="1741447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rgbClr val="202A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Klik</a:t>
            </a:r>
            <a:r>
              <a:rPr lang="en-US" dirty="0"/>
              <a:t> da </a:t>
            </a:r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stil</a:t>
            </a:r>
            <a:r>
              <a:rPr lang="en-US" dirty="0"/>
              <a:t> </a:t>
            </a:r>
            <a:r>
              <a:rPr lang="en-US" dirty="0" err="1"/>
              <a:t>nadnaslova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606" y="6205447"/>
            <a:ext cx="10848000" cy="180000"/>
          </a:xfrm>
        </p:spPr>
        <p:txBody>
          <a:bodyPr/>
          <a:lstStyle>
            <a:lvl1pPr>
              <a:defRPr>
                <a:solidFill>
                  <a:srgbClr val="202A5B"/>
                </a:solidFill>
              </a:defRPr>
            </a:lvl1pPr>
          </a:lstStyle>
          <a:p>
            <a:r>
              <a:rPr lang="en-GB" dirty="0" err="1"/>
              <a:t>ien.bg.ac.rs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2606" y="4621447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rgbClr val="202A5B"/>
                </a:solidFill>
              </a:defRPr>
            </a:lvl1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stilove</a:t>
            </a:r>
            <a:r>
              <a:rPr lang="en-US" dirty="0"/>
              <a:t> </a:t>
            </a:r>
            <a:r>
              <a:rPr lang="en-US" dirty="0" err="1"/>
              <a:t>teksta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596706-843F-0F4A-8980-9B06ACE2220F}"/>
              </a:ext>
            </a:extLst>
          </p:cNvPr>
          <p:cNvCxnSpPr/>
          <p:nvPr userDrawn="1"/>
        </p:nvCxnSpPr>
        <p:spPr>
          <a:xfrm>
            <a:off x="412607" y="2217741"/>
            <a:ext cx="432000" cy="0"/>
          </a:xfrm>
          <a:prstGeom prst="line">
            <a:avLst/>
          </a:prstGeom>
          <a:ln w="30480" cap="sq">
            <a:solidFill>
              <a:srgbClr val="9D9F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4220664E-0004-974F-B66A-FD4EE46F89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559" y="396000"/>
            <a:ext cx="12573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6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605" y="1734723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rgbClr val="202A5B"/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da </a:t>
            </a:r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stil</a:t>
            </a:r>
            <a:r>
              <a:rPr lang="en-US" dirty="0"/>
              <a:t> </a:t>
            </a:r>
            <a:r>
              <a:rPr lang="en-US" dirty="0" err="1"/>
              <a:t>naslova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ien.bg.ac.rs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940" y="3517086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rgbClr val="202A5B"/>
                </a:solidFill>
              </a:defRPr>
            </a:lvl1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stilove</a:t>
            </a:r>
            <a:r>
              <a:rPr lang="en-US" dirty="0"/>
              <a:t> </a:t>
            </a:r>
            <a:r>
              <a:rPr lang="en-US" dirty="0" err="1"/>
              <a:t>teksta</a:t>
            </a:r>
            <a:endParaRPr lang="en-US" dirty="0"/>
          </a:p>
        </p:txBody>
      </p: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1E44B76B-1979-C04E-8624-AA4B26E467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559" y="396000"/>
            <a:ext cx="12573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5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 err="1"/>
              <a:t>ien.bg.ac.rs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2BEF9E-8BB6-6846-B671-2C1E6E519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79586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da </a:t>
            </a:r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stil</a:t>
            </a:r>
            <a:r>
              <a:rPr lang="en-US" dirty="0"/>
              <a:t> </a:t>
            </a:r>
            <a:r>
              <a:rPr lang="en-US" dirty="0" err="1"/>
              <a:t>naslova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A4A286-B829-1C4C-804C-A915731647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2567586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Klik</a:t>
            </a:r>
            <a:r>
              <a:rPr lang="en-GB" noProof="0" dirty="0"/>
              <a:t> da </a:t>
            </a:r>
            <a:r>
              <a:rPr lang="en-GB" noProof="0" dirty="0" err="1"/>
              <a:t>uredite</a:t>
            </a:r>
            <a:r>
              <a:rPr lang="en-GB" noProof="0" dirty="0"/>
              <a:t> </a:t>
            </a:r>
            <a:r>
              <a:rPr lang="en-GB" noProof="0" dirty="0" err="1"/>
              <a:t>glavni</a:t>
            </a:r>
            <a:r>
              <a:rPr lang="en-GB" noProof="0" dirty="0"/>
              <a:t> </a:t>
            </a:r>
            <a:r>
              <a:rPr lang="en-GB" noProof="0" dirty="0" err="1"/>
              <a:t>stil</a:t>
            </a:r>
            <a:r>
              <a:rPr lang="en-GB" noProof="0" dirty="0"/>
              <a:t> </a:t>
            </a:r>
            <a:r>
              <a:rPr lang="en-GB" noProof="0" dirty="0" err="1"/>
              <a:t>nadnaslova</a:t>
            </a:r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4C7F2CE-52D9-2249-9533-283DA81091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5447586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stilove</a:t>
            </a:r>
            <a:r>
              <a:rPr lang="en-US" dirty="0"/>
              <a:t> </a:t>
            </a:r>
            <a:r>
              <a:rPr lang="en-US" dirty="0" err="1"/>
              <a:t>teksta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3638B0-DFF0-9944-907D-7392A03DD245}"/>
              </a:ext>
            </a:extLst>
          </p:cNvPr>
          <p:cNvCxnSpPr/>
          <p:nvPr userDrawn="1"/>
        </p:nvCxnSpPr>
        <p:spPr>
          <a:xfrm>
            <a:off x="648001" y="3043880"/>
            <a:ext cx="432000" cy="0"/>
          </a:xfrm>
          <a:prstGeom prst="line">
            <a:avLst/>
          </a:prstGeom>
          <a:ln w="30480" cap="sq">
            <a:solidFill>
              <a:srgbClr val="9D9F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506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F5BC273-FBF5-FB47-B5F3-50B2F8E53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 err="1"/>
              <a:t>ien.bg.ac.rs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04007FA-6BA9-C348-A9D7-7407EDD19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2617462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Klik</a:t>
            </a:r>
            <a:r>
              <a:rPr lang="en-GB" noProof="0" dirty="0"/>
              <a:t> da </a:t>
            </a:r>
            <a:r>
              <a:rPr lang="en-GB" noProof="0" dirty="0" err="1"/>
              <a:t>uredite</a:t>
            </a:r>
            <a:r>
              <a:rPr lang="en-GB" noProof="0" dirty="0"/>
              <a:t> </a:t>
            </a:r>
            <a:r>
              <a:rPr lang="en-GB" noProof="0" dirty="0" err="1"/>
              <a:t>glavni</a:t>
            </a:r>
            <a:r>
              <a:rPr lang="en-GB" noProof="0" dirty="0"/>
              <a:t> </a:t>
            </a:r>
            <a:r>
              <a:rPr lang="en-GB" noProof="0" dirty="0" err="1"/>
              <a:t>stil</a:t>
            </a:r>
            <a:r>
              <a:rPr lang="en-GB" noProof="0" dirty="0"/>
              <a:t> </a:t>
            </a:r>
            <a:r>
              <a:rPr lang="en-GB" noProof="0" dirty="0" err="1"/>
              <a:t>naslova</a:t>
            </a:r>
            <a:endParaRPr lang="en-US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D79737F-E34C-4A49-A746-21418205E3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4327463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stilove</a:t>
            </a:r>
            <a:r>
              <a:rPr lang="en-US" dirty="0"/>
              <a:t> </a:t>
            </a:r>
            <a:r>
              <a:rPr lang="en-US" dirty="0" err="1"/>
              <a:t>teksta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41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 err="1"/>
              <a:t>ien.bg.ac.rs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2BEF9E-8BB6-6846-B671-2C1E6E519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79586"/>
            <a:ext cx="6876000" cy="144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da </a:t>
            </a:r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stil</a:t>
            </a:r>
            <a:r>
              <a:rPr lang="en-US" dirty="0"/>
              <a:t> </a:t>
            </a:r>
            <a:r>
              <a:rPr lang="en-US" dirty="0" err="1"/>
              <a:t>naslova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A4A286-B829-1C4C-804C-A915731647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2567586"/>
            <a:ext cx="6876000" cy="36000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Klik</a:t>
            </a:r>
            <a:r>
              <a:rPr lang="en-GB" noProof="0" dirty="0"/>
              <a:t> da </a:t>
            </a:r>
            <a:r>
              <a:rPr lang="en-GB" noProof="0" dirty="0" err="1"/>
              <a:t>uredite</a:t>
            </a:r>
            <a:r>
              <a:rPr lang="en-GB" noProof="0" dirty="0"/>
              <a:t> </a:t>
            </a:r>
            <a:r>
              <a:rPr lang="en-GB" noProof="0" dirty="0" err="1"/>
              <a:t>glavni</a:t>
            </a:r>
            <a:r>
              <a:rPr lang="en-GB" noProof="0" dirty="0"/>
              <a:t> </a:t>
            </a:r>
            <a:r>
              <a:rPr lang="en-GB" noProof="0" dirty="0" err="1"/>
              <a:t>stil</a:t>
            </a:r>
            <a:r>
              <a:rPr lang="en-GB" noProof="0" dirty="0"/>
              <a:t> </a:t>
            </a:r>
            <a:r>
              <a:rPr lang="en-GB" noProof="0" dirty="0" err="1"/>
              <a:t>nadnaslova</a:t>
            </a:r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4C7F2CE-52D9-2249-9533-283DA81091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5447586"/>
            <a:ext cx="6876000" cy="252000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stilove</a:t>
            </a:r>
            <a:r>
              <a:rPr lang="en-US" dirty="0"/>
              <a:t> </a:t>
            </a:r>
            <a:r>
              <a:rPr lang="en-US" dirty="0" err="1"/>
              <a:t>teksta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3638B0-DFF0-9944-907D-7392A03DD245}"/>
              </a:ext>
            </a:extLst>
          </p:cNvPr>
          <p:cNvCxnSpPr/>
          <p:nvPr userDrawn="1"/>
        </p:nvCxnSpPr>
        <p:spPr>
          <a:xfrm>
            <a:off x="648001" y="3043880"/>
            <a:ext cx="432000" cy="0"/>
          </a:xfrm>
          <a:prstGeom prst="line">
            <a:avLst/>
          </a:prstGeom>
          <a:ln w="30480" cap="sq">
            <a:solidFill>
              <a:srgbClr val="9D9F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27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grey background with lines&#10;&#10;Description automatically generated">
            <a:extLst>
              <a:ext uri="{FF2B5EF4-FFF2-40B4-BE49-F238E27FC236}">
                <a16:creationId xmlns:a16="http://schemas.microsoft.com/office/drawing/2014/main" id="{5F6DE8DD-3B8A-8249-80AB-BB1CEB6FF7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logo with blue lines on a black background&#10;&#10;Description automatically generated">
            <a:extLst>
              <a:ext uri="{FF2B5EF4-FFF2-40B4-BE49-F238E27FC236}">
                <a16:creationId xmlns:a16="http://schemas.microsoft.com/office/drawing/2014/main" id="{0A0340FF-56D4-B042-9B01-A8FC583E524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7911" y="485937"/>
            <a:ext cx="1790700" cy="647700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FA36E798-30C0-A347-AE4A-8A1CA669B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>
                <a:solidFill>
                  <a:srgbClr val="202A5B"/>
                </a:solidFill>
              </a:defRPr>
            </a:lvl1pPr>
          </a:lstStyle>
          <a:p>
            <a:r>
              <a:rPr lang="en-GB" dirty="0" err="1"/>
              <a:t>ien.bg.ac.rs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08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6" r:id="rId2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British Council Sans" panose="020B0504020202020204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grey background with lines&#10;&#10;Description automatically generated">
            <a:extLst>
              <a:ext uri="{FF2B5EF4-FFF2-40B4-BE49-F238E27FC236}">
                <a16:creationId xmlns:a16="http://schemas.microsoft.com/office/drawing/2014/main" id="{C93A8BCD-8473-CA41-A1DE-798644EEB3C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D1F2F-07B6-F845-9188-EDB94F7E5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>
                <a:solidFill>
                  <a:srgbClr val="202A5B"/>
                </a:solidFill>
              </a:defRPr>
            </a:lvl1pPr>
          </a:lstStyle>
          <a:p>
            <a:r>
              <a:rPr lang="en-GB" dirty="0" err="1"/>
              <a:t>ien.bg.ac.rs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74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British Council Sans" panose="020B0504020202020204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9230" y="1472188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err="1"/>
              <a:t>Klik</a:t>
            </a:r>
            <a:r>
              <a:rPr lang="en-US" dirty="0"/>
              <a:t> da </a:t>
            </a:r>
            <a:r>
              <a:rPr lang="en-US" dirty="0" err="1"/>
              <a:t>uredite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stil</a:t>
            </a:r>
            <a:r>
              <a:rPr lang="en-US" dirty="0"/>
              <a:t> </a:t>
            </a:r>
            <a:r>
              <a:rPr lang="en-US" dirty="0" err="1"/>
              <a:t>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230" y="2696188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stilove</a:t>
            </a:r>
            <a:r>
              <a:rPr lang="en-US" dirty="0"/>
              <a:t> </a:t>
            </a:r>
            <a:r>
              <a:rPr lang="en-US" dirty="0" err="1"/>
              <a:t>teksta</a:t>
            </a:r>
            <a:endParaRPr lang="en-US" dirty="0"/>
          </a:p>
          <a:p>
            <a:pPr lvl="0"/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2"/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3"/>
            <a:r>
              <a:rPr lang="en-US" dirty="0" err="1"/>
              <a:t>Treći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4"/>
            <a:r>
              <a:rPr lang="en-US" dirty="0" err="1"/>
              <a:t>Četvrti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923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>
                <a:solidFill>
                  <a:srgbClr val="202A5B"/>
                </a:solidFill>
              </a:defRPr>
            </a:lvl1pPr>
          </a:lstStyle>
          <a:p>
            <a:r>
              <a:rPr lang="en-GB" dirty="0" err="1"/>
              <a:t>ien.bg.ac.rs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05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7" r:id="rId2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1" i="0" kern="1200">
          <a:solidFill>
            <a:srgbClr val="202A5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rgbClr val="202A5B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rgbClr val="202A5B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rgbClr val="202A5B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9D9FA1"/>
        </a:buClr>
        <a:buFont typeface="Arial" panose="020B0604020202020204" pitchFamily="34" charset="0"/>
        <a:buChar char="•"/>
        <a:defRPr sz="1800" kern="1200">
          <a:solidFill>
            <a:srgbClr val="202A5B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9D9FA1"/>
        </a:buClr>
        <a:buFont typeface="British Council Sans" panose="020B0504020202020204" pitchFamily="34" charset="0"/>
        <a:buChar char="–"/>
        <a:defRPr sz="1800" kern="1200">
          <a:solidFill>
            <a:srgbClr val="202A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and grey background with lines&#10;&#10;Description automatically generated">
            <a:extLst>
              <a:ext uri="{FF2B5EF4-FFF2-40B4-BE49-F238E27FC236}">
                <a16:creationId xmlns:a16="http://schemas.microsoft.com/office/drawing/2014/main" id="{27F3E420-E64D-0543-A26A-0FD25AC254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739189BA-5C3D-1141-A257-27259F74A2F6}"/>
              </a:ext>
            </a:extLst>
          </p:cNvPr>
          <p:cNvSpPr/>
          <p:nvPr userDrawn="1"/>
        </p:nvSpPr>
        <p:spPr>
          <a:xfrm>
            <a:off x="323998" y="2310016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solidFill>
            <a:srgbClr val="20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169E007-0C63-2649-93BE-182EA4DC6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22" y="1462647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err="1"/>
              <a:t>Klik</a:t>
            </a:r>
            <a:r>
              <a:rPr lang="en-GB" noProof="0" dirty="0"/>
              <a:t> da </a:t>
            </a:r>
            <a:r>
              <a:rPr lang="en-GB" noProof="0" dirty="0" err="1"/>
              <a:t>uredite</a:t>
            </a:r>
            <a:r>
              <a:rPr lang="en-GB" noProof="0" dirty="0"/>
              <a:t> </a:t>
            </a:r>
            <a:r>
              <a:rPr lang="en-GB" noProof="0" dirty="0" err="1"/>
              <a:t>glavni</a:t>
            </a:r>
            <a:r>
              <a:rPr lang="en-GB" noProof="0" dirty="0"/>
              <a:t> </a:t>
            </a:r>
            <a:r>
              <a:rPr lang="en-GB" noProof="0" dirty="0" err="1"/>
              <a:t>stil</a:t>
            </a:r>
            <a:r>
              <a:rPr lang="en-GB" noProof="0" dirty="0"/>
              <a:t> </a:t>
            </a:r>
            <a:r>
              <a:rPr lang="en-GB" noProof="0" dirty="0" err="1"/>
              <a:t>naslova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AD75A1-0A92-8649-9F25-E5241BA1A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122" y="2542648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stilove</a:t>
            </a:r>
            <a:endParaRPr lang="en-US" dirty="0"/>
          </a:p>
          <a:p>
            <a:pPr lvl="1"/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2"/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3"/>
            <a:r>
              <a:rPr lang="en-US" dirty="0" err="1"/>
              <a:t>Treći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4"/>
            <a:r>
              <a:rPr lang="en-US" dirty="0" err="1"/>
              <a:t>Četvrti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EA8A805-35B9-044A-A9F4-2252A2B383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 err="1"/>
              <a:t>ien.bg.ac.rs</a:t>
            </a:r>
            <a:endParaRPr lang="en-GB" dirty="0"/>
          </a:p>
        </p:txBody>
      </p:sp>
      <p:pic>
        <p:nvPicPr>
          <p:cNvPr id="12" name="Picture 11" descr="A blue and black logo&#10;&#10;Description automatically generated">
            <a:extLst>
              <a:ext uri="{FF2B5EF4-FFF2-40B4-BE49-F238E27FC236}">
                <a16:creationId xmlns:a16="http://schemas.microsoft.com/office/drawing/2014/main" id="{DB4B29B6-1726-0F45-A254-7D7F61BD37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8122" y="389822"/>
            <a:ext cx="12573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64" r:id="rId2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1" i="0" kern="1200">
          <a:solidFill>
            <a:srgbClr val="202A5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rgbClr val="9D9FA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9D9FA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9D9FA1"/>
        </a:buClr>
        <a:buFont typeface="British Council Sans" panose="020B0504020202020204" pitchFamily="34" charset="0"/>
        <a:buChar char="–"/>
        <a:defRPr sz="1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D8A3960F-1F4E-E54F-AC50-D5EC6CD8821C}"/>
              </a:ext>
            </a:extLst>
          </p:cNvPr>
          <p:cNvSpPr/>
          <p:nvPr userDrawn="1"/>
        </p:nvSpPr>
        <p:spPr>
          <a:xfrm>
            <a:off x="323998" y="2310016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solidFill>
            <a:srgbClr val="20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06B2CE4-8C09-A246-94A1-3FC5B9E1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22" y="1462647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err="1"/>
              <a:t>Klik</a:t>
            </a:r>
            <a:r>
              <a:rPr lang="en-GB" noProof="0" dirty="0"/>
              <a:t> da </a:t>
            </a:r>
            <a:r>
              <a:rPr lang="en-GB" noProof="0" dirty="0" err="1"/>
              <a:t>uredite</a:t>
            </a:r>
            <a:r>
              <a:rPr lang="en-GB" noProof="0" dirty="0"/>
              <a:t> </a:t>
            </a:r>
            <a:r>
              <a:rPr lang="en-GB" noProof="0" dirty="0" err="1"/>
              <a:t>glavni</a:t>
            </a:r>
            <a:r>
              <a:rPr lang="en-GB" noProof="0" dirty="0"/>
              <a:t> </a:t>
            </a:r>
            <a:r>
              <a:rPr lang="en-GB" noProof="0" dirty="0" err="1"/>
              <a:t>stil</a:t>
            </a:r>
            <a:r>
              <a:rPr lang="en-GB" noProof="0" dirty="0"/>
              <a:t> </a:t>
            </a:r>
            <a:r>
              <a:rPr lang="en-GB" noProof="0" dirty="0" err="1"/>
              <a:t>naslova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7F557C6-96C6-7946-914E-77B2AA886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122" y="2542648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stilove</a:t>
            </a:r>
            <a:endParaRPr lang="en-US" dirty="0"/>
          </a:p>
          <a:p>
            <a:pPr lvl="1"/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2"/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3"/>
            <a:r>
              <a:rPr lang="en-US" dirty="0" err="1"/>
              <a:t>Treći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4"/>
            <a:r>
              <a:rPr lang="en-US" dirty="0" err="1"/>
              <a:t>Četvrti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1676A927-D588-0C47-91F4-173E83C36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 err="1"/>
              <a:t>ien.bg.ac.rs</a:t>
            </a:r>
            <a:endParaRPr lang="en-GB" dirty="0"/>
          </a:p>
        </p:txBody>
      </p:sp>
      <p:pic>
        <p:nvPicPr>
          <p:cNvPr id="17" name="Picture 16" descr="A logo with blue lines on a black background&#10;&#10;Description automatically generated">
            <a:extLst>
              <a:ext uri="{FF2B5EF4-FFF2-40B4-BE49-F238E27FC236}">
                <a16:creationId xmlns:a16="http://schemas.microsoft.com/office/drawing/2014/main" id="{53DE78ED-0641-3343-AF79-C4C14E63D5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8897" y="488206"/>
            <a:ext cx="1790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1" i="0" kern="1200">
          <a:solidFill>
            <a:srgbClr val="202A5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rgbClr val="9D9FA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9D9FA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9D9FA1"/>
        </a:buClr>
        <a:buFont typeface="British Council Sans" panose="020B0504020202020204" pitchFamily="34" charset="0"/>
        <a:buChar char="–"/>
        <a:defRPr sz="1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and grey background with lines&#10;&#10;Description automatically generated">
            <a:extLst>
              <a:ext uri="{FF2B5EF4-FFF2-40B4-BE49-F238E27FC236}">
                <a16:creationId xmlns:a16="http://schemas.microsoft.com/office/drawing/2014/main" id="{F8E5B11D-9AC7-E042-8E1E-17C0D378C61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3132" y="1270126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err="1"/>
              <a:t>Klik</a:t>
            </a:r>
            <a:r>
              <a:rPr lang="en-US" dirty="0"/>
              <a:t> da </a:t>
            </a:r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stil</a:t>
            </a:r>
            <a:r>
              <a:rPr lang="en-US" dirty="0"/>
              <a:t> </a:t>
            </a:r>
            <a:r>
              <a:rPr lang="en-US" dirty="0" err="1"/>
              <a:t>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122" y="2150182"/>
            <a:ext cx="8136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stilove</a:t>
            </a:r>
            <a:r>
              <a:rPr lang="en-US" dirty="0"/>
              <a:t> </a:t>
            </a:r>
            <a:r>
              <a:rPr lang="en-US" dirty="0" err="1"/>
              <a:t>teksta</a:t>
            </a:r>
            <a:endParaRPr lang="en-US" dirty="0"/>
          </a:p>
          <a:p>
            <a:pPr lvl="0"/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2"/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3"/>
            <a:r>
              <a:rPr lang="en-US" dirty="0" err="1"/>
              <a:t>Treći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4"/>
            <a:r>
              <a:rPr lang="en-US" dirty="0" err="1"/>
              <a:t>Četvrti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43999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rgbClr val="202A5B"/>
                </a:solidFill>
              </a:defRPr>
            </a:lvl1pPr>
          </a:lstStyle>
          <a:p>
            <a:r>
              <a:rPr lang="en-GB" dirty="0" err="1"/>
              <a:t>ien.bg.ac.rs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000" y="6192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A92325-4EBA-5743-806E-541E2BAC41F2}"/>
              </a:ext>
            </a:extLst>
          </p:cNvPr>
          <p:cNvCxnSpPr/>
          <p:nvPr userDrawn="1"/>
        </p:nvCxnSpPr>
        <p:spPr>
          <a:xfrm>
            <a:off x="600000" y="1108126"/>
            <a:ext cx="432000" cy="0"/>
          </a:xfrm>
          <a:prstGeom prst="line">
            <a:avLst/>
          </a:prstGeom>
          <a:ln w="30480" cap="sq">
            <a:solidFill>
              <a:srgbClr val="9D9F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49FEFFCC-B500-8F4A-BEAE-8F5D23FEC98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98122" y="389822"/>
            <a:ext cx="12573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1" i="0" kern="1200">
          <a:solidFill>
            <a:srgbClr val="202A5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rgbClr val="202A5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rgbClr val="202A5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rgbClr val="202A5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9D9FA1"/>
        </a:buClr>
        <a:buFont typeface="Arial" panose="020B0604020202020204" pitchFamily="34" charset="0"/>
        <a:buChar char="•"/>
        <a:defRPr sz="1800" kern="1200">
          <a:solidFill>
            <a:srgbClr val="202A5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9D9FA1"/>
        </a:buClr>
        <a:buFont typeface="British Council Sans" panose="020B0504020202020204" pitchFamily="34" charset="0"/>
        <a:buChar char="–"/>
        <a:defRPr sz="1800" kern="1200">
          <a:solidFill>
            <a:srgbClr val="202A5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5B11D-9AC7-E042-8E1E-17C0D378C61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3132" y="1270126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err="1"/>
              <a:t>Klik</a:t>
            </a:r>
            <a:r>
              <a:rPr lang="en-US" dirty="0"/>
              <a:t> da </a:t>
            </a:r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stil</a:t>
            </a:r>
            <a:r>
              <a:rPr lang="en-US" dirty="0"/>
              <a:t> </a:t>
            </a:r>
            <a:r>
              <a:rPr lang="en-US" dirty="0" err="1"/>
              <a:t>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122" y="2150182"/>
            <a:ext cx="8136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stilove</a:t>
            </a:r>
            <a:r>
              <a:rPr lang="en-US" dirty="0"/>
              <a:t> </a:t>
            </a:r>
            <a:r>
              <a:rPr lang="en-US" dirty="0" err="1"/>
              <a:t>teksta</a:t>
            </a:r>
            <a:endParaRPr lang="en-US" dirty="0"/>
          </a:p>
          <a:p>
            <a:pPr lvl="0"/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2"/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3"/>
            <a:r>
              <a:rPr lang="en-US" dirty="0" err="1"/>
              <a:t>Treći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4"/>
            <a:r>
              <a:rPr lang="en-US" dirty="0" err="1"/>
              <a:t>Četvrti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43999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rgbClr val="202A5B"/>
                </a:solidFill>
              </a:defRPr>
            </a:lvl1pPr>
          </a:lstStyle>
          <a:p>
            <a:r>
              <a:rPr lang="en-GB" dirty="0" err="1"/>
              <a:t>ien.bg.ac.rs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000" y="6192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A92325-4EBA-5743-806E-541E2BAC41F2}"/>
              </a:ext>
            </a:extLst>
          </p:cNvPr>
          <p:cNvCxnSpPr/>
          <p:nvPr userDrawn="1"/>
        </p:nvCxnSpPr>
        <p:spPr>
          <a:xfrm>
            <a:off x="600000" y="1108126"/>
            <a:ext cx="432000" cy="0"/>
          </a:xfrm>
          <a:prstGeom prst="line">
            <a:avLst/>
          </a:prstGeom>
          <a:ln w="30480" cap="sq">
            <a:solidFill>
              <a:srgbClr val="9D9F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49FEFFCC-B500-8F4A-BEAE-8F5D23FEC98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98122" y="389822"/>
            <a:ext cx="12573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1" i="0" kern="1200">
          <a:solidFill>
            <a:srgbClr val="202A5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rgbClr val="202A5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rgbClr val="202A5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rgbClr val="202A5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9D9FA1"/>
        </a:buClr>
        <a:buFont typeface="Arial" panose="020B0604020202020204" pitchFamily="34" charset="0"/>
        <a:buChar char="•"/>
        <a:defRPr sz="1800" kern="1200">
          <a:solidFill>
            <a:srgbClr val="202A5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9D9FA1"/>
        </a:buClr>
        <a:buFont typeface="British Council Sans" panose="020B0504020202020204" pitchFamily="34" charset="0"/>
        <a:buChar char="–"/>
        <a:defRPr sz="1800" kern="1200">
          <a:solidFill>
            <a:srgbClr val="202A5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3132" y="1270126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err="1"/>
              <a:t>Klik</a:t>
            </a:r>
            <a:r>
              <a:rPr lang="en-US" dirty="0"/>
              <a:t> da </a:t>
            </a:r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stil</a:t>
            </a:r>
            <a:r>
              <a:rPr lang="en-US" dirty="0"/>
              <a:t> </a:t>
            </a:r>
            <a:r>
              <a:rPr lang="en-US" dirty="0" err="1"/>
              <a:t>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122" y="2150182"/>
            <a:ext cx="8136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/>
              <a:t>Uredite</a:t>
            </a:r>
            <a:r>
              <a:rPr lang="en-US" dirty="0"/>
              <a:t>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stilove</a:t>
            </a:r>
            <a:r>
              <a:rPr lang="en-US" dirty="0"/>
              <a:t> </a:t>
            </a:r>
            <a:r>
              <a:rPr lang="en-US" dirty="0" err="1"/>
              <a:t>teksta</a:t>
            </a:r>
            <a:endParaRPr lang="en-US" dirty="0"/>
          </a:p>
          <a:p>
            <a:pPr lvl="0"/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2"/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3"/>
            <a:r>
              <a:rPr lang="en-US" dirty="0" err="1"/>
              <a:t>Treći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  <a:p>
            <a:pPr lvl="4"/>
            <a:r>
              <a:rPr lang="en-US" dirty="0" err="1"/>
              <a:t>Četvrti</a:t>
            </a:r>
            <a:r>
              <a:rPr lang="en-US" dirty="0"/>
              <a:t> </a:t>
            </a:r>
            <a:r>
              <a:rPr lang="en-US" dirty="0" err="1"/>
              <a:t>nivo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43999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rgbClr val="202A5B"/>
                </a:solidFill>
              </a:defRPr>
            </a:lvl1pPr>
          </a:lstStyle>
          <a:p>
            <a:r>
              <a:rPr lang="en-GB" dirty="0" err="1"/>
              <a:t>ien.bg.ac.rs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000" y="6192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A92325-4EBA-5743-806E-541E2BAC41F2}"/>
              </a:ext>
            </a:extLst>
          </p:cNvPr>
          <p:cNvCxnSpPr/>
          <p:nvPr userDrawn="1"/>
        </p:nvCxnSpPr>
        <p:spPr>
          <a:xfrm>
            <a:off x="600000" y="1108126"/>
            <a:ext cx="432000" cy="0"/>
          </a:xfrm>
          <a:prstGeom prst="line">
            <a:avLst/>
          </a:prstGeom>
          <a:ln w="30480" cap="sq">
            <a:solidFill>
              <a:srgbClr val="9D9F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49FEFFCC-B500-8F4A-BEAE-8F5D23FEC98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98122" y="389822"/>
            <a:ext cx="12573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6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1" i="0" kern="1200">
          <a:solidFill>
            <a:srgbClr val="202A5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rgbClr val="202A5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rgbClr val="202A5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rgbClr val="202A5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9D9FA1"/>
        </a:buClr>
        <a:buFont typeface="Arial" panose="020B0604020202020204" pitchFamily="34" charset="0"/>
        <a:buChar char="•"/>
        <a:defRPr sz="1800" kern="1200">
          <a:solidFill>
            <a:srgbClr val="202A5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9D9FA1"/>
        </a:buClr>
        <a:buFont typeface="British Council Sans" panose="020B0504020202020204" pitchFamily="34" charset="0"/>
        <a:buChar char="–"/>
        <a:defRPr sz="1800" kern="1200">
          <a:solidFill>
            <a:srgbClr val="202A5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and grey background with lines&#10;&#10;Description automatically generated">
            <a:extLst>
              <a:ext uri="{FF2B5EF4-FFF2-40B4-BE49-F238E27FC236}">
                <a16:creationId xmlns:a16="http://schemas.microsoft.com/office/drawing/2014/main" id="{D9DBD820-6E0D-5048-BA6E-9EBEA90ED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36"/>
            <a:ext cx="12192000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44CE2CFE-52F7-E848-A366-716E66A1F5E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67286" y="1638824"/>
            <a:ext cx="11372131" cy="184328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3200" b="1" dirty="0" smtClean="0">
                <a:solidFill>
                  <a:srgbClr val="202A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Measuring </a:t>
            </a:r>
            <a:r>
              <a:rPr lang="en-GB" sz="3200" b="1" dirty="0">
                <a:solidFill>
                  <a:srgbClr val="202A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GB" sz="3200" b="1" dirty="0" smtClean="0">
                <a:solidFill>
                  <a:srgbClr val="202A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knowledge society: indicators and insights </a:t>
            </a:r>
            <a:r>
              <a:rPr lang="en-GB" sz="3200" b="1" dirty="0">
                <a:solidFill>
                  <a:srgbClr val="202A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the Danube </a:t>
            </a:r>
            <a:r>
              <a:rPr lang="en-GB" sz="3200" b="1" dirty="0" smtClean="0">
                <a:solidFill>
                  <a:srgbClr val="202A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</a:t>
            </a:r>
            <a:endParaRPr lang="en-GB" sz="3200" b="1" dirty="0">
              <a:solidFill>
                <a:srgbClr val="202A5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68D1F48-3AF2-CD4B-A0F5-648900DF23D6}"/>
              </a:ext>
            </a:extLst>
          </p:cNvPr>
          <p:cNvSpPr txBox="1">
            <a:spLocks/>
          </p:cNvSpPr>
          <p:nvPr/>
        </p:nvSpPr>
        <p:spPr>
          <a:xfrm>
            <a:off x="437992" y="3709158"/>
            <a:ext cx="10439999" cy="10785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b="1" dirty="0" smtClean="0">
                <a:solidFill>
                  <a:srgbClr val="23085A"/>
                </a:solidFill>
              </a:rPr>
              <a:t>Dijana </a:t>
            </a:r>
            <a:r>
              <a:rPr lang="en-GB" b="1" dirty="0" err="1" smtClean="0">
                <a:solidFill>
                  <a:srgbClr val="23085A"/>
                </a:solidFill>
              </a:rPr>
              <a:t>Štrbac</a:t>
            </a:r>
            <a:r>
              <a:rPr lang="en-GB" b="1" dirty="0" smtClean="0">
                <a:solidFill>
                  <a:srgbClr val="23085A"/>
                </a:solidFill>
              </a:rPr>
              <a:t>, PhD</a:t>
            </a:r>
          </a:p>
          <a:p>
            <a:pPr algn="r"/>
            <a:r>
              <a:rPr lang="en-GB" b="1" dirty="0" smtClean="0">
                <a:solidFill>
                  <a:srgbClr val="23085A"/>
                </a:solidFill>
              </a:rPr>
              <a:t>Research Associate</a:t>
            </a:r>
          </a:p>
          <a:p>
            <a:pPr algn="r"/>
            <a:r>
              <a:rPr lang="en-GB" b="1" dirty="0" smtClean="0">
                <a:solidFill>
                  <a:srgbClr val="23085A"/>
                </a:solidFill>
              </a:rPr>
              <a:t>Institute of Economic </a:t>
            </a:r>
            <a:r>
              <a:rPr lang="en-GB" b="1" dirty="0">
                <a:solidFill>
                  <a:srgbClr val="23085A"/>
                </a:solidFill>
              </a:rPr>
              <a:t>S</a:t>
            </a:r>
            <a:r>
              <a:rPr lang="en-GB" b="1" dirty="0" smtClean="0">
                <a:solidFill>
                  <a:srgbClr val="23085A"/>
                </a:solidFill>
              </a:rPr>
              <a:t>ciences, Belgrade</a:t>
            </a:r>
          </a:p>
          <a:p>
            <a:pPr algn="r"/>
            <a:endParaRPr lang="en-GB" b="1" dirty="0" smtClean="0">
              <a:solidFill>
                <a:srgbClr val="23085A"/>
              </a:solidFill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18DBDAE-6949-3449-98BB-29B186908132}"/>
              </a:ext>
            </a:extLst>
          </p:cNvPr>
          <p:cNvSpPr txBox="1">
            <a:spLocks/>
          </p:cNvSpPr>
          <p:nvPr/>
        </p:nvSpPr>
        <p:spPr>
          <a:xfrm>
            <a:off x="445136" y="5892799"/>
            <a:ext cx="11294281" cy="6373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rgbClr val="202A5B"/>
                </a:solidFill>
              </a:rPr>
              <a:t>Slovak Centre of Scientific and Technical </a:t>
            </a:r>
            <a:r>
              <a:rPr lang="en-GB" sz="1600" dirty="0" smtClean="0">
                <a:solidFill>
                  <a:srgbClr val="202A5B"/>
                </a:solidFill>
              </a:rPr>
              <a:t>Information, Bratislava</a:t>
            </a:r>
            <a:r>
              <a:rPr lang="en-GB" sz="1600" dirty="0" smtClean="0">
                <a:solidFill>
                  <a:srgbClr val="202A5B"/>
                </a:solidFill>
              </a:rPr>
              <a:t>, 6 June 2025</a:t>
            </a:r>
            <a:endParaRPr lang="en-GB" sz="1600" dirty="0">
              <a:solidFill>
                <a:srgbClr val="202A5B"/>
              </a:solidFill>
            </a:endParaRPr>
          </a:p>
        </p:txBody>
      </p:sp>
      <p:pic>
        <p:nvPicPr>
          <p:cNvPr id="9" name="Picture 8" descr="A logo with blue lines on a black background&#10;&#10;Description automatically generated">
            <a:extLst>
              <a:ext uri="{FF2B5EF4-FFF2-40B4-BE49-F238E27FC236}">
                <a16:creationId xmlns:a16="http://schemas.microsoft.com/office/drawing/2014/main" id="{7C1ACE42-9784-3947-AA18-B395A0347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16" y="496039"/>
            <a:ext cx="1790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0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1200726" y="738909"/>
            <a:ext cx="10326405" cy="926553"/>
          </a:xfrm>
        </p:spPr>
        <p:txBody>
          <a:bodyPr/>
          <a:lstStyle/>
          <a:p>
            <a:pPr algn="ctr"/>
            <a:r>
              <a:rPr lang="en-GB" sz="2000" dirty="0"/>
              <a:t>Patent resident applications per million inhabitants in 2023.</a:t>
            </a:r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>
          <a:xfrm>
            <a:off x="2706256" y="5578763"/>
            <a:ext cx="8381744" cy="613237"/>
          </a:xfrm>
        </p:spPr>
        <p:txBody>
          <a:bodyPr/>
          <a:lstStyle/>
          <a:p>
            <a:r>
              <a:rPr lang="en-GB" sz="1400" dirty="0"/>
              <a:t>Source: WIPO statistics database</a:t>
            </a:r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10</a:t>
            </a:fld>
            <a:endParaRPr lang="en-GB" noProof="0" dirty="0"/>
          </a:p>
        </p:txBody>
      </p:sp>
      <p:pic>
        <p:nvPicPr>
          <p:cNvPr id="11" name="Čuvar mesta za sadržaj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6255" y="1283856"/>
            <a:ext cx="7213600" cy="446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2438400" y="692727"/>
            <a:ext cx="8534400" cy="674255"/>
          </a:xfrm>
        </p:spPr>
        <p:txBody>
          <a:bodyPr/>
          <a:lstStyle/>
          <a:p>
            <a:pPr algn="ctr"/>
            <a:r>
              <a:rPr lang="en-GB" sz="2000" dirty="0"/>
              <a:t>Innovation active </a:t>
            </a:r>
            <a:r>
              <a:rPr lang="en-GB" sz="2000" dirty="0" smtClean="0"/>
              <a:t>enterprises (%) – CIS 2020-2022</a:t>
            </a:r>
            <a:endParaRPr lang="en-GB" sz="2000" dirty="0"/>
          </a:p>
        </p:txBody>
      </p:sp>
      <p:pic>
        <p:nvPicPr>
          <p:cNvPr id="9" name="Čuvar mesta za sadržaj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6727" y="1810327"/>
            <a:ext cx="9180946" cy="3851563"/>
          </a:xfrm>
          <a:prstGeom prst="rect">
            <a:avLst/>
          </a:prstGeom>
        </p:spPr>
      </p:pic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>
          <a:xfrm>
            <a:off x="2529090" y="5902036"/>
            <a:ext cx="8558909" cy="469964"/>
          </a:xfrm>
        </p:spPr>
        <p:txBody>
          <a:bodyPr/>
          <a:lstStyle/>
          <a:p>
            <a:r>
              <a:rPr lang="en-GB" sz="1400" dirty="0" smtClean="0"/>
              <a:t>Source: Eurostat</a:t>
            </a:r>
            <a:endParaRPr lang="en-GB" sz="1400" dirty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2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2909455" y="461819"/>
            <a:ext cx="8617677" cy="508000"/>
          </a:xfrm>
        </p:spPr>
        <p:txBody>
          <a:bodyPr/>
          <a:lstStyle/>
          <a:p>
            <a:r>
              <a:rPr lang="en-GB" dirty="0" smtClean="0"/>
              <a:t>DIGITAL AND ICT READINESS</a:t>
            </a:r>
            <a:endParaRPr lang="en-GB" dirty="0"/>
          </a:p>
        </p:txBody>
      </p:sp>
      <p:sp>
        <p:nvSpPr>
          <p:cNvPr id="10" name="Čuvar mesta za sadržaj 9"/>
          <p:cNvSpPr>
            <a:spLocks noGrp="1"/>
          </p:cNvSpPr>
          <p:nvPr>
            <p:ph idx="1"/>
          </p:nvPr>
        </p:nvSpPr>
        <p:spPr>
          <a:xfrm>
            <a:off x="598121" y="1376218"/>
            <a:ext cx="10753369" cy="4556584"/>
          </a:xfrm>
        </p:spPr>
        <p:txBody>
          <a:bodyPr/>
          <a:lstStyle/>
          <a:p>
            <a:pPr algn="ctr"/>
            <a:r>
              <a:rPr lang="en-GB" b="1" dirty="0" smtClean="0"/>
              <a:t>Households </a:t>
            </a:r>
            <a:r>
              <a:rPr lang="en-GB" b="1" dirty="0"/>
              <a:t>with internet access </a:t>
            </a:r>
            <a:r>
              <a:rPr lang="en-GB" b="1" dirty="0" smtClean="0"/>
              <a:t>in 2024 (%) </a:t>
            </a:r>
          </a:p>
          <a:p>
            <a:pPr algn="ctr"/>
            <a:endParaRPr lang="en-GB"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>
          <a:xfrm>
            <a:off x="1256144" y="5828145"/>
            <a:ext cx="9831855" cy="543855"/>
          </a:xfrm>
        </p:spPr>
        <p:txBody>
          <a:bodyPr/>
          <a:lstStyle/>
          <a:p>
            <a:r>
              <a:rPr lang="en-GB" sz="1400" dirty="0" smtClean="0"/>
              <a:t>Source: Eurostat</a:t>
            </a:r>
            <a:endParaRPr lang="en-GB" sz="1400" dirty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12</a:t>
            </a:fld>
            <a:endParaRPr lang="en-GB" noProof="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145" y="2051184"/>
            <a:ext cx="9485745" cy="388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6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1625600" y="895927"/>
            <a:ext cx="9901532" cy="769535"/>
          </a:xfrm>
        </p:spPr>
        <p:txBody>
          <a:bodyPr/>
          <a:lstStyle/>
          <a:p>
            <a:pPr algn="ctr"/>
            <a:r>
              <a:rPr lang="en-GB" sz="2000" dirty="0" smtClean="0"/>
              <a:t>Individuals </a:t>
            </a:r>
            <a:r>
              <a:rPr lang="en-GB" sz="2000" dirty="0"/>
              <a:t>using the internet regularly (%) </a:t>
            </a:r>
            <a:r>
              <a:rPr lang="en-GB" sz="2000" dirty="0" smtClean="0"/>
              <a:t>in 2024</a:t>
            </a:r>
            <a:endParaRPr lang="en-GB" sz="2000" dirty="0"/>
          </a:p>
        </p:txBody>
      </p:sp>
      <p:pic>
        <p:nvPicPr>
          <p:cNvPr id="2" name="Čuvar mesta za sadržaj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7344" y="1764144"/>
            <a:ext cx="9347201" cy="3971637"/>
          </a:xfrm>
          <a:prstGeom prst="rect">
            <a:avLst/>
          </a:prstGeom>
        </p:spPr>
      </p:pic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>
          <a:xfrm>
            <a:off x="1967344" y="5306085"/>
            <a:ext cx="9120655" cy="1065915"/>
          </a:xfrm>
        </p:spPr>
        <p:txBody>
          <a:bodyPr/>
          <a:lstStyle/>
          <a:p>
            <a:r>
              <a:rPr lang="en-GB" sz="1400" dirty="0"/>
              <a:t>Source: Eurostat</a:t>
            </a:r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836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583132" y="785091"/>
            <a:ext cx="10944000" cy="692727"/>
          </a:xfrm>
        </p:spPr>
        <p:txBody>
          <a:bodyPr/>
          <a:lstStyle/>
          <a:p>
            <a:pPr algn="ctr"/>
            <a:r>
              <a:rPr lang="en-GB" sz="2000" dirty="0" smtClean="0"/>
              <a:t>ICT </a:t>
            </a:r>
            <a:r>
              <a:rPr lang="en-GB" sz="2000" dirty="0"/>
              <a:t>specialists (% of total employment) </a:t>
            </a:r>
          </a:p>
        </p:txBody>
      </p:sp>
      <p:pic>
        <p:nvPicPr>
          <p:cNvPr id="2" name="Čuvar mesta za sadržaj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8655" y="1874982"/>
            <a:ext cx="9014690" cy="3768436"/>
          </a:xfrm>
          <a:prstGeom prst="rect">
            <a:avLst/>
          </a:prstGeom>
        </p:spPr>
      </p:pic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>
          <a:xfrm>
            <a:off x="1588655" y="5852938"/>
            <a:ext cx="9499344" cy="519062"/>
          </a:xfrm>
        </p:spPr>
        <p:txBody>
          <a:bodyPr/>
          <a:lstStyle/>
          <a:p>
            <a:r>
              <a:rPr lang="en-GB" sz="1400" dirty="0"/>
              <a:t>Source: Eurostat</a:t>
            </a:r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079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1043709" y="295565"/>
            <a:ext cx="9919855" cy="822036"/>
          </a:xfrm>
        </p:spPr>
        <p:txBody>
          <a:bodyPr/>
          <a:lstStyle/>
          <a:p>
            <a:pPr algn="ctr"/>
            <a:r>
              <a:rPr lang="en-GB" dirty="0" smtClean="0"/>
              <a:t>KNOWLEDGE-BASED ECONOMY</a:t>
            </a:r>
            <a:endParaRPr lang="en-GB" dirty="0"/>
          </a:p>
        </p:txBody>
      </p:sp>
      <p:sp>
        <p:nvSpPr>
          <p:cNvPr id="8" name="Čuvar mesta za sadržaj 7"/>
          <p:cNvSpPr>
            <a:spLocks noGrp="1"/>
          </p:cNvSpPr>
          <p:nvPr>
            <p:ph idx="1"/>
          </p:nvPr>
        </p:nvSpPr>
        <p:spPr>
          <a:xfrm>
            <a:off x="598122" y="1117600"/>
            <a:ext cx="10734896" cy="4815202"/>
          </a:xfrm>
        </p:spPr>
        <p:txBody>
          <a:bodyPr/>
          <a:lstStyle/>
          <a:p>
            <a:pPr algn="ctr"/>
            <a:r>
              <a:rPr lang="en-GB" sz="2000" b="1" dirty="0"/>
              <a:t>High-technology exports (% of manufactured exports) in </a:t>
            </a:r>
            <a:r>
              <a:rPr lang="en-GB" sz="2000" b="1" dirty="0" smtClean="0"/>
              <a:t>2023</a:t>
            </a:r>
          </a:p>
          <a:p>
            <a:pPr algn="ctr"/>
            <a:endParaRPr lang="en-GB" sz="2000" b="1"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>
          <a:xfrm>
            <a:off x="1043709" y="5772727"/>
            <a:ext cx="10044289" cy="599273"/>
          </a:xfrm>
        </p:spPr>
        <p:txBody>
          <a:bodyPr/>
          <a:lstStyle/>
          <a:p>
            <a:r>
              <a:rPr lang="en-GB" sz="1400" dirty="0"/>
              <a:t>Source: </a:t>
            </a:r>
            <a:r>
              <a:rPr lang="en-GB" sz="1400" dirty="0" smtClean="0"/>
              <a:t>World Bank </a:t>
            </a:r>
            <a:r>
              <a:rPr lang="en-GB" sz="1400" dirty="0"/>
              <a:t>(World development indicators)</a:t>
            </a:r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15</a:t>
            </a:fld>
            <a:endParaRPr lang="en-GB" noProof="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09" y="1560945"/>
            <a:ext cx="9919855" cy="407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1893456" y="637309"/>
            <a:ext cx="9633676" cy="1028153"/>
          </a:xfrm>
        </p:spPr>
        <p:txBody>
          <a:bodyPr/>
          <a:lstStyle/>
          <a:p>
            <a:pPr algn="ctr"/>
            <a:r>
              <a:rPr lang="en-GB" sz="2000" dirty="0"/>
              <a:t>Employment in high- and medium-high technology manufacturing </a:t>
            </a:r>
            <a:r>
              <a:rPr lang="en-GB" sz="2000" dirty="0" smtClean="0"/>
              <a:t>sectors (% of total employment) in 2024 </a:t>
            </a:r>
            <a:endParaRPr lang="en-GB" sz="2000" dirty="0"/>
          </a:p>
        </p:txBody>
      </p:sp>
      <p:pic>
        <p:nvPicPr>
          <p:cNvPr id="2" name="Čuvar mesta za sadržaj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456" y="1902691"/>
            <a:ext cx="9633676" cy="3823854"/>
          </a:xfrm>
          <a:prstGeom prst="rect">
            <a:avLst/>
          </a:prstGeom>
        </p:spPr>
      </p:pic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>
          <a:xfrm>
            <a:off x="1893456" y="5543313"/>
            <a:ext cx="9194543" cy="828687"/>
          </a:xfrm>
        </p:spPr>
        <p:txBody>
          <a:bodyPr/>
          <a:lstStyle/>
          <a:p>
            <a:pPr lvl="0"/>
            <a:r>
              <a:rPr lang="en-GB" sz="1400" dirty="0"/>
              <a:t>Source: Eurostat</a:t>
            </a:r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467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1745672" y="794327"/>
            <a:ext cx="9781459" cy="871135"/>
          </a:xfrm>
        </p:spPr>
        <p:txBody>
          <a:bodyPr/>
          <a:lstStyle/>
          <a:p>
            <a:pPr algn="ctr"/>
            <a:r>
              <a:rPr lang="en-GB" dirty="0"/>
              <a:t>Employment in </a:t>
            </a:r>
            <a:r>
              <a:rPr lang="en-GB" dirty="0" smtClean="0"/>
              <a:t>total </a:t>
            </a:r>
            <a:r>
              <a:rPr lang="en-GB" dirty="0"/>
              <a:t>knowledge-intensive </a:t>
            </a:r>
            <a:r>
              <a:rPr lang="en-GB" dirty="0" smtClean="0"/>
              <a:t>services (% of total employment) in 2024</a:t>
            </a:r>
            <a:endParaRPr lang="en-GB" dirty="0"/>
          </a:p>
        </p:txBody>
      </p:sp>
      <p:pic>
        <p:nvPicPr>
          <p:cNvPr id="9" name="Čuvar mesta za sadržaj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671" y="1985818"/>
            <a:ext cx="9698183" cy="4008582"/>
          </a:xfrm>
          <a:prstGeom prst="rect">
            <a:avLst/>
          </a:prstGeom>
        </p:spPr>
      </p:pic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>
          <a:xfrm>
            <a:off x="1745672" y="5458691"/>
            <a:ext cx="9342327" cy="913309"/>
          </a:xfrm>
        </p:spPr>
        <p:txBody>
          <a:bodyPr/>
          <a:lstStyle/>
          <a:p>
            <a:r>
              <a:rPr lang="en-GB" sz="1400" dirty="0"/>
              <a:t>Source: Eurostat</a:t>
            </a:r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7387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583132" y="406400"/>
            <a:ext cx="10944000" cy="591127"/>
          </a:xfrm>
        </p:spPr>
        <p:txBody>
          <a:bodyPr/>
          <a:lstStyle/>
          <a:p>
            <a:pPr algn="ctr"/>
            <a:r>
              <a:rPr lang="en-GB" dirty="0" smtClean="0"/>
              <a:t>INCLUSIVENESS</a:t>
            </a:r>
            <a:endParaRPr lang="en-GB" dirty="0"/>
          </a:p>
        </p:txBody>
      </p:sp>
      <p:sp>
        <p:nvSpPr>
          <p:cNvPr id="8" name="Čuvar mesta za sadržaj 7"/>
          <p:cNvSpPr>
            <a:spLocks noGrp="1"/>
          </p:cNvSpPr>
          <p:nvPr>
            <p:ph idx="1"/>
          </p:nvPr>
        </p:nvSpPr>
        <p:spPr>
          <a:xfrm>
            <a:off x="598121" y="1293091"/>
            <a:ext cx="10993879" cy="4639711"/>
          </a:xfrm>
        </p:spPr>
        <p:txBody>
          <a:bodyPr/>
          <a:lstStyle/>
          <a:p>
            <a:pPr algn="ctr"/>
            <a:r>
              <a:rPr lang="en-GB" sz="2000" b="1" dirty="0" smtClean="0"/>
              <a:t>Digital </a:t>
            </a:r>
            <a:r>
              <a:rPr lang="en-GB" sz="2000" b="1" dirty="0"/>
              <a:t>skills of population </a:t>
            </a:r>
            <a:r>
              <a:rPr lang="en-GB" sz="2000" b="1" dirty="0" smtClean="0"/>
              <a:t>(% </a:t>
            </a:r>
            <a:r>
              <a:rPr lang="en-GB" sz="2000" b="1" dirty="0"/>
              <a:t>with at least basic digital skills</a:t>
            </a:r>
            <a:r>
              <a:rPr lang="en-GB" sz="2000" b="1" dirty="0" smtClean="0"/>
              <a:t>) in 2023 </a:t>
            </a:r>
          </a:p>
          <a:p>
            <a:pPr algn="ctr"/>
            <a:endParaRPr lang="en-GB" sz="2000" b="1" dirty="0"/>
          </a:p>
          <a:p>
            <a:pPr algn="ctr"/>
            <a:endParaRPr lang="en-GB" sz="2000" b="1"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>
          <a:xfrm>
            <a:off x="1893455" y="5837383"/>
            <a:ext cx="9194544" cy="757381"/>
          </a:xfrm>
        </p:spPr>
        <p:txBody>
          <a:bodyPr/>
          <a:lstStyle/>
          <a:p>
            <a:r>
              <a:rPr lang="en-GB" sz="1400" dirty="0" smtClean="0"/>
              <a:t>Source: Eurostat</a:t>
            </a:r>
            <a:endParaRPr lang="en-GB" sz="1400" dirty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18</a:t>
            </a:fld>
            <a:endParaRPr lang="en-GB" noProof="0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455" y="1761599"/>
            <a:ext cx="8377381" cy="417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583132" y="369455"/>
            <a:ext cx="10944000" cy="969819"/>
          </a:xfrm>
        </p:spPr>
        <p:txBody>
          <a:bodyPr/>
          <a:lstStyle/>
          <a:p>
            <a:pPr algn="ctr"/>
            <a:r>
              <a:rPr lang="en-GB" dirty="0" smtClean="0"/>
              <a:t>Share of female researchers FTE</a:t>
            </a:r>
            <a:endParaRPr lang="en-GB"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>
          <a:xfrm>
            <a:off x="2105890" y="6105236"/>
            <a:ext cx="8982109" cy="526473"/>
          </a:xfrm>
        </p:spPr>
        <p:txBody>
          <a:bodyPr/>
          <a:lstStyle/>
          <a:p>
            <a:r>
              <a:rPr lang="en-GB" sz="1400" dirty="0" smtClean="0"/>
              <a:t>Source: Eurostat &amp; World Bank</a:t>
            </a:r>
            <a:endParaRPr lang="en-GB" sz="1400" dirty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19</a:t>
            </a:fld>
            <a:endParaRPr lang="en-GB" noProof="0" dirty="0"/>
          </a:p>
        </p:txBody>
      </p:sp>
      <p:pic>
        <p:nvPicPr>
          <p:cNvPr id="3" name="Čuvar mesta za sadržaj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5890" y="1145309"/>
            <a:ext cx="7878619" cy="495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4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5EDDA9-181E-5340-8942-EE3B7CBC7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144" y="203200"/>
            <a:ext cx="9254987" cy="1462262"/>
          </a:xfrm>
        </p:spPr>
        <p:txBody>
          <a:bodyPr/>
          <a:lstStyle/>
          <a:p>
            <a:pPr algn="ctr"/>
            <a:r>
              <a:rPr lang="en-GB" dirty="0" smtClean="0"/>
              <a:t>Concept and characteristics of the knowledge society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0CB86-8D61-744C-8C38-3EE23DFB8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121" y="1219200"/>
            <a:ext cx="10744133" cy="5477164"/>
          </a:xfrm>
        </p:spPr>
        <p:txBody>
          <a:bodyPr/>
          <a:lstStyle/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sz="1600" dirty="0"/>
              <a:t>“Knowledge societies are about capabilities to identify, produce, process, transform, disseminate and use information to build and apply knowledge for human development.” (</a:t>
            </a:r>
            <a:r>
              <a:rPr lang="en-GB" sz="1600" dirty="0" smtClean="0"/>
              <a:t>UNESCO,</a:t>
            </a:r>
            <a:r>
              <a:rPr lang="en-GB" sz="1600" dirty="0"/>
              <a:t> </a:t>
            </a:r>
            <a:r>
              <a:rPr lang="en-GB" sz="1600" dirty="0" smtClean="0"/>
              <a:t>2005)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sz="1600" dirty="0"/>
              <a:t>“The term knowledge society refers to a society in which the creation, dissemination, and utilization of information and knowledge has become the most important factor of production. In such a society, knowledge assets (also called intellectual capital) are the most powerful producer of wealth, </a:t>
            </a:r>
            <a:r>
              <a:rPr lang="en-GB" sz="1600" dirty="0" err="1"/>
              <a:t>sidelining</a:t>
            </a:r>
            <a:r>
              <a:rPr lang="en-GB" sz="1600" dirty="0"/>
              <a:t> the importance of land, the volume of </a:t>
            </a:r>
            <a:r>
              <a:rPr lang="en-GB" sz="1600" dirty="0" err="1"/>
              <a:t>labor</a:t>
            </a:r>
            <a:r>
              <a:rPr lang="en-GB" sz="1600" dirty="0"/>
              <a:t>, and physical or financial capital.” (International </a:t>
            </a:r>
            <a:r>
              <a:rPr lang="en-GB" sz="1600" dirty="0" err="1"/>
              <a:t>Encyclopedia</a:t>
            </a:r>
            <a:r>
              <a:rPr lang="en-GB" sz="1600" dirty="0"/>
              <a:t> of the Social </a:t>
            </a:r>
            <a:r>
              <a:rPr lang="en-GB" sz="1600" dirty="0" smtClean="0"/>
              <a:t>Sciences, </a:t>
            </a:r>
            <a:r>
              <a:rPr lang="en-GB" sz="1600" dirty="0"/>
              <a:t>2008</a:t>
            </a:r>
            <a:r>
              <a:rPr lang="en-GB" sz="1600" dirty="0" smtClean="0"/>
              <a:t>)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Key features:</a:t>
            </a:r>
          </a:p>
          <a:p>
            <a:pPr marL="465750" lvl="3" indent="-285750"/>
            <a:r>
              <a:rPr lang="en-GB" sz="1600" dirty="0" smtClean="0"/>
              <a:t>Central role of knowledge</a:t>
            </a:r>
          </a:p>
          <a:p>
            <a:pPr marL="465750" lvl="3" indent="-285750"/>
            <a:r>
              <a:rPr lang="en-GB" sz="1600" dirty="0" smtClean="0"/>
              <a:t>High-quality education and lifelong learning</a:t>
            </a:r>
          </a:p>
          <a:p>
            <a:pPr marL="465750" lvl="3" indent="-285750"/>
            <a:r>
              <a:rPr lang="pl-PL" sz="1600" dirty="0"/>
              <a:t>Research, </a:t>
            </a:r>
            <a:r>
              <a:rPr lang="pl-PL" sz="1600" dirty="0" smtClean="0"/>
              <a:t>innovation and creativity</a:t>
            </a:r>
            <a:endParaRPr lang="en-GB" sz="1600" dirty="0" smtClean="0"/>
          </a:p>
          <a:p>
            <a:pPr marL="465750" lvl="3" indent="-285750"/>
            <a:r>
              <a:rPr lang="pl-PL" sz="1600" dirty="0" smtClean="0"/>
              <a:t>Information </a:t>
            </a:r>
            <a:r>
              <a:rPr lang="pl-PL" sz="1600" dirty="0"/>
              <a:t>and </a:t>
            </a:r>
            <a:r>
              <a:rPr lang="pl-PL" sz="1600" dirty="0" smtClean="0"/>
              <a:t>communication technologies (</a:t>
            </a:r>
            <a:r>
              <a:rPr lang="pl-PL" sz="1600" dirty="0"/>
              <a:t>ICT</a:t>
            </a:r>
            <a:r>
              <a:rPr lang="pl-PL" sz="1600" dirty="0" smtClean="0"/>
              <a:t>)</a:t>
            </a:r>
            <a:endParaRPr lang="en-GB" sz="1600" dirty="0" smtClean="0"/>
          </a:p>
          <a:p>
            <a:pPr marL="465750" lvl="3" indent="-285750"/>
            <a:r>
              <a:rPr lang="en-GB" sz="1600" dirty="0"/>
              <a:t>Open </a:t>
            </a:r>
            <a:r>
              <a:rPr lang="en-GB" sz="1600" dirty="0" smtClean="0"/>
              <a:t>access to information and transparency</a:t>
            </a:r>
          </a:p>
          <a:p>
            <a:pPr marL="465750" lvl="3" indent="-285750"/>
            <a:r>
              <a:rPr lang="pl-PL" sz="1600" dirty="0" smtClean="0"/>
              <a:t>Interdisciplinary and collaborative approach</a:t>
            </a:r>
            <a:endParaRPr lang="en-GB" sz="1600" dirty="0" smtClean="0"/>
          </a:p>
          <a:p>
            <a:pPr marL="465750" lvl="3" indent="-285750"/>
            <a:r>
              <a:rPr lang="pl-PL" sz="1600" dirty="0" smtClean="0"/>
              <a:t>Inclusive </a:t>
            </a:r>
            <a:r>
              <a:rPr lang="pl-PL" sz="1600" dirty="0"/>
              <a:t>and </a:t>
            </a:r>
            <a:r>
              <a:rPr lang="pl-PL" sz="1600" dirty="0" smtClean="0"/>
              <a:t>participatory society</a:t>
            </a:r>
            <a:endParaRPr lang="en-GB" sz="1600" dirty="0" smtClean="0"/>
          </a:p>
          <a:p>
            <a:pPr marL="465750" lvl="3" indent="-285750"/>
            <a:r>
              <a:rPr lang="pl-PL" sz="1600" dirty="0" smtClean="0"/>
              <a:t>Knowledge-based economy</a:t>
            </a:r>
          </a:p>
          <a:p>
            <a:pPr lvl="2"/>
            <a:endParaRPr lang="pl-PL" dirty="0"/>
          </a:p>
          <a:p>
            <a:pPr lvl="2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425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583132" y="535710"/>
            <a:ext cx="10944000" cy="600364"/>
          </a:xfrm>
        </p:spPr>
        <p:txBody>
          <a:bodyPr/>
          <a:lstStyle/>
          <a:p>
            <a:pPr algn="ctr"/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8" name="Čuvar mesta za sadržaj 7"/>
          <p:cNvSpPr>
            <a:spLocks noGrp="1"/>
          </p:cNvSpPr>
          <p:nvPr>
            <p:ph idx="1"/>
          </p:nvPr>
        </p:nvSpPr>
        <p:spPr>
          <a:xfrm>
            <a:off x="598122" y="1524000"/>
            <a:ext cx="11187478" cy="4913744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 smtClean="0"/>
              <a:t>Progress </a:t>
            </a:r>
            <a:r>
              <a:rPr lang="en-GB" b="1" dirty="0"/>
              <a:t>toward a knowledge society in the Danube region is uneven. </a:t>
            </a:r>
            <a:r>
              <a:rPr lang="en-GB" dirty="0"/>
              <a:t>Some countries face significant challenges in R&amp;D investment, human capital and innovation impact</a:t>
            </a:r>
            <a:r>
              <a:rPr lang="en-GB" dirty="0" smtClean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 smtClean="0"/>
              <a:t>Education </a:t>
            </a:r>
            <a:r>
              <a:rPr lang="en-GB" b="1" dirty="0"/>
              <a:t>and lifelong learning remain key </a:t>
            </a:r>
            <a:r>
              <a:rPr lang="en-GB" b="1" dirty="0" smtClean="0"/>
              <a:t>enablers. </a:t>
            </a:r>
            <a:r>
              <a:rPr lang="en-GB" dirty="0" smtClean="0"/>
              <a:t>Higher </a:t>
            </a:r>
            <a:r>
              <a:rPr lang="en-GB" dirty="0"/>
              <a:t>participation in tertiary education and adult training correlates with better outcomes in innovation and digital economy performance</a:t>
            </a:r>
            <a:r>
              <a:rPr lang="en-GB" dirty="0" smtClean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 smtClean="0"/>
              <a:t>Innovation </a:t>
            </a:r>
            <a:r>
              <a:rPr lang="en-GB" b="1" dirty="0"/>
              <a:t>systems need </a:t>
            </a:r>
            <a:r>
              <a:rPr lang="en-GB" b="1" dirty="0" smtClean="0"/>
              <a:t>strengthening</a:t>
            </a:r>
            <a:r>
              <a:rPr lang="en-GB" dirty="0" smtClean="0"/>
              <a:t>. Patenting </a:t>
            </a:r>
            <a:r>
              <a:rPr lang="en-GB" dirty="0"/>
              <a:t>activity and researcher density are still below EU averages in many countries, signalling underutilized R&amp;D capacity</a:t>
            </a:r>
            <a:r>
              <a:rPr lang="en-GB" dirty="0" smtClean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 smtClean="0"/>
              <a:t>Digital </a:t>
            </a:r>
            <a:r>
              <a:rPr lang="en-GB" b="1" dirty="0"/>
              <a:t>inclusion gaps </a:t>
            </a:r>
            <a:r>
              <a:rPr lang="en-GB" b="1" dirty="0" smtClean="0"/>
              <a:t>persist. </a:t>
            </a:r>
            <a:r>
              <a:rPr lang="en-GB" dirty="0" smtClean="0"/>
              <a:t>The </a:t>
            </a:r>
            <a:r>
              <a:rPr lang="en-GB" dirty="0"/>
              <a:t>rise in internet access and regular usage is encouraging, but disparities in digital skills and ICT employment point to a digital divide</a:t>
            </a:r>
            <a:r>
              <a:rPr lang="en-GB" dirty="0" smtClean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 smtClean="0"/>
              <a:t>Knowledge-based </a:t>
            </a:r>
            <a:r>
              <a:rPr lang="en-GB" b="1" dirty="0"/>
              <a:t>sectors are growing but not yet </a:t>
            </a:r>
            <a:r>
              <a:rPr lang="en-GB" b="1" dirty="0" smtClean="0"/>
              <a:t>dominant</a:t>
            </a:r>
            <a:r>
              <a:rPr lang="en-GB" dirty="0" smtClean="0"/>
              <a:t>. Employment </a:t>
            </a:r>
            <a:r>
              <a:rPr lang="en-GB" dirty="0"/>
              <a:t>in high-tech manufacturing and knowledge-intensive services is increasing but still represents a limited share of total employment in several economies.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583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583132" y="517236"/>
            <a:ext cx="10944000" cy="626982"/>
          </a:xfrm>
        </p:spPr>
        <p:txBody>
          <a:bodyPr/>
          <a:lstStyle/>
          <a:p>
            <a:pPr algn="ctr"/>
            <a:r>
              <a:rPr lang="en-GB" dirty="0"/>
              <a:t>Policy </a:t>
            </a:r>
            <a:r>
              <a:rPr lang="en-GB" dirty="0" smtClean="0"/>
              <a:t>recommendations</a:t>
            </a:r>
            <a:endParaRPr lang="en-GB" dirty="0"/>
          </a:p>
        </p:txBody>
      </p:sp>
      <p:sp>
        <p:nvSpPr>
          <p:cNvPr id="8" name="Čuvar mesta za sadržaj 7"/>
          <p:cNvSpPr>
            <a:spLocks noGrp="1"/>
          </p:cNvSpPr>
          <p:nvPr>
            <p:ph idx="1"/>
          </p:nvPr>
        </p:nvSpPr>
        <p:spPr>
          <a:xfrm>
            <a:off x="598122" y="1246909"/>
            <a:ext cx="10587114" cy="522778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1600" dirty="0"/>
              <a:t>•  </a:t>
            </a:r>
            <a:r>
              <a:rPr lang="en-GB" sz="1600" b="1" dirty="0"/>
              <a:t>Strengthen education and upskilling </a:t>
            </a:r>
            <a:r>
              <a:rPr lang="en-GB" sz="1600" b="1" dirty="0" smtClean="0"/>
              <a:t>systems. </a:t>
            </a:r>
            <a:r>
              <a:rPr lang="en-GB" sz="1600" dirty="0" smtClean="0"/>
              <a:t>Invest </a:t>
            </a:r>
            <a:r>
              <a:rPr lang="en-GB" sz="1600" dirty="0"/>
              <a:t>in modern, inclusive education systems that integrate digital and transversal skills from early on, and expand access to lifelong learning, especially for older and lower-educated adults</a:t>
            </a:r>
            <a:r>
              <a:rPr lang="en-GB" sz="16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GB" sz="1600" dirty="0"/>
              <a:t>•  </a:t>
            </a:r>
            <a:r>
              <a:rPr lang="en-GB" sz="1600" b="1" dirty="0"/>
              <a:t>Boost public and private R&amp;D </a:t>
            </a:r>
            <a:r>
              <a:rPr lang="en-GB" sz="1600" b="1" dirty="0" smtClean="0"/>
              <a:t>investments. </a:t>
            </a:r>
            <a:r>
              <a:rPr lang="en-GB" sz="1600" dirty="0" smtClean="0"/>
              <a:t>Create </a:t>
            </a:r>
            <a:r>
              <a:rPr lang="en-GB" sz="1600" dirty="0"/>
              <a:t>more </a:t>
            </a:r>
            <a:r>
              <a:rPr lang="en-GB" sz="1600" dirty="0" err="1"/>
              <a:t>favorable</a:t>
            </a:r>
            <a:r>
              <a:rPr lang="en-GB" sz="1600" dirty="0"/>
              <a:t> conditions for business R&amp;D through targeted incentives, streamlined funding mechanisms, and stronger university–industry collaboration</a:t>
            </a:r>
            <a:r>
              <a:rPr lang="en-GB" sz="16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GB" sz="1600" dirty="0"/>
              <a:t>•  </a:t>
            </a:r>
            <a:r>
              <a:rPr lang="en-GB" sz="1600" b="1" dirty="0"/>
              <a:t>Support inclusive digital </a:t>
            </a:r>
            <a:r>
              <a:rPr lang="en-GB" sz="1600" b="1" dirty="0" smtClean="0"/>
              <a:t>transformation. </a:t>
            </a:r>
            <a:r>
              <a:rPr lang="en-GB" sz="1600" dirty="0" smtClean="0"/>
              <a:t>Develop </a:t>
            </a:r>
            <a:r>
              <a:rPr lang="en-GB" sz="1600" dirty="0"/>
              <a:t>comprehensive digital skills strategies to improve access for disadvantaged groups and promote gender equality in STEM and ICT professions</a:t>
            </a:r>
            <a:r>
              <a:rPr lang="en-GB" sz="16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GB" sz="1600" dirty="0"/>
              <a:t>•  </a:t>
            </a:r>
            <a:r>
              <a:rPr lang="en-GB" sz="1600" b="1" dirty="0"/>
              <a:t>Foster innovation </a:t>
            </a:r>
            <a:r>
              <a:rPr lang="en-GB" sz="1600" b="1" dirty="0" smtClean="0"/>
              <a:t>ecosystems. </a:t>
            </a:r>
            <a:r>
              <a:rPr lang="en-GB" sz="1600" dirty="0" smtClean="0"/>
              <a:t>Enhance </a:t>
            </a:r>
            <a:r>
              <a:rPr lang="en-GB" sz="1600" dirty="0"/>
              <a:t>the institutional framework for innovation through better coordination between research, policy, and business sectors — and by scaling up support for </a:t>
            </a:r>
            <a:r>
              <a:rPr lang="en-GB" sz="1600" dirty="0" err="1"/>
              <a:t>startups</a:t>
            </a:r>
            <a:r>
              <a:rPr lang="en-GB" sz="1600" dirty="0"/>
              <a:t> and SMEs</a:t>
            </a:r>
            <a:r>
              <a:rPr lang="en-GB" sz="16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GB" sz="1600" dirty="0"/>
              <a:t>•  </a:t>
            </a:r>
            <a:r>
              <a:rPr lang="en-GB" sz="1600" b="1" dirty="0"/>
              <a:t>Promote knowledge-intensive economic </a:t>
            </a:r>
            <a:r>
              <a:rPr lang="en-GB" sz="1600" b="1" dirty="0" smtClean="0"/>
              <a:t>sectors. </a:t>
            </a:r>
            <a:r>
              <a:rPr lang="en-GB" sz="1600" dirty="0" smtClean="0"/>
              <a:t>Design </a:t>
            </a:r>
            <a:r>
              <a:rPr lang="en-GB" sz="1600" dirty="0"/>
              <a:t>industrial and innovation policies that prioritize transition toward high- and medium-high-tech manufacturing and services, including green and digital innovations</a:t>
            </a:r>
            <a:r>
              <a:rPr lang="en-GB" sz="16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GB" sz="1600" dirty="0"/>
              <a:t>•  </a:t>
            </a:r>
            <a:r>
              <a:rPr lang="en-GB" sz="1600" b="1" dirty="0"/>
              <a:t>Monitor progress through robust </a:t>
            </a:r>
            <a:r>
              <a:rPr lang="en-GB" sz="1600" b="1" dirty="0" smtClean="0"/>
              <a:t>indicators. </a:t>
            </a:r>
            <a:r>
              <a:rPr lang="en-GB" sz="1600" dirty="0" smtClean="0"/>
              <a:t>Institutionalize </a:t>
            </a:r>
            <a:r>
              <a:rPr lang="en-GB" sz="1600" dirty="0"/>
              <a:t>regular measurement of knowledge society pillars and ensure data-driven policymaking at both national and regional levels.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21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5110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BA7D7-F6B2-4303-BFD1-757E3B399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132" y="2475346"/>
            <a:ext cx="10944000" cy="1514764"/>
          </a:xfrm>
        </p:spPr>
        <p:txBody>
          <a:bodyPr/>
          <a:lstStyle/>
          <a:p>
            <a:pPr algn="ctr"/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for your attention!</a:t>
            </a:r>
            <a:endParaRPr lang="en-GB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64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583132" y="812800"/>
            <a:ext cx="10944000" cy="852662"/>
          </a:xfrm>
        </p:spPr>
        <p:txBody>
          <a:bodyPr/>
          <a:lstStyle/>
          <a:p>
            <a:pPr algn="ctr"/>
            <a:r>
              <a:rPr lang="en-GB" dirty="0" smtClean="0"/>
              <a:t>Pillars of the knowledge society</a:t>
            </a:r>
            <a:endParaRPr lang="en-GB" dirty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3</a:t>
            </a:fld>
            <a:endParaRPr lang="en-GB" noProof="0" dirty="0"/>
          </a:p>
        </p:txBody>
      </p:sp>
      <p:graphicFrame>
        <p:nvGraphicFramePr>
          <p:cNvPr id="13" name="Čuvar mesta za sadržaj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301575"/>
              </p:ext>
            </p:extLst>
          </p:nvPr>
        </p:nvGraphicFramePr>
        <p:xfrm>
          <a:off x="572655" y="1874982"/>
          <a:ext cx="10954183" cy="4057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91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5EDDA9-181E-5340-8942-EE3B7CBC7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090" y="378691"/>
            <a:ext cx="9014692" cy="1286771"/>
          </a:xfrm>
        </p:spPr>
        <p:txBody>
          <a:bodyPr/>
          <a:lstStyle/>
          <a:p>
            <a:r>
              <a:rPr lang="en-GB" dirty="0" smtClean="0"/>
              <a:t>EDUCATION AND HUMAN CAPITAL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0CB86-8D61-744C-8C38-3EE23DFB8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122" y="1228436"/>
            <a:ext cx="10929010" cy="4704366"/>
          </a:xfrm>
        </p:spPr>
        <p:txBody>
          <a:bodyPr/>
          <a:lstStyle/>
          <a:p>
            <a:pPr lvl="2" algn="ctr"/>
            <a:r>
              <a:rPr lang="en-GB" sz="2000" b="1" dirty="0"/>
              <a:t>Students in tertiary education - as % of 20-24 years old in the </a:t>
            </a:r>
            <a:endParaRPr lang="en-GB" sz="2000" b="1" dirty="0" smtClean="0"/>
          </a:p>
          <a:p>
            <a:pPr lvl="2" algn="ctr"/>
            <a:r>
              <a:rPr lang="en-GB" sz="2000" b="1" dirty="0" smtClean="0"/>
              <a:t>population</a:t>
            </a:r>
          </a:p>
          <a:p>
            <a:pPr lvl="2" algn="ctr"/>
            <a:endParaRPr lang="en-GB" dirty="0"/>
          </a:p>
          <a:p>
            <a:pPr lvl="2" algn="ctr"/>
            <a:endParaRPr lang="en-GB" dirty="0" smtClean="0"/>
          </a:p>
          <a:p>
            <a:pPr lvl="2" algn="ctr"/>
            <a:endParaRPr lang="pl-P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43EEB-68E8-4D42-AB94-D91D956CB61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864350" y="1511300"/>
            <a:ext cx="5327650" cy="4500563"/>
          </a:xfrm>
        </p:spPr>
        <p:txBody>
          <a:bodyPr/>
          <a:lstStyle/>
          <a:p>
            <a:pPr lvl="4"/>
            <a:endParaRPr lang="en-US" dirty="0"/>
          </a:p>
          <a:p>
            <a:endParaRPr lang="en-US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254" y="2143033"/>
            <a:ext cx="8829963" cy="3989912"/>
          </a:xfrm>
          <a:prstGeom prst="rect">
            <a:avLst/>
          </a:prstGeom>
        </p:spPr>
      </p:pic>
      <p:sp>
        <p:nvSpPr>
          <p:cNvPr id="7" name="Čuvar mesta za podnožje 4"/>
          <p:cNvSpPr>
            <a:spLocks noGrp="1"/>
          </p:cNvSpPr>
          <p:nvPr>
            <p:ph type="ftr" sz="quarter" idx="11"/>
          </p:nvPr>
        </p:nvSpPr>
        <p:spPr>
          <a:xfrm>
            <a:off x="1690254" y="6311190"/>
            <a:ext cx="9942690" cy="356488"/>
          </a:xfrm>
        </p:spPr>
        <p:txBody>
          <a:bodyPr/>
          <a:lstStyle/>
          <a:p>
            <a:r>
              <a:rPr lang="en-GB" sz="1400" dirty="0" smtClean="0"/>
              <a:t>Source: Eurostat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285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1782618" y="877455"/>
            <a:ext cx="9744513" cy="1052945"/>
          </a:xfrm>
        </p:spPr>
        <p:txBody>
          <a:bodyPr/>
          <a:lstStyle/>
          <a:p>
            <a:pPr algn="ctr"/>
            <a:r>
              <a:rPr lang="en-GB" sz="2000" dirty="0" smtClean="0"/>
              <a:t>Lifelong learning participation (formal and non-formal education and </a:t>
            </a:r>
            <a:r>
              <a:rPr lang="en-GB" sz="2000" dirty="0"/>
              <a:t>training </a:t>
            </a:r>
            <a:r>
              <a:rPr lang="en-GB" sz="2000" dirty="0" smtClean="0"/>
              <a:t>- % </a:t>
            </a:r>
            <a:r>
              <a:rPr lang="en-GB" sz="2000" dirty="0"/>
              <a:t>of population aged </a:t>
            </a:r>
            <a:r>
              <a:rPr lang="en-GB" sz="2000" dirty="0" smtClean="0"/>
              <a:t>25–64)</a:t>
            </a:r>
            <a:endParaRPr lang="en-GB" sz="2000" dirty="0"/>
          </a:p>
        </p:txBody>
      </p:sp>
      <p:pic>
        <p:nvPicPr>
          <p:cNvPr id="2" name="Čuvar mesta za sadržaj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6255" y="2032000"/>
            <a:ext cx="7749310" cy="4160000"/>
          </a:xfrm>
          <a:prstGeom prst="rect">
            <a:avLst/>
          </a:prstGeom>
        </p:spPr>
      </p:pic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5</a:t>
            </a:fld>
            <a:endParaRPr lang="en-GB" noProof="0" dirty="0"/>
          </a:p>
        </p:txBody>
      </p:sp>
      <p:sp>
        <p:nvSpPr>
          <p:cNvPr id="8" name="Čuvar mesta za podnožje 4"/>
          <p:cNvSpPr txBox="1">
            <a:spLocks/>
          </p:cNvSpPr>
          <p:nvPr/>
        </p:nvSpPr>
        <p:spPr>
          <a:xfrm>
            <a:off x="2706255" y="6371999"/>
            <a:ext cx="8381744" cy="30589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202A5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/>
              <a:t>Source: Eurostat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4382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1865744" y="849745"/>
            <a:ext cx="9661387" cy="815717"/>
          </a:xfrm>
        </p:spPr>
        <p:txBody>
          <a:bodyPr/>
          <a:lstStyle/>
          <a:p>
            <a:pPr algn="ctr"/>
            <a:r>
              <a:rPr lang="en-GB" sz="2000" dirty="0"/>
              <a:t>Early leavers from education and </a:t>
            </a:r>
            <a:r>
              <a:rPr lang="en-GB" sz="2000" dirty="0" smtClean="0"/>
              <a:t>training </a:t>
            </a:r>
            <a:br>
              <a:rPr lang="en-GB" sz="2000" dirty="0" smtClean="0"/>
            </a:br>
            <a:r>
              <a:rPr lang="en-GB" sz="2000" dirty="0" smtClean="0"/>
              <a:t>(% of population from 18 to 24 years)</a:t>
            </a:r>
            <a:endParaRPr lang="en-GB" sz="2000" dirty="0"/>
          </a:p>
        </p:txBody>
      </p:sp>
      <p:pic>
        <p:nvPicPr>
          <p:cNvPr id="2" name="Čuvar mesta za sadržaj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3236" y="1801091"/>
            <a:ext cx="9781309" cy="4156364"/>
          </a:xfrm>
          <a:prstGeom prst="rect">
            <a:avLst/>
          </a:prstGeom>
        </p:spPr>
      </p:pic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6</a:t>
            </a:fld>
            <a:endParaRPr lang="en-GB" noProof="0"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>
          <a:xfrm>
            <a:off x="1533236" y="6166000"/>
            <a:ext cx="9554764" cy="412000"/>
          </a:xfrm>
        </p:spPr>
        <p:txBody>
          <a:bodyPr/>
          <a:lstStyle/>
          <a:p>
            <a:r>
              <a:rPr lang="en-GB" sz="1400" dirty="0"/>
              <a:t>Source: Eurostat</a:t>
            </a:r>
          </a:p>
        </p:txBody>
      </p:sp>
    </p:spTree>
    <p:extLst>
      <p:ext uri="{BB962C8B-B14F-4D97-AF65-F5344CB8AC3E}">
        <p14:creationId xmlns:p14="http://schemas.microsoft.com/office/powerpoint/2010/main" val="89542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3149600" y="415636"/>
            <a:ext cx="8377532" cy="914400"/>
          </a:xfrm>
        </p:spPr>
        <p:txBody>
          <a:bodyPr/>
          <a:lstStyle/>
          <a:p>
            <a:r>
              <a:rPr lang="en-GB" dirty="0" smtClean="0"/>
              <a:t>RESEARCH AND INNOVATION</a:t>
            </a:r>
            <a:endParaRPr lang="en-GB" dirty="0"/>
          </a:p>
        </p:txBody>
      </p:sp>
      <p:sp>
        <p:nvSpPr>
          <p:cNvPr id="8" name="Čuvar mesta za sadržaj 7"/>
          <p:cNvSpPr>
            <a:spLocks noGrp="1"/>
          </p:cNvSpPr>
          <p:nvPr>
            <p:ph idx="1"/>
          </p:nvPr>
        </p:nvSpPr>
        <p:spPr>
          <a:xfrm>
            <a:off x="598122" y="1219200"/>
            <a:ext cx="10993878" cy="4713602"/>
          </a:xfrm>
        </p:spPr>
        <p:txBody>
          <a:bodyPr/>
          <a:lstStyle/>
          <a:p>
            <a:pPr algn="ctr"/>
            <a:r>
              <a:rPr lang="en-GB" sz="2000" b="1" dirty="0" smtClean="0"/>
              <a:t>Gross </a:t>
            </a:r>
            <a:r>
              <a:rPr lang="en-GB" sz="2000" b="1" dirty="0"/>
              <a:t>domestic expenditure on R&amp;D (GERD, % of GDP) </a:t>
            </a:r>
            <a:endParaRPr lang="en-GB" sz="2000" b="1" dirty="0" smtClean="0"/>
          </a:p>
          <a:p>
            <a:pPr algn="ctr"/>
            <a:endParaRPr lang="en-GB" sz="2000" b="1" dirty="0" smtClean="0"/>
          </a:p>
          <a:p>
            <a:pPr algn="ctr"/>
            <a:endParaRPr lang="en-GB" sz="2000" b="1"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>
          <a:xfrm>
            <a:off x="1524000" y="6192000"/>
            <a:ext cx="9563999" cy="344584"/>
          </a:xfrm>
        </p:spPr>
        <p:txBody>
          <a:bodyPr/>
          <a:lstStyle/>
          <a:p>
            <a:r>
              <a:rPr lang="en-GB" sz="1400" dirty="0" smtClean="0"/>
              <a:t>Source: Eurostat &amp; World Bank</a:t>
            </a:r>
            <a:endParaRPr lang="en-GB" sz="1400" dirty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7</a:t>
            </a:fld>
            <a:endParaRPr lang="en-GB" noProof="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16299"/>
            <a:ext cx="8857673" cy="435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3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583132" y="905164"/>
            <a:ext cx="10944000" cy="535709"/>
          </a:xfrm>
        </p:spPr>
        <p:txBody>
          <a:bodyPr/>
          <a:lstStyle/>
          <a:p>
            <a:pPr algn="ctr"/>
            <a:r>
              <a:rPr lang="en-GB" sz="2000" dirty="0" smtClean="0"/>
              <a:t>Business </a:t>
            </a:r>
            <a:r>
              <a:rPr lang="en-GB" sz="2000" dirty="0"/>
              <a:t>enterprise R&amp;D expenditure (BERD, % of GDP</a:t>
            </a:r>
            <a:r>
              <a:rPr lang="en-GB" sz="2000" dirty="0" smtClean="0"/>
              <a:t>) in 2023. </a:t>
            </a:r>
            <a:endParaRPr lang="en-GB" sz="2000"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>
          <a:xfrm>
            <a:off x="1362137" y="5902037"/>
            <a:ext cx="9725861" cy="469964"/>
          </a:xfrm>
        </p:spPr>
        <p:txBody>
          <a:bodyPr/>
          <a:lstStyle/>
          <a:p>
            <a:r>
              <a:rPr lang="en-GB" sz="1400" dirty="0" smtClean="0"/>
              <a:t>Source: Eurostat</a:t>
            </a:r>
            <a:endParaRPr lang="en-GB" sz="1400" dirty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8</a:t>
            </a:fld>
            <a:endParaRPr lang="en-GB" noProof="0" dirty="0"/>
          </a:p>
        </p:txBody>
      </p:sp>
      <p:pic>
        <p:nvPicPr>
          <p:cNvPr id="3" name="Čuvar mesta za sadržaj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2138" y="1791855"/>
            <a:ext cx="9028771" cy="39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6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583132" y="831273"/>
            <a:ext cx="10944000" cy="834189"/>
          </a:xfrm>
        </p:spPr>
        <p:txBody>
          <a:bodyPr/>
          <a:lstStyle/>
          <a:p>
            <a:pPr algn="ctr"/>
            <a:r>
              <a:rPr lang="en-GB" sz="2000" dirty="0" smtClean="0"/>
              <a:t>Researchers </a:t>
            </a:r>
            <a:r>
              <a:rPr lang="en-GB" sz="2000" dirty="0"/>
              <a:t>FTE (per million inhabitants) </a:t>
            </a:r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>
          <a:xfrm>
            <a:off x="2290043" y="6191999"/>
            <a:ext cx="8797955" cy="384291"/>
          </a:xfrm>
        </p:spPr>
        <p:txBody>
          <a:bodyPr/>
          <a:lstStyle/>
          <a:p>
            <a:r>
              <a:rPr lang="en-GB" sz="1400" dirty="0"/>
              <a:t>Source: UNESCO Institute for Statistics</a:t>
            </a:r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9</a:t>
            </a:fld>
            <a:endParaRPr lang="en-GB" noProof="0" dirty="0"/>
          </a:p>
        </p:txBody>
      </p:sp>
      <p:pic>
        <p:nvPicPr>
          <p:cNvPr id="13" name="Čuvar mesta za sadržaj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0044" y="1422400"/>
            <a:ext cx="8082392" cy="476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N slide - Naslovna">
  <a:themeElements>
    <a:clrScheme name="Custom 1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RITISH-COUNCIL-AP_ppt-template_08032024" id="{87FBAD45-A4BC-6640-81FD-72AA5F214547}" vid="{315278BD-E7D0-7F41-ADDA-E617C42A4C3E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EN slide - Naslovna sa znakom u pozadini">
  <a:themeElements>
    <a:clrScheme name="Custom 1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RITISH-COUNCIL-AP_ppt-template_08032024" id="{87FBAD45-A4BC-6640-81FD-72AA5F214547}" vid="{315278BD-E7D0-7F41-ADDA-E617C42A4C3E}"/>
    </a:ext>
  </a:extLst>
</a:theme>
</file>

<file path=ppt/theme/theme3.xml><?xml version="1.0" encoding="utf-8"?>
<a:theme xmlns:a="http://schemas.openxmlformats.org/drawingml/2006/main" name="IEN slide - bela sekcija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RITISH-COUNCIL-AP_ppt-template_08032024" id="{87FBAD45-A4BC-6640-81FD-72AA5F214547}" vid="{F454C705-E238-474C-A579-06D56BDFE4C7}"/>
    </a:ext>
  </a:extLst>
</a:theme>
</file>

<file path=ppt/theme/theme4.xml><?xml version="1.0" encoding="utf-8"?>
<a:theme xmlns:a="http://schemas.openxmlformats.org/drawingml/2006/main" name="IEN slide - sekcija - bela sa tamno plavim pravougaonikom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RITISH-COUNCIL-AP_ppt-template_08032024" id="{87FBAD45-A4BC-6640-81FD-72AA5F214547}" vid="{90B479B7-03ED-D94A-A15A-C63641CEE18E}"/>
    </a:ext>
  </a:extLst>
</a:theme>
</file>

<file path=ppt/theme/theme5.xml><?xml version="1.0" encoding="utf-8"?>
<a:theme xmlns:a="http://schemas.openxmlformats.org/drawingml/2006/main" name="1_IEN slide - sekcija - bela sa tamno plavim pravougaonikom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RITISH-COUNCIL-AP_ppt-template_08032024" id="{87FBAD45-A4BC-6640-81FD-72AA5F214547}" vid="{90B479B7-03ED-D94A-A15A-C63641CEE18E}"/>
    </a:ext>
  </a:extLst>
</a:theme>
</file>

<file path=ppt/theme/theme6.xml><?xml version="1.0" encoding="utf-8"?>
<a:theme xmlns:a="http://schemas.openxmlformats.org/drawingml/2006/main" name="1_IEN slide - tekst sa naslovom i web stranicom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RITISH-COUNCIL-AP_ppt-template_08032024" id="{87FBAD45-A4BC-6640-81FD-72AA5F214547}" vid="{BECF2927-8585-BF4B-99F0-D4B901A06192}"/>
    </a:ext>
  </a:extLst>
</a:theme>
</file>

<file path=ppt/theme/theme7.xml><?xml version="1.0" encoding="utf-8"?>
<a:theme xmlns:a="http://schemas.openxmlformats.org/drawingml/2006/main" name="3_IEN slide - tekst sa naslovom i web stranicom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RITISH-COUNCIL-AP_ppt-template_08032024" id="{87FBAD45-A4BC-6640-81FD-72AA5F214547}" vid="{BECF2927-8585-BF4B-99F0-D4B901A06192}"/>
    </a:ext>
  </a:extLst>
</a:theme>
</file>

<file path=ppt/theme/theme8.xml><?xml version="1.0" encoding="utf-8"?>
<a:theme xmlns:a="http://schemas.openxmlformats.org/drawingml/2006/main" name="2_IEN slide - tekst sa naslovom i web stranicom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RITISH-COUNCIL-AP_ppt-template_08032024" id="{87FBAD45-A4BC-6640-81FD-72AA5F214547}" vid="{BECF2927-8585-BF4B-99F0-D4B901A0619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Cover - indigo</Template>
  <TotalTime>963</TotalTime>
  <Words>650</Words>
  <Application>Microsoft Office PowerPoint</Application>
  <PresentationFormat>Široki ekran</PresentationFormat>
  <Paragraphs>105</Paragraphs>
  <Slides>22</Slides>
  <Notes>1</Notes>
  <HiddenSlides>0</HiddenSlides>
  <MMClips>0</MMClips>
  <ScaleCrop>false</ScaleCrop>
  <HeadingPairs>
    <vt:vector size="6" baseType="variant">
      <vt:variant>
        <vt:lpstr>Korišćeni fontovi</vt:lpstr>
      </vt:variant>
      <vt:variant>
        <vt:i4>5</vt:i4>
      </vt:variant>
      <vt:variant>
        <vt:lpstr>Tema</vt:lpstr>
      </vt:variant>
      <vt:variant>
        <vt:i4>8</vt:i4>
      </vt:variant>
      <vt:variant>
        <vt:lpstr>Naslovi slajdova</vt:lpstr>
      </vt:variant>
      <vt:variant>
        <vt:i4>22</vt:i4>
      </vt:variant>
    </vt:vector>
  </HeadingPairs>
  <TitlesOfParts>
    <vt:vector size="35" baseType="lpstr">
      <vt:lpstr>Calibri</vt:lpstr>
      <vt:lpstr>British Council Sans Headline</vt:lpstr>
      <vt:lpstr>Arial</vt:lpstr>
      <vt:lpstr>British Council Sans</vt:lpstr>
      <vt:lpstr>Verdana</vt:lpstr>
      <vt:lpstr>IEN slide - Naslovna</vt:lpstr>
      <vt:lpstr>1_IEN slide - Naslovna sa znakom u pozadini</vt:lpstr>
      <vt:lpstr>IEN slide - bela sekcija</vt:lpstr>
      <vt:lpstr>IEN slide - sekcija - bela sa tamno plavim pravougaonikom</vt:lpstr>
      <vt:lpstr>1_IEN slide - sekcija - bela sa tamno plavim pravougaonikom</vt:lpstr>
      <vt:lpstr>1_IEN slide - tekst sa naslovom i web stranicom</vt:lpstr>
      <vt:lpstr>3_IEN slide - tekst sa naslovom i web stranicom</vt:lpstr>
      <vt:lpstr>2_IEN slide - tekst sa naslovom i web stranicom</vt:lpstr>
      <vt:lpstr>Measuring the knowledge society: indicators and insights from the Danube Region</vt:lpstr>
      <vt:lpstr>Concept and characteristics of the knowledge society</vt:lpstr>
      <vt:lpstr>Pillars of the knowledge society</vt:lpstr>
      <vt:lpstr>EDUCATION AND HUMAN CAPITAL</vt:lpstr>
      <vt:lpstr>Lifelong learning participation (formal and non-formal education and training - % of population aged 25–64)</vt:lpstr>
      <vt:lpstr>Early leavers from education and training  (% of population from 18 to 24 years)</vt:lpstr>
      <vt:lpstr>RESEARCH AND INNOVATION</vt:lpstr>
      <vt:lpstr>Business enterprise R&amp;D expenditure (BERD, % of GDP) in 2023. </vt:lpstr>
      <vt:lpstr>Researchers FTE (per million inhabitants) </vt:lpstr>
      <vt:lpstr>Patent resident applications per million inhabitants in 2023.</vt:lpstr>
      <vt:lpstr>Innovation active enterprises (%) – CIS 2020-2022</vt:lpstr>
      <vt:lpstr>DIGITAL AND ICT READINESS</vt:lpstr>
      <vt:lpstr>Individuals using the internet regularly (%) in 2024</vt:lpstr>
      <vt:lpstr>ICT specialists (% of total employment) </vt:lpstr>
      <vt:lpstr>KNOWLEDGE-BASED ECONOMY</vt:lpstr>
      <vt:lpstr>Employment in high- and medium-high technology manufacturing sectors (% of total employment) in 2024 </vt:lpstr>
      <vt:lpstr>Employment in total knowledge-intensive services (% of total employment) in 2024</vt:lpstr>
      <vt:lpstr>INCLUSIVENESS</vt:lpstr>
      <vt:lpstr>Share of female researchers FTE</vt:lpstr>
      <vt:lpstr>Conclusions</vt:lpstr>
      <vt:lpstr>Policy recommendations</vt:lpstr>
      <vt:lpstr> 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 Pathways</dc:title>
  <dc:creator>sanjin.ferusic sanjin.ferusic</dc:creator>
  <cp:lastModifiedBy>Dijana</cp:lastModifiedBy>
  <cp:revision>86</cp:revision>
  <cp:lastPrinted>2019-09-18T09:30:23Z</cp:lastPrinted>
  <dcterms:created xsi:type="dcterms:W3CDTF">2024-03-13T17:17:57Z</dcterms:created>
  <dcterms:modified xsi:type="dcterms:W3CDTF">2025-06-05T21:46:06Z</dcterms:modified>
</cp:coreProperties>
</file>