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403" r:id="rId3"/>
    <p:sldId id="404" r:id="rId4"/>
    <p:sldId id="405" r:id="rId5"/>
    <p:sldId id="406" r:id="rId6"/>
    <p:sldId id="408" r:id="rId7"/>
    <p:sldId id="407" r:id="rId8"/>
    <p:sldId id="409" r:id="rId9"/>
    <p:sldId id="412" r:id="rId10"/>
    <p:sldId id="411" r:id="rId11"/>
    <p:sldId id="410" r:id="rId12"/>
    <p:sldId id="414" r:id="rId13"/>
    <p:sldId id="415" r:id="rId14"/>
    <p:sldId id="416" r:id="rId15"/>
    <p:sldId id="359" r:id="rId1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ACsUP9Dxz+xbRFCNrKs1ADc9F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400" y="4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B9A61B-408B-47B5-88CA-404F23A9F3FB}"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US"/>
        </a:p>
      </dgm:t>
    </dgm:pt>
    <dgm:pt modelId="{53EA1671-1F3F-46A6-9847-FB8087E28393}">
      <dgm:prSet phldrT="[Text]" custT="1"/>
      <dgm:spPr>
        <a:xfrm>
          <a:off x="2411" y="0"/>
          <a:ext cx="1054149" cy="586739"/>
        </a:xfrm>
        <a:prstGeom prst="roundRect">
          <a:avLst>
            <a:gd name="adj" fmla="val 10000"/>
          </a:avLst>
        </a:prstGeom>
      </dgm:spPr>
      <dgm:t>
        <a:bodyPr/>
        <a:lstStyle/>
        <a:p>
          <a:pPr>
            <a:buNone/>
          </a:pPr>
          <a:r>
            <a:rPr lang="en-US" sz="1600" dirty="0">
              <a:latin typeface="+mn-lt"/>
              <a:ea typeface="+mn-ea"/>
              <a:cs typeface="Times New Roman" panose="02020603050405020304" pitchFamily="18" charset="0"/>
            </a:rPr>
            <a:t>List compilation</a:t>
          </a:r>
        </a:p>
      </dgm:t>
    </dgm:pt>
    <dgm:pt modelId="{0FB480A9-FF8B-492F-B7F6-F33976C2D809}" type="parTrans" cxnId="{D2ADE23C-8C56-440A-A625-AF93335B7854}">
      <dgm:prSet/>
      <dgm:spPr/>
      <dgm:t>
        <a:bodyPr/>
        <a:lstStyle/>
        <a:p>
          <a:endParaRPr lang="en-US" sz="1100">
            <a:latin typeface="Times New Roman" panose="02020603050405020304" pitchFamily="18" charset="0"/>
            <a:cs typeface="Times New Roman" panose="02020603050405020304" pitchFamily="18" charset="0"/>
          </a:endParaRPr>
        </a:p>
      </dgm:t>
    </dgm:pt>
    <dgm:pt modelId="{9FE30608-517B-4931-9810-76C543F0FDB8}" type="sibTrans" cxnId="{D2ADE23C-8C56-440A-A625-AF93335B7854}">
      <dgm:prSet custT="1"/>
      <dgm:spPr>
        <a:xfrm>
          <a:off x="1161975" y="162655"/>
          <a:ext cx="223479" cy="261429"/>
        </a:xfrm>
        <a:prstGeom prst="rightArrow">
          <a:avLst>
            <a:gd name="adj1" fmla="val 60000"/>
            <a:gd name="adj2" fmla="val 50000"/>
          </a:avLst>
        </a:prstGeom>
      </dgm:spPr>
      <dgm:t>
        <a:bodyPr/>
        <a:lstStyle/>
        <a:p>
          <a:pPr>
            <a:buNone/>
          </a:pPr>
          <a:endParaRPr lang="en-US" sz="11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60193476-457C-45AC-8E26-9B26D2C67934}">
      <dgm:prSet phldrT="[Text]" custT="1"/>
      <dgm:spPr>
        <a:xfrm>
          <a:off x="1478220" y="0"/>
          <a:ext cx="1054149" cy="586739"/>
        </a:xfrm>
        <a:prstGeom prst="roundRect">
          <a:avLst>
            <a:gd name="adj" fmla="val 10000"/>
          </a:avLst>
        </a:prstGeom>
      </dgm:spPr>
      <dgm:t>
        <a:bodyPr/>
        <a:lstStyle/>
        <a:p>
          <a:pPr>
            <a:buNone/>
          </a:pPr>
          <a:r>
            <a:rPr lang="en-GB" sz="1600" dirty="0">
              <a:latin typeface="+mn-lt"/>
              <a:ea typeface="+mn-ea"/>
              <a:cs typeface="Times New Roman" panose="02020603050405020304" pitchFamily="18" charset="0"/>
            </a:rPr>
            <a:t>Frequency Analysis</a:t>
          </a:r>
          <a:endParaRPr lang="en-US" sz="1600" dirty="0">
            <a:latin typeface="+mn-lt"/>
            <a:ea typeface="+mn-ea"/>
            <a:cs typeface="Times New Roman" panose="02020603050405020304" pitchFamily="18" charset="0"/>
          </a:endParaRPr>
        </a:p>
      </dgm:t>
    </dgm:pt>
    <dgm:pt modelId="{4E78D89D-CD32-45AC-AD5F-59950D09E5B5}" type="parTrans" cxnId="{6C65BEC6-CDC7-4E76-B009-E0F8DFC86152}">
      <dgm:prSet/>
      <dgm:spPr/>
      <dgm:t>
        <a:bodyPr/>
        <a:lstStyle/>
        <a:p>
          <a:endParaRPr lang="en-US" sz="1100">
            <a:latin typeface="Times New Roman" panose="02020603050405020304" pitchFamily="18" charset="0"/>
            <a:cs typeface="Times New Roman" panose="02020603050405020304" pitchFamily="18" charset="0"/>
          </a:endParaRPr>
        </a:p>
      </dgm:t>
    </dgm:pt>
    <dgm:pt modelId="{F141E94E-C29F-4004-846B-541180EE12AB}" type="sibTrans" cxnId="{6C65BEC6-CDC7-4E76-B009-E0F8DFC86152}">
      <dgm:prSet custT="1"/>
      <dgm:spPr>
        <a:xfrm>
          <a:off x="2637785" y="162655"/>
          <a:ext cx="223479" cy="261429"/>
        </a:xfrm>
        <a:prstGeom prst="rightArrow">
          <a:avLst>
            <a:gd name="adj1" fmla="val 60000"/>
            <a:gd name="adj2" fmla="val 50000"/>
          </a:avLst>
        </a:prstGeom>
      </dgm:spPr>
      <dgm:t>
        <a:bodyPr/>
        <a:lstStyle/>
        <a:p>
          <a:pPr>
            <a:buNone/>
          </a:pPr>
          <a:endParaRPr lang="en-US" sz="11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7A9FC402-03E3-47A6-93A5-BDEF12FC9B45}">
      <dgm:prSet custT="1"/>
      <dgm:spPr>
        <a:xfrm>
          <a:off x="2954029" y="0"/>
          <a:ext cx="1054149" cy="586739"/>
        </a:xfrm>
        <a:prstGeom prst="roundRect">
          <a:avLst>
            <a:gd name="adj" fmla="val 10000"/>
          </a:avLst>
        </a:prstGeom>
      </dgm:spPr>
      <dgm:t>
        <a:bodyPr/>
        <a:lstStyle/>
        <a:p>
          <a:pPr>
            <a:buNone/>
          </a:pPr>
          <a:r>
            <a:rPr lang="en-GB" sz="1600" dirty="0">
              <a:latin typeface="+mn-lt"/>
              <a:ea typeface="+mn-ea"/>
              <a:cs typeface="Times New Roman" panose="02020603050405020304" pitchFamily="18" charset="0"/>
            </a:rPr>
            <a:t>Similar Priority Areas Grouped </a:t>
          </a:r>
          <a:endParaRPr lang="en-US" sz="1600" dirty="0">
            <a:latin typeface="+mn-lt"/>
            <a:ea typeface="+mn-ea"/>
            <a:cs typeface="Times New Roman" panose="02020603050405020304" pitchFamily="18" charset="0"/>
          </a:endParaRPr>
        </a:p>
      </dgm:t>
    </dgm:pt>
    <dgm:pt modelId="{7E1BC06A-11EA-4DDF-AF62-573EE09AC8F2}" type="parTrans" cxnId="{2A86577D-2824-4241-9ED0-B8F03AC202A2}">
      <dgm:prSet/>
      <dgm:spPr/>
      <dgm:t>
        <a:bodyPr/>
        <a:lstStyle/>
        <a:p>
          <a:endParaRPr lang="en-US" sz="1100">
            <a:latin typeface="Times New Roman" panose="02020603050405020304" pitchFamily="18" charset="0"/>
            <a:cs typeface="Times New Roman" panose="02020603050405020304" pitchFamily="18" charset="0"/>
          </a:endParaRPr>
        </a:p>
      </dgm:t>
    </dgm:pt>
    <dgm:pt modelId="{2CF0CA6A-BD47-4A5C-B35A-D1B2B06DBF92}" type="sibTrans" cxnId="{2A86577D-2824-4241-9ED0-B8F03AC202A2}">
      <dgm:prSet custT="1"/>
      <dgm:spPr>
        <a:xfrm>
          <a:off x="4113594" y="162655"/>
          <a:ext cx="223479" cy="261429"/>
        </a:xfrm>
        <a:prstGeom prst="rightArrow">
          <a:avLst>
            <a:gd name="adj1" fmla="val 60000"/>
            <a:gd name="adj2" fmla="val 50000"/>
          </a:avLst>
        </a:prstGeom>
      </dgm:spPr>
      <dgm:t>
        <a:bodyPr/>
        <a:lstStyle/>
        <a:p>
          <a:pPr>
            <a:buNone/>
          </a:pPr>
          <a:endParaRPr lang="en-US" sz="11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66473D72-19CD-46FA-A803-5F38948E0A59}">
      <dgm:prSet custT="1"/>
      <dgm:spPr>
        <a:xfrm>
          <a:off x="4429839" y="0"/>
          <a:ext cx="1054149" cy="586739"/>
        </a:xfrm>
        <a:prstGeom prst="roundRect">
          <a:avLst>
            <a:gd name="adj" fmla="val 10000"/>
          </a:avLst>
        </a:prstGeom>
      </dgm:spPr>
      <dgm:t>
        <a:bodyPr/>
        <a:lstStyle/>
        <a:p>
          <a:pPr>
            <a:buNone/>
          </a:pPr>
          <a:r>
            <a:rPr lang="en-US" sz="1600" dirty="0">
              <a:latin typeface="+mn-lt"/>
              <a:ea typeface="+mn-ea"/>
              <a:cs typeface="Times New Roman" panose="02020603050405020304" pitchFamily="18" charset="0"/>
            </a:rPr>
            <a:t>Ranking</a:t>
          </a:r>
        </a:p>
      </dgm:t>
    </dgm:pt>
    <dgm:pt modelId="{2467DE66-A4B5-4E16-AB13-26EB4B869AD1}" type="parTrans" cxnId="{ED1551EB-8DC3-41C7-B7C3-CF8562C28EC4}">
      <dgm:prSet/>
      <dgm:spPr/>
      <dgm:t>
        <a:bodyPr/>
        <a:lstStyle/>
        <a:p>
          <a:endParaRPr lang="en-US" sz="1100">
            <a:latin typeface="Times New Roman" panose="02020603050405020304" pitchFamily="18" charset="0"/>
            <a:cs typeface="Times New Roman" panose="02020603050405020304" pitchFamily="18" charset="0"/>
          </a:endParaRPr>
        </a:p>
      </dgm:t>
    </dgm:pt>
    <dgm:pt modelId="{508B0506-99A3-4B16-AB31-020C1AE77BCD}" type="sibTrans" cxnId="{ED1551EB-8DC3-41C7-B7C3-CF8562C28EC4}">
      <dgm:prSet/>
      <dgm:spPr/>
      <dgm:t>
        <a:bodyPr/>
        <a:lstStyle/>
        <a:p>
          <a:endParaRPr lang="en-US" sz="1100">
            <a:latin typeface="Times New Roman" panose="02020603050405020304" pitchFamily="18" charset="0"/>
            <a:cs typeface="Times New Roman" panose="02020603050405020304" pitchFamily="18" charset="0"/>
          </a:endParaRPr>
        </a:p>
      </dgm:t>
    </dgm:pt>
    <dgm:pt modelId="{EBB40251-ED9E-4076-8910-AA8345448E11}" type="pres">
      <dgm:prSet presAssocID="{8AB9A61B-408B-47B5-88CA-404F23A9F3FB}" presName="Name0" presStyleCnt="0">
        <dgm:presLayoutVars>
          <dgm:dir/>
          <dgm:resizeHandles val="exact"/>
        </dgm:presLayoutVars>
      </dgm:prSet>
      <dgm:spPr/>
    </dgm:pt>
    <dgm:pt modelId="{ED96669D-4130-40B8-8070-91098D17D6F7}" type="pres">
      <dgm:prSet presAssocID="{53EA1671-1F3F-46A6-9847-FB8087E28393}" presName="node" presStyleLbl="node1" presStyleIdx="0" presStyleCnt="4">
        <dgm:presLayoutVars>
          <dgm:bulletEnabled val="1"/>
        </dgm:presLayoutVars>
      </dgm:prSet>
      <dgm:spPr/>
    </dgm:pt>
    <dgm:pt modelId="{BBBF680D-0A41-4CAE-AC17-A2192781D79E}" type="pres">
      <dgm:prSet presAssocID="{9FE30608-517B-4931-9810-76C543F0FDB8}" presName="sibTrans" presStyleLbl="sibTrans2D1" presStyleIdx="0" presStyleCnt="3"/>
      <dgm:spPr/>
    </dgm:pt>
    <dgm:pt modelId="{5307420D-83F3-463B-BC29-4DA3BAF203FF}" type="pres">
      <dgm:prSet presAssocID="{9FE30608-517B-4931-9810-76C543F0FDB8}" presName="connectorText" presStyleLbl="sibTrans2D1" presStyleIdx="0" presStyleCnt="3"/>
      <dgm:spPr/>
    </dgm:pt>
    <dgm:pt modelId="{3B1652AA-D4BA-42EC-B720-0C221496B277}" type="pres">
      <dgm:prSet presAssocID="{60193476-457C-45AC-8E26-9B26D2C67934}" presName="node" presStyleLbl="node1" presStyleIdx="1" presStyleCnt="4">
        <dgm:presLayoutVars>
          <dgm:bulletEnabled val="1"/>
        </dgm:presLayoutVars>
      </dgm:prSet>
      <dgm:spPr/>
    </dgm:pt>
    <dgm:pt modelId="{E5968257-A863-4C7C-831D-041553993BFC}" type="pres">
      <dgm:prSet presAssocID="{F141E94E-C29F-4004-846B-541180EE12AB}" presName="sibTrans" presStyleLbl="sibTrans2D1" presStyleIdx="1" presStyleCnt="3"/>
      <dgm:spPr/>
    </dgm:pt>
    <dgm:pt modelId="{62645E28-935E-4D9F-A958-EFA0DD9D4DE9}" type="pres">
      <dgm:prSet presAssocID="{F141E94E-C29F-4004-846B-541180EE12AB}" presName="connectorText" presStyleLbl="sibTrans2D1" presStyleIdx="1" presStyleCnt="3"/>
      <dgm:spPr/>
    </dgm:pt>
    <dgm:pt modelId="{A6739FD9-1A20-4583-82CE-F229C140B66F}" type="pres">
      <dgm:prSet presAssocID="{7A9FC402-03E3-47A6-93A5-BDEF12FC9B45}" presName="node" presStyleLbl="node1" presStyleIdx="2" presStyleCnt="4">
        <dgm:presLayoutVars>
          <dgm:bulletEnabled val="1"/>
        </dgm:presLayoutVars>
      </dgm:prSet>
      <dgm:spPr/>
    </dgm:pt>
    <dgm:pt modelId="{2A3FD58D-53C6-43B0-A864-39B297B484CF}" type="pres">
      <dgm:prSet presAssocID="{2CF0CA6A-BD47-4A5C-B35A-D1B2B06DBF92}" presName="sibTrans" presStyleLbl="sibTrans2D1" presStyleIdx="2" presStyleCnt="3"/>
      <dgm:spPr/>
    </dgm:pt>
    <dgm:pt modelId="{6F82F625-3ED5-41C2-87A8-2D37C043C155}" type="pres">
      <dgm:prSet presAssocID="{2CF0CA6A-BD47-4A5C-B35A-D1B2B06DBF92}" presName="connectorText" presStyleLbl="sibTrans2D1" presStyleIdx="2" presStyleCnt="3"/>
      <dgm:spPr/>
    </dgm:pt>
    <dgm:pt modelId="{5DC2F21D-EE4F-4A32-91CE-8FA1D6EEE2CC}" type="pres">
      <dgm:prSet presAssocID="{66473D72-19CD-46FA-A803-5F38948E0A59}" presName="node" presStyleLbl="node1" presStyleIdx="3" presStyleCnt="4">
        <dgm:presLayoutVars>
          <dgm:bulletEnabled val="1"/>
        </dgm:presLayoutVars>
      </dgm:prSet>
      <dgm:spPr/>
    </dgm:pt>
  </dgm:ptLst>
  <dgm:cxnLst>
    <dgm:cxn modelId="{6DDAE20F-00F9-441E-BAF6-E68A39E8E80E}" type="presOf" srcId="{66473D72-19CD-46FA-A803-5F38948E0A59}" destId="{5DC2F21D-EE4F-4A32-91CE-8FA1D6EEE2CC}" srcOrd="0" destOrd="0" presId="urn:microsoft.com/office/officeart/2005/8/layout/process1"/>
    <dgm:cxn modelId="{383D6E20-CC2D-44DD-8780-636177EADE76}" type="presOf" srcId="{9FE30608-517B-4931-9810-76C543F0FDB8}" destId="{5307420D-83F3-463B-BC29-4DA3BAF203FF}" srcOrd="1" destOrd="0" presId="urn:microsoft.com/office/officeart/2005/8/layout/process1"/>
    <dgm:cxn modelId="{D2ADE23C-8C56-440A-A625-AF93335B7854}" srcId="{8AB9A61B-408B-47B5-88CA-404F23A9F3FB}" destId="{53EA1671-1F3F-46A6-9847-FB8087E28393}" srcOrd="0" destOrd="0" parTransId="{0FB480A9-FF8B-492F-B7F6-F33976C2D809}" sibTransId="{9FE30608-517B-4931-9810-76C543F0FDB8}"/>
    <dgm:cxn modelId="{1CDD1963-886A-4A63-82B5-E8934390FF82}" type="presOf" srcId="{9FE30608-517B-4931-9810-76C543F0FDB8}" destId="{BBBF680D-0A41-4CAE-AC17-A2192781D79E}" srcOrd="0" destOrd="0" presId="urn:microsoft.com/office/officeart/2005/8/layout/process1"/>
    <dgm:cxn modelId="{FAB77E68-BF2A-4489-BB74-E83313297DAB}" type="presOf" srcId="{F141E94E-C29F-4004-846B-541180EE12AB}" destId="{E5968257-A863-4C7C-831D-041553993BFC}" srcOrd="0" destOrd="0" presId="urn:microsoft.com/office/officeart/2005/8/layout/process1"/>
    <dgm:cxn modelId="{2A86577D-2824-4241-9ED0-B8F03AC202A2}" srcId="{8AB9A61B-408B-47B5-88CA-404F23A9F3FB}" destId="{7A9FC402-03E3-47A6-93A5-BDEF12FC9B45}" srcOrd="2" destOrd="0" parTransId="{7E1BC06A-11EA-4DDF-AF62-573EE09AC8F2}" sibTransId="{2CF0CA6A-BD47-4A5C-B35A-D1B2B06DBF92}"/>
    <dgm:cxn modelId="{59444482-966F-4A9A-BAA3-FE1B1F259FF8}" type="presOf" srcId="{2CF0CA6A-BD47-4A5C-B35A-D1B2B06DBF92}" destId="{6F82F625-3ED5-41C2-87A8-2D37C043C155}" srcOrd="1" destOrd="0" presId="urn:microsoft.com/office/officeart/2005/8/layout/process1"/>
    <dgm:cxn modelId="{04206E91-45D0-4D27-9657-BAD0A1353ECF}" type="presOf" srcId="{53EA1671-1F3F-46A6-9847-FB8087E28393}" destId="{ED96669D-4130-40B8-8070-91098D17D6F7}" srcOrd="0" destOrd="0" presId="urn:microsoft.com/office/officeart/2005/8/layout/process1"/>
    <dgm:cxn modelId="{51AE37A5-AF41-4189-8D87-35D20E726D27}" type="presOf" srcId="{8AB9A61B-408B-47B5-88CA-404F23A9F3FB}" destId="{EBB40251-ED9E-4076-8910-AA8345448E11}" srcOrd="0" destOrd="0" presId="urn:microsoft.com/office/officeart/2005/8/layout/process1"/>
    <dgm:cxn modelId="{6BFCA9A8-A928-4EA3-B629-F5929A6C2FF1}" type="presOf" srcId="{2CF0CA6A-BD47-4A5C-B35A-D1B2B06DBF92}" destId="{2A3FD58D-53C6-43B0-A864-39B297B484CF}" srcOrd="0" destOrd="0" presId="urn:microsoft.com/office/officeart/2005/8/layout/process1"/>
    <dgm:cxn modelId="{0D2ACEB7-C4E5-4D4D-8EF8-A73DB7CC29F1}" type="presOf" srcId="{7A9FC402-03E3-47A6-93A5-BDEF12FC9B45}" destId="{A6739FD9-1A20-4583-82CE-F229C140B66F}" srcOrd="0" destOrd="0" presId="urn:microsoft.com/office/officeart/2005/8/layout/process1"/>
    <dgm:cxn modelId="{6C65BEC6-CDC7-4E76-B009-E0F8DFC86152}" srcId="{8AB9A61B-408B-47B5-88CA-404F23A9F3FB}" destId="{60193476-457C-45AC-8E26-9B26D2C67934}" srcOrd="1" destOrd="0" parTransId="{4E78D89D-CD32-45AC-AD5F-59950D09E5B5}" sibTransId="{F141E94E-C29F-4004-846B-541180EE12AB}"/>
    <dgm:cxn modelId="{ED1551EB-8DC3-41C7-B7C3-CF8562C28EC4}" srcId="{8AB9A61B-408B-47B5-88CA-404F23A9F3FB}" destId="{66473D72-19CD-46FA-A803-5F38948E0A59}" srcOrd="3" destOrd="0" parTransId="{2467DE66-A4B5-4E16-AB13-26EB4B869AD1}" sibTransId="{508B0506-99A3-4B16-AB31-020C1AE77BCD}"/>
    <dgm:cxn modelId="{EFAB51F1-DDEB-4F0C-A131-218BEC0072BF}" type="presOf" srcId="{60193476-457C-45AC-8E26-9B26D2C67934}" destId="{3B1652AA-D4BA-42EC-B720-0C221496B277}" srcOrd="0" destOrd="0" presId="urn:microsoft.com/office/officeart/2005/8/layout/process1"/>
    <dgm:cxn modelId="{B95B79FE-D137-469C-A4CF-D5AB2A94871B}" type="presOf" srcId="{F141E94E-C29F-4004-846B-541180EE12AB}" destId="{62645E28-935E-4D9F-A958-EFA0DD9D4DE9}" srcOrd="1" destOrd="0" presId="urn:microsoft.com/office/officeart/2005/8/layout/process1"/>
    <dgm:cxn modelId="{BD2BDCAE-10F4-4721-8007-08D5DECB1043}" type="presParOf" srcId="{EBB40251-ED9E-4076-8910-AA8345448E11}" destId="{ED96669D-4130-40B8-8070-91098D17D6F7}" srcOrd="0" destOrd="0" presId="urn:microsoft.com/office/officeart/2005/8/layout/process1"/>
    <dgm:cxn modelId="{6D5500F6-62A4-40B4-9455-96E8EF1D97F7}" type="presParOf" srcId="{EBB40251-ED9E-4076-8910-AA8345448E11}" destId="{BBBF680D-0A41-4CAE-AC17-A2192781D79E}" srcOrd="1" destOrd="0" presId="urn:microsoft.com/office/officeart/2005/8/layout/process1"/>
    <dgm:cxn modelId="{B4659826-190D-4839-9A2C-099A0B1A3ADA}" type="presParOf" srcId="{BBBF680D-0A41-4CAE-AC17-A2192781D79E}" destId="{5307420D-83F3-463B-BC29-4DA3BAF203FF}" srcOrd="0" destOrd="0" presId="urn:microsoft.com/office/officeart/2005/8/layout/process1"/>
    <dgm:cxn modelId="{D2DF7752-663E-456E-9B3B-8E91FB41101A}" type="presParOf" srcId="{EBB40251-ED9E-4076-8910-AA8345448E11}" destId="{3B1652AA-D4BA-42EC-B720-0C221496B277}" srcOrd="2" destOrd="0" presId="urn:microsoft.com/office/officeart/2005/8/layout/process1"/>
    <dgm:cxn modelId="{CC2EA9AB-BEED-4497-B030-5830939B478A}" type="presParOf" srcId="{EBB40251-ED9E-4076-8910-AA8345448E11}" destId="{E5968257-A863-4C7C-831D-041553993BFC}" srcOrd="3" destOrd="0" presId="urn:microsoft.com/office/officeart/2005/8/layout/process1"/>
    <dgm:cxn modelId="{9017A8E8-DFA3-4D98-9722-17EE99D4204E}" type="presParOf" srcId="{E5968257-A863-4C7C-831D-041553993BFC}" destId="{62645E28-935E-4D9F-A958-EFA0DD9D4DE9}" srcOrd="0" destOrd="0" presId="urn:microsoft.com/office/officeart/2005/8/layout/process1"/>
    <dgm:cxn modelId="{7A0F510F-EEFF-46C2-8B07-E1A453A81DB5}" type="presParOf" srcId="{EBB40251-ED9E-4076-8910-AA8345448E11}" destId="{A6739FD9-1A20-4583-82CE-F229C140B66F}" srcOrd="4" destOrd="0" presId="urn:microsoft.com/office/officeart/2005/8/layout/process1"/>
    <dgm:cxn modelId="{835A7BF8-7963-4319-A5AD-98DE359762CF}" type="presParOf" srcId="{EBB40251-ED9E-4076-8910-AA8345448E11}" destId="{2A3FD58D-53C6-43B0-A864-39B297B484CF}" srcOrd="5" destOrd="0" presId="urn:microsoft.com/office/officeart/2005/8/layout/process1"/>
    <dgm:cxn modelId="{255D4A08-AC33-498F-8B70-E762D3C5C8CF}" type="presParOf" srcId="{2A3FD58D-53C6-43B0-A864-39B297B484CF}" destId="{6F82F625-3ED5-41C2-87A8-2D37C043C155}" srcOrd="0" destOrd="0" presId="urn:microsoft.com/office/officeart/2005/8/layout/process1"/>
    <dgm:cxn modelId="{764EE749-D9AC-4287-8971-8C094C6462F2}" type="presParOf" srcId="{EBB40251-ED9E-4076-8910-AA8345448E11}" destId="{5DC2F21D-EE4F-4A32-91CE-8FA1D6EEE2CC}"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6669D-4130-40B8-8070-91098D17D6F7}">
      <dsp:nvSpPr>
        <dsp:cNvPr id="0" name=""/>
        <dsp:cNvSpPr/>
      </dsp:nvSpPr>
      <dsp:spPr>
        <a:xfrm>
          <a:off x="3499" y="666728"/>
          <a:ext cx="1530217" cy="91813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ea typeface="+mn-ea"/>
              <a:cs typeface="Times New Roman" panose="02020603050405020304" pitchFamily="18" charset="0"/>
            </a:rPr>
            <a:t>List compilation</a:t>
          </a:r>
        </a:p>
      </dsp:txBody>
      <dsp:txXfrm>
        <a:off x="30390" y="693619"/>
        <a:ext cx="1476435" cy="864348"/>
      </dsp:txXfrm>
    </dsp:sp>
    <dsp:sp modelId="{BBBF680D-0A41-4CAE-AC17-A2192781D79E}">
      <dsp:nvSpPr>
        <dsp:cNvPr id="0" name=""/>
        <dsp:cNvSpPr/>
      </dsp:nvSpPr>
      <dsp:spPr>
        <a:xfrm>
          <a:off x="1686738" y="936047"/>
          <a:ext cx="324406" cy="37949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1686738" y="1011946"/>
        <a:ext cx="227084" cy="227695"/>
      </dsp:txXfrm>
    </dsp:sp>
    <dsp:sp modelId="{3B1652AA-D4BA-42EC-B720-0C221496B277}">
      <dsp:nvSpPr>
        <dsp:cNvPr id="0" name=""/>
        <dsp:cNvSpPr/>
      </dsp:nvSpPr>
      <dsp:spPr>
        <a:xfrm>
          <a:off x="2145803" y="666728"/>
          <a:ext cx="1530217" cy="918130"/>
        </a:xfrm>
        <a:prstGeom prst="roundRect">
          <a:avLst>
            <a:gd name="adj" fmla="val 1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mn-lt"/>
              <a:ea typeface="+mn-ea"/>
              <a:cs typeface="Times New Roman" panose="02020603050405020304" pitchFamily="18" charset="0"/>
            </a:rPr>
            <a:t>Frequency Analysis</a:t>
          </a:r>
          <a:endParaRPr lang="en-US" sz="1600" kern="1200" dirty="0">
            <a:latin typeface="+mn-lt"/>
            <a:ea typeface="+mn-ea"/>
            <a:cs typeface="Times New Roman" panose="02020603050405020304" pitchFamily="18" charset="0"/>
          </a:endParaRPr>
        </a:p>
      </dsp:txBody>
      <dsp:txXfrm>
        <a:off x="2172694" y="693619"/>
        <a:ext cx="1476435" cy="864348"/>
      </dsp:txXfrm>
    </dsp:sp>
    <dsp:sp modelId="{E5968257-A863-4C7C-831D-041553993BFC}">
      <dsp:nvSpPr>
        <dsp:cNvPr id="0" name=""/>
        <dsp:cNvSpPr/>
      </dsp:nvSpPr>
      <dsp:spPr>
        <a:xfrm>
          <a:off x="3829042" y="936047"/>
          <a:ext cx="324406" cy="379493"/>
        </a:xfrm>
        <a:prstGeom prst="rightArrow">
          <a:avLst>
            <a:gd name="adj1" fmla="val 60000"/>
            <a:gd name="adj2" fmla="val 50000"/>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3829042" y="1011946"/>
        <a:ext cx="227084" cy="227695"/>
      </dsp:txXfrm>
    </dsp:sp>
    <dsp:sp modelId="{A6739FD9-1A20-4583-82CE-F229C140B66F}">
      <dsp:nvSpPr>
        <dsp:cNvPr id="0" name=""/>
        <dsp:cNvSpPr/>
      </dsp:nvSpPr>
      <dsp:spPr>
        <a:xfrm>
          <a:off x="4288107" y="666728"/>
          <a:ext cx="1530217" cy="918130"/>
        </a:xfrm>
        <a:prstGeom prst="roundRect">
          <a:avLst>
            <a:gd name="adj" fmla="val 1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mn-lt"/>
              <a:ea typeface="+mn-ea"/>
              <a:cs typeface="Times New Roman" panose="02020603050405020304" pitchFamily="18" charset="0"/>
            </a:rPr>
            <a:t>Similar Priority Areas Grouped </a:t>
          </a:r>
          <a:endParaRPr lang="en-US" sz="1600" kern="1200" dirty="0">
            <a:latin typeface="+mn-lt"/>
            <a:ea typeface="+mn-ea"/>
            <a:cs typeface="Times New Roman" panose="02020603050405020304" pitchFamily="18" charset="0"/>
          </a:endParaRPr>
        </a:p>
      </dsp:txBody>
      <dsp:txXfrm>
        <a:off x="4314998" y="693619"/>
        <a:ext cx="1476435" cy="864348"/>
      </dsp:txXfrm>
    </dsp:sp>
    <dsp:sp modelId="{2A3FD58D-53C6-43B0-A864-39B297B484CF}">
      <dsp:nvSpPr>
        <dsp:cNvPr id="0" name=""/>
        <dsp:cNvSpPr/>
      </dsp:nvSpPr>
      <dsp:spPr>
        <a:xfrm>
          <a:off x="5971346" y="936047"/>
          <a:ext cx="324406" cy="379493"/>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5971346" y="1011946"/>
        <a:ext cx="227084" cy="227695"/>
      </dsp:txXfrm>
    </dsp:sp>
    <dsp:sp modelId="{5DC2F21D-EE4F-4A32-91CE-8FA1D6EEE2CC}">
      <dsp:nvSpPr>
        <dsp:cNvPr id="0" name=""/>
        <dsp:cNvSpPr/>
      </dsp:nvSpPr>
      <dsp:spPr>
        <a:xfrm>
          <a:off x="6430411" y="666728"/>
          <a:ext cx="1530217" cy="918130"/>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ea typeface="+mn-ea"/>
              <a:cs typeface="Times New Roman" panose="02020603050405020304" pitchFamily="18" charset="0"/>
            </a:rPr>
            <a:t>Ranking</a:t>
          </a:r>
        </a:p>
      </dsp:txBody>
      <dsp:txXfrm>
        <a:off x="6457302" y="693619"/>
        <a:ext cx="1476435" cy="86434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677678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5206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Úvodná snímka" type="title">
  <p:cSld name="TITLE">
    <p:spTree>
      <p:nvGrpSpPr>
        <p:cNvPr id="1" name="Shape 11"/>
        <p:cNvGrpSpPr/>
        <p:nvPr/>
      </p:nvGrpSpPr>
      <p:grpSpPr>
        <a:xfrm>
          <a:off x="0" y="0"/>
          <a:ext cx="0" cy="0"/>
          <a:chOff x="0" y="0"/>
          <a:chExt cx="0" cy="0"/>
        </a:xfrm>
      </p:grpSpPr>
      <p:sp>
        <p:nvSpPr>
          <p:cNvPr id="12" name="Google Shape;12;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dpis a zvislý text"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Zvislý nadpis a text"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lavička sekcie" type="secHead">
  <p:cSld name="SECTION_HEADER">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orovnanie" type="twoTxTwoObj">
  <p:cSld name="TWO_OBJECTS_WITH_TEX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en nadpis" type="titleOnly">
  <p:cSld name="TITLE_ONLY">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ázdna" type="blank">
  <p:cSld name="BLANK">
    <p:spTree>
      <p:nvGrpSpPr>
        <p:cNvPr id="1" name="Shape 50"/>
        <p:cNvGrpSpPr/>
        <p:nvPr/>
      </p:nvGrpSpPr>
      <p:grpSpPr>
        <a:xfrm>
          <a:off x="0" y="0"/>
          <a:ext cx="0" cy="0"/>
          <a:chOff x="0" y="0"/>
          <a:chExt cx="0" cy="0"/>
        </a:xfrm>
      </p:grpSpPr>
      <p:sp>
        <p:nvSpPr>
          <p:cNvPr id="51" name="Google Shape;51;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sah s popisom"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rázok s popisom"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1.jpg"/>
          <p:cNvPicPr preferRelativeResize="0"/>
          <p:nvPr/>
        </p:nvPicPr>
        <p:blipFill rotWithShape="1">
          <a:blip r:embed="rId3">
            <a:alphaModFix/>
          </a:blip>
          <a:srcRect b="19824"/>
          <a:stretch/>
        </p:blipFill>
        <p:spPr>
          <a:xfrm>
            <a:off x="0" y="0"/>
            <a:ext cx="9144000" cy="4653136"/>
          </a:xfrm>
          <a:prstGeom prst="rect">
            <a:avLst/>
          </a:prstGeom>
          <a:noFill/>
          <a:ln>
            <a:noFill/>
          </a:ln>
        </p:spPr>
      </p:pic>
      <p:sp>
        <p:nvSpPr>
          <p:cNvPr id="86" name="Google Shape;86;p1"/>
          <p:cNvSpPr txBox="1">
            <a:spLocks noGrp="1"/>
          </p:cNvSpPr>
          <p:nvPr>
            <p:ph type="subTitle" idx="1"/>
          </p:nvPr>
        </p:nvSpPr>
        <p:spPr>
          <a:xfrm>
            <a:off x="696868" y="1119555"/>
            <a:ext cx="8220990" cy="576064"/>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rgbClr val="D91965"/>
              </a:buClr>
              <a:buSzPts val="6000"/>
              <a:buNone/>
            </a:pPr>
            <a:r>
              <a:rPr lang="en-US" sz="4000" b="1" baseline="30000" dirty="0">
                <a:solidFill>
                  <a:srgbClr val="D91965"/>
                </a:solidFill>
              </a:rPr>
              <a:t>Study: </a:t>
            </a:r>
          </a:p>
          <a:p>
            <a:pPr marL="0" lvl="0" indent="0" rtl="0">
              <a:spcBef>
                <a:spcPts val="0"/>
              </a:spcBef>
              <a:spcAft>
                <a:spcPts val="0"/>
              </a:spcAft>
              <a:buClr>
                <a:srgbClr val="D91965"/>
              </a:buClr>
              <a:buSzPts val="6000"/>
              <a:buNone/>
            </a:pPr>
            <a:r>
              <a:rPr lang="en-US" sz="4000" b="1" baseline="30000" dirty="0">
                <a:solidFill>
                  <a:srgbClr val="D91965"/>
                </a:solidFill>
              </a:rPr>
              <a:t>Unveiling Research Synergies in the Danube Region: Exploring Potential Research Collaboration in the Context of Smart </a:t>
            </a:r>
            <a:r>
              <a:rPr lang="en-US" sz="4000" b="1" baseline="30000" dirty="0" err="1">
                <a:solidFill>
                  <a:srgbClr val="D91965"/>
                </a:solidFill>
              </a:rPr>
              <a:t>Specialisation</a:t>
            </a:r>
            <a:endParaRPr lang="en-US" sz="4000" b="1" baseline="30000" dirty="0">
              <a:solidFill>
                <a:srgbClr val="D91965"/>
              </a:solidFill>
            </a:endParaRPr>
          </a:p>
          <a:p>
            <a:pPr marL="0" lvl="0" indent="0" rtl="0">
              <a:spcBef>
                <a:spcPts val="0"/>
              </a:spcBef>
              <a:spcAft>
                <a:spcPts val="0"/>
              </a:spcAft>
              <a:buClr>
                <a:srgbClr val="D91965"/>
              </a:buClr>
              <a:buSzPts val="6000"/>
              <a:buNone/>
            </a:pPr>
            <a:r>
              <a:rPr lang="en-US" b="1" baseline="30000" dirty="0">
                <a:solidFill>
                  <a:srgbClr val="D91965"/>
                </a:solidFill>
              </a:rPr>
              <a:t>Key findings of the study</a:t>
            </a:r>
          </a:p>
          <a:p>
            <a:pPr marL="0" lvl="0" indent="0" rtl="0">
              <a:spcBef>
                <a:spcPts val="0"/>
              </a:spcBef>
              <a:spcAft>
                <a:spcPts val="0"/>
              </a:spcAft>
              <a:buClr>
                <a:srgbClr val="D91965"/>
              </a:buClr>
              <a:buSzPts val="6000"/>
              <a:buNone/>
            </a:pPr>
            <a:endParaRPr lang="en-US" sz="4000" b="1" baseline="30000" dirty="0">
              <a:solidFill>
                <a:srgbClr val="D91965"/>
              </a:solidFill>
            </a:endParaRPr>
          </a:p>
        </p:txBody>
      </p:sp>
      <p:pic>
        <p:nvPicPr>
          <p:cNvPr id="87" name="Google Shape;87;p1" descr="spoluk.png"/>
          <p:cNvPicPr preferRelativeResize="0"/>
          <p:nvPr/>
        </p:nvPicPr>
        <p:blipFill rotWithShape="1">
          <a:blip r:embed="rId4">
            <a:alphaModFix/>
          </a:blip>
          <a:srcRect/>
          <a:stretch/>
        </p:blipFill>
        <p:spPr>
          <a:xfrm>
            <a:off x="1619672" y="3717032"/>
            <a:ext cx="6046171" cy="1791458"/>
          </a:xfrm>
          <a:prstGeom prst="rect">
            <a:avLst/>
          </a:prstGeom>
          <a:noFill/>
          <a:ln>
            <a:noFill/>
          </a:ln>
        </p:spPr>
      </p:pic>
      <p:pic>
        <p:nvPicPr>
          <p:cNvPr id="88" name="Google Shape;88;p1" descr="loga.jpg"/>
          <p:cNvPicPr preferRelativeResize="0"/>
          <p:nvPr/>
        </p:nvPicPr>
        <p:blipFill rotWithShape="1">
          <a:blip r:embed="rId5">
            <a:alphaModFix/>
          </a:blip>
          <a:srcRect/>
          <a:stretch/>
        </p:blipFill>
        <p:spPr>
          <a:xfrm>
            <a:off x="1115616" y="5993178"/>
            <a:ext cx="4176464" cy="645252"/>
          </a:xfrm>
          <a:prstGeom prst="rect">
            <a:avLst/>
          </a:prstGeom>
          <a:noFill/>
          <a:ln>
            <a:noFill/>
          </a:ln>
        </p:spPr>
      </p:pic>
      <p:pic>
        <p:nvPicPr>
          <p:cNvPr id="89" name="Google Shape;89;p1" descr="Grb sa logotipom 2016 kolor ENG RGB.jpg"/>
          <p:cNvPicPr preferRelativeResize="0"/>
          <p:nvPr/>
        </p:nvPicPr>
        <p:blipFill rotWithShape="1">
          <a:blip r:embed="rId6">
            <a:alphaModFix/>
          </a:blip>
          <a:srcRect/>
          <a:stretch/>
        </p:blipFill>
        <p:spPr>
          <a:xfrm>
            <a:off x="5436096" y="6215972"/>
            <a:ext cx="864096" cy="256067"/>
          </a:xfrm>
          <a:prstGeom prst="rect">
            <a:avLst/>
          </a:prstGeom>
          <a:noFill/>
          <a:ln>
            <a:noFill/>
          </a:ln>
        </p:spPr>
      </p:pic>
      <p:pic>
        <p:nvPicPr>
          <p:cNvPr id="90" name="Google Shape;90;p1" descr="logo_cvtisr_aj.jpg"/>
          <p:cNvPicPr preferRelativeResize="0"/>
          <p:nvPr/>
        </p:nvPicPr>
        <p:blipFill rotWithShape="1">
          <a:blip r:embed="rId7">
            <a:alphaModFix/>
          </a:blip>
          <a:srcRect/>
          <a:stretch/>
        </p:blipFill>
        <p:spPr>
          <a:xfrm>
            <a:off x="6444208" y="6093296"/>
            <a:ext cx="432439" cy="433968"/>
          </a:xfrm>
          <a:prstGeom prst="rect">
            <a:avLst/>
          </a:prstGeom>
          <a:noFill/>
          <a:ln>
            <a:noFill/>
          </a:ln>
        </p:spPr>
      </p:pic>
      <p:pic>
        <p:nvPicPr>
          <p:cNvPr id="91" name="Google Shape;91;p1" descr="MS_EN.jpg"/>
          <p:cNvPicPr preferRelativeResize="0"/>
          <p:nvPr/>
        </p:nvPicPr>
        <p:blipFill rotWithShape="1">
          <a:blip r:embed="rId8">
            <a:alphaModFix/>
          </a:blip>
          <a:srcRect/>
          <a:stretch/>
        </p:blipFill>
        <p:spPr>
          <a:xfrm>
            <a:off x="7020272" y="6197308"/>
            <a:ext cx="1080120" cy="300033"/>
          </a:xfrm>
          <a:prstGeom prst="rect">
            <a:avLst/>
          </a:prstGeom>
          <a:noFill/>
          <a:ln>
            <a:noFill/>
          </a:ln>
        </p:spPr>
      </p:pic>
      <p:sp>
        <p:nvSpPr>
          <p:cNvPr id="2" name="BlokTextu 1">
            <a:extLst>
              <a:ext uri="{FF2B5EF4-FFF2-40B4-BE49-F238E27FC236}">
                <a16:creationId xmlns:a16="http://schemas.microsoft.com/office/drawing/2014/main" id="{BE100EB8-52A8-C8D8-C92E-A221BAE6B00B}"/>
              </a:ext>
            </a:extLst>
          </p:cNvPr>
          <p:cNvSpPr txBox="1"/>
          <p:nvPr/>
        </p:nvSpPr>
        <p:spPr>
          <a:xfrm>
            <a:off x="206477" y="5237942"/>
            <a:ext cx="8563897" cy="707886"/>
          </a:xfrm>
          <a:prstGeom prst="rect">
            <a:avLst/>
          </a:prstGeom>
          <a:noFill/>
        </p:spPr>
        <p:txBody>
          <a:bodyPr wrap="square" rtlCol="0">
            <a:spAutoFit/>
          </a:bodyPr>
          <a:lstStyle/>
          <a:p>
            <a:pPr algn="ctr"/>
            <a:r>
              <a:rPr lang="en-US" sz="2000" dirty="0">
                <a:solidFill>
                  <a:schemeClr val="tx1">
                    <a:lumMod val="50000"/>
                    <a:lumOff val="50000"/>
                  </a:schemeClr>
                </a:solidFill>
              </a:rPr>
              <a:t>PA7 Meeting</a:t>
            </a:r>
          </a:p>
          <a:p>
            <a:pPr algn="ctr"/>
            <a:r>
              <a:rPr lang="en-US" sz="2000" dirty="0">
                <a:solidFill>
                  <a:schemeClr val="tx1">
                    <a:lumMod val="50000"/>
                    <a:lumOff val="50000"/>
                  </a:schemeClr>
                </a:solidFill>
              </a:rPr>
              <a:t>6. Jun 2025, </a:t>
            </a:r>
            <a:endParaRPr lang="sk-SK" sz="2000" dirty="0">
              <a:solidFill>
                <a:schemeClr val="tx1">
                  <a:lumMod val="50000"/>
                  <a:lumOff val="50000"/>
                </a:schemeClr>
              </a:solidFill>
            </a:endParaRPr>
          </a:p>
        </p:txBody>
      </p:sp>
      <p:sp>
        <p:nvSpPr>
          <p:cNvPr id="4" name="BlokTextu 3">
            <a:extLst>
              <a:ext uri="{FF2B5EF4-FFF2-40B4-BE49-F238E27FC236}">
                <a16:creationId xmlns:a16="http://schemas.microsoft.com/office/drawing/2014/main" id="{FDB57D94-2805-C443-9330-F129519F6E2C}"/>
              </a:ext>
            </a:extLst>
          </p:cNvPr>
          <p:cNvSpPr txBox="1"/>
          <p:nvPr/>
        </p:nvSpPr>
        <p:spPr>
          <a:xfrm>
            <a:off x="1619673" y="3317665"/>
            <a:ext cx="7298186" cy="923330"/>
          </a:xfrm>
          <a:prstGeom prst="rect">
            <a:avLst/>
          </a:prstGeom>
          <a:noFill/>
        </p:spPr>
        <p:txBody>
          <a:bodyPr wrap="square" rtlCol="0">
            <a:spAutoFit/>
          </a:bodyPr>
          <a:lstStyle/>
          <a:p>
            <a:r>
              <a:rPr lang="sr-Latn-RS" sz="1800" dirty="0">
                <a:solidFill>
                  <a:srgbClr val="002060"/>
                </a:solidFill>
              </a:rPr>
              <a:t>Prof. Dr. Viktor Nedović, EUSDR PA7 co-coordinator, Serbia</a:t>
            </a:r>
            <a:endParaRPr lang="en-US" sz="1800" dirty="0">
              <a:solidFill>
                <a:srgbClr val="002060"/>
              </a:solidFill>
            </a:endParaRPr>
          </a:p>
          <a:p>
            <a:r>
              <a:rPr lang="sr-Latn-RS" sz="1800" dirty="0">
                <a:solidFill>
                  <a:srgbClr val="002060"/>
                </a:solidFill>
              </a:rPr>
              <a:t>Dr. </a:t>
            </a:r>
            <a:r>
              <a:rPr lang="en-US" sz="1800" dirty="0">
                <a:solidFill>
                  <a:srgbClr val="002060"/>
                </a:solidFill>
              </a:rPr>
              <a:t>Lazar </a:t>
            </a:r>
            <a:r>
              <a:rPr lang="sr-Latn-RS" sz="1800" dirty="0">
                <a:solidFill>
                  <a:srgbClr val="002060"/>
                </a:solidFill>
              </a:rPr>
              <a:t>Živković, IEN, Serbia</a:t>
            </a:r>
          </a:p>
          <a:p>
            <a:r>
              <a:rPr lang="sr-Latn-RS" sz="1800">
                <a:solidFill>
                  <a:srgbClr val="002060"/>
                </a:solidFill>
              </a:rPr>
              <a:t>Dr. Dijana </a:t>
            </a:r>
            <a:r>
              <a:rPr lang="sr-Latn-RS" sz="1800" dirty="0">
                <a:solidFill>
                  <a:srgbClr val="002060"/>
                </a:solidFill>
              </a:rPr>
              <a:t>Štrbac, IEN, EUSDR PA7 support team member, Serbia</a:t>
            </a:r>
            <a:endParaRPr lang="sk-SK" sz="1800"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7F4BF-EE74-FB7C-D2F7-C90EFE3C76C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78ABEA7-5EA4-6E7B-95E0-D4D2FCD68F99}"/>
              </a:ext>
            </a:extLst>
          </p:cNvPr>
          <p:cNvSpPr>
            <a:spLocks noGrp="1"/>
          </p:cNvSpPr>
          <p:nvPr>
            <p:ph type="title"/>
          </p:nvPr>
        </p:nvSpPr>
        <p:spPr>
          <a:xfrm>
            <a:off x="128007" y="0"/>
            <a:ext cx="8810720" cy="1143000"/>
          </a:xfrm>
        </p:spPr>
        <p:txBody>
          <a:bodyPr>
            <a:noAutofit/>
          </a:bodyPr>
          <a:lstStyle/>
          <a:p>
            <a:r>
              <a:rPr lang="en-US" sz="2400" b="1" dirty="0"/>
              <a:t>Project Cooperation Network in ICT and </a:t>
            </a:r>
            <a:r>
              <a:rPr lang="en-US" sz="2400" b="1" dirty="0" err="1"/>
              <a:t>Digitalisation</a:t>
            </a:r>
            <a:br>
              <a:rPr lang="en-US" sz="2400" b="1" dirty="0"/>
            </a:br>
            <a:r>
              <a:rPr lang="en-US" sz="1800" dirty="0"/>
              <a:t>Example from one of the leading S3 priority areas</a:t>
            </a:r>
            <a:endParaRPr lang="sk-SK" sz="2400" dirty="0"/>
          </a:p>
        </p:txBody>
      </p:sp>
      <p:pic>
        <p:nvPicPr>
          <p:cNvPr id="4" name="Google Shape;96;p2" descr="1.jpg">
            <a:extLst>
              <a:ext uri="{FF2B5EF4-FFF2-40B4-BE49-F238E27FC236}">
                <a16:creationId xmlns:a16="http://schemas.microsoft.com/office/drawing/2014/main" id="{53345273-5D7B-DD2C-C18D-7AD7163CBE07}"/>
              </a:ext>
            </a:extLst>
          </p:cNvPr>
          <p:cNvPicPr preferRelativeResize="0"/>
          <p:nvPr/>
        </p:nvPicPr>
        <p:blipFill rotWithShape="1">
          <a:blip r:embed="rId2">
            <a:alphaModFix/>
          </a:blip>
          <a:srcRect t="64981" b="23562"/>
          <a:stretch/>
        </p:blipFill>
        <p:spPr>
          <a:xfrm>
            <a:off x="0" y="6237312"/>
            <a:ext cx="9144000" cy="620688"/>
          </a:xfrm>
          <a:prstGeom prst="rect">
            <a:avLst/>
          </a:prstGeom>
          <a:noFill/>
          <a:ln>
            <a:noFill/>
          </a:ln>
        </p:spPr>
      </p:pic>
      <p:pic>
        <p:nvPicPr>
          <p:cNvPr id="5" name="Google Shape;99;p2" descr="spoluk.png">
            <a:extLst>
              <a:ext uri="{FF2B5EF4-FFF2-40B4-BE49-F238E27FC236}">
                <a16:creationId xmlns:a16="http://schemas.microsoft.com/office/drawing/2014/main" id="{C6CCBBC5-5E1F-82C2-8354-2991F0B531EF}"/>
              </a:ext>
            </a:extLst>
          </p:cNvPr>
          <p:cNvPicPr preferRelativeResize="0"/>
          <p:nvPr/>
        </p:nvPicPr>
        <p:blipFill rotWithShape="1">
          <a:blip r:embed="rId3">
            <a:alphaModFix/>
          </a:blip>
          <a:srcRect/>
          <a:stretch/>
        </p:blipFill>
        <p:spPr>
          <a:xfrm>
            <a:off x="6948264" y="5877272"/>
            <a:ext cx="2067729" cy="612661"/>
          </a:xfrm>
          <a:prstGeom prst="rect">
            <a:avLst/>
          </a:prstGeom>
          <a:noFill/>
          <a:ln>
            <a:noFill/>
          </a:ln>
        </p:spPr>
      </p:pic>
      <p:sp>
        <p:nvSpPr>
          <p:cNvPr id="9" name="TextBox 8">
            <a:extLst>
              <a:ext uri="{FF2B5EF4-FFF2-40B4-BE49-F238E27FC236}">
                <a16:creationId xmlns:a16="http://schemas.microsoft.com/office/drawing/2014/main" id="{3CAE835A-BB5C-3A57-F4E3-846F426827B2}"/>
              </a:ext>
            </a:extLst>
          </p:cNvPr>
          <p:cNvSpPr txBox="1"/>
          <p:nvPr/>
        </p:nvSpPr>
        <p:spPr>
          <a:xfrm>
            <a:off x="496528" y="1016794"/>
            <a:ext cx="8372169" cy="584775"/>
          </a:xfrm>
          <a:prstGeom prst="rect">
            <a:avLst/>
          </a:prstGeom>
          <a:noFill/>
        </p:spPr>
        <p:txBody>
          <a:bodyPr wrap="square">
            <a:spAutoFit/>
          </a:bodyPr>
          <a:lstStyle/>
          <a:p>
            <a:r>
              <a:rPr lang="en-US" sz="1600" dirty="0"/>
              <a:t>Project cooperation network of the </a:t>
            </a:r>
            <a:r>
              <a:rPr lang="en-US" sz="1600" dirty="0" err="1"/>
              <a:t>organisations</a:t>
            </a:r>
            <a:r>
              <a:rPr lang="en-US" sz="1600" dirty="0"/>
              <a:t> from the Danube region in the area of ICT and </a:t>
            </a:r>
            <a:r>
              <a:rPr lang="en-US" sz="1600" dirty="0" err="1"/>
              <a:t>Digitalisation</a:t>
            </a:r>
            <a:r>
              <a:rPr lang="en-US" sz="1600" dirty="0"/>
              <a:t> in the projects financed under Horizon Europe </a:t>
            </a:r>
            <a:r>
              <a:rPr lang="en-US" sz="1600" dirty="0" err="1"/>
              <a:t>programme</a:t>
            </a:r>
            <a:endParaRPr lang="en-US" sz="1600" dirty="0"/>
          </a:p>
        </p:txBody>
      </p:sp>
      <p:pic>
        <p:nvPicPr>
          <p:cNvPr id="3" name="Picture 2" descr="A close-up of a network&#10;&#10;Description automatically generated">
            <a:extLst>
              <a:ext uri="{FF2B5EF4-FFF2-40B4-BE49-F238E27FC236}">
                <a16:creationId xmlns:a16="http://schemas.microsoft.com/office/drawing/2014/main" id="{361D4085-E88B-4C6B-2F5B-BB4A5609B4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046" y="1649520"/>
            <a:ext cx="8103651" cy="4131848"/>
          </a:xfrm>
          <a:prstGeom prst="rect">
            <a:avLst/>
          </a:prstGeom>
        </p:spPr>
      </p:pic>
      <p:pic>
        <p:nvPicPr>
          <p:cNvPr id="22" name="Picture 21">
            <a:extLst>
              <a:ext uri="{FF2B5EF4-FFF2-40B4-BE49-F238E27FC236}">
                <a16:creationId xmlns:a16="http://schemas.microsoft.com/office/drawing/2014/main" id="{D9A64219-F8C1-1036-9207-9D4954288E19}"/>
              </a:ext>
            </a:extLst>
          </p:cNvPr>
          <p:cNvPicPr>
            <a:picLocks noChangeAspect="1"/>
          </p:cNvPicPr>
          <p:nvPr/>
        </p:nvPicPr>
        <p:blipFill>
          <a:blip r:embed="rId5"/>
          <a:stretch>
            <a:fillRect/>
          </a:stretch>
        </p:blipFill>
        <p:spPr>
          <a:xfrm>
            <a:off x="1554709" y="5730792"/>
            <a:ext cx="5957316" cy="816864"/>
          </a:xfrm>
          <a:prstGeom prst="rect">
            <a:avLst/>
          </a:prstGeom>
        </p:spPr>
      </p:pic>
    </p:spTree>
    <p:extLst>
      <p:ext uri="{BB962C8B-B14F-4D97-AF65-F5344CB8AC3E}">
        <p14:creationId xmlns:p14="http://schemas.microsoft.com/office/powerpoint/2010/main" val="37851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4F5E8-954E-8625-A6C9-875355F6B3C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4D60D36-14E8-9581-7571-DFD17445EF00}"/>
              </a:ext>
            </a:extLst>
          </p:cNvPr>
          <p:cNvSpPr>
            <a:spLocks noGrp="1"/>
          </p:cNvSpPr>
          <p:nvPr>
            <p:ph type="title"/>
          </p:nvPr>
        </p:nvSpPr>
        <p:spPr>
          <a:xfrm>
            <a:off x="128007" y="0"/>
            <a:ext cx="8810720" cy="1143000"/>
          </a:xfrm>
        </p:spPr>
        <p:txBody>
          <a:bodyPr>
            <a:noAutofit/>
          </a:bodyPr>
          <a:lstStyle/>
          <a:p>
            <a:r>
              <a:rPr lang="en-US" sz="3200" b="1" dirty="0"/>
              <a:t>Key Findings</a:t>
            </a:r>
            <a:endParaRPr lang="sk-SK" sz="3200" b="1" dirty="0"/>
          </a:p>
        </p:txBody>
      </p:sp>
      <p:pic>
        <p:nvPicPr>
          <p:cNvPr id="4" name="Google Shape;96;p2" descr="1.jpg">
            <a:extLst>
              <a:ext uri="{FF2B5EF4-FFF2-40B4-BE49-F238E27FC236}">
                <a16:creationId xmlns:a16="http://schemas.microsoft.com/office/drawing/2014/main" id="{0CE6F858-DF33-D002-1C65-3D6888D0C101}"/>
              </a:ext>
            </a:extLst>
          </p:cNvPr>
          <p:cNvPicPr preferRelativeResize="0"/>
          <p:nvPr/>
        </p:nvPicPr>
        <p:blipFill rotWithShape="1">
          <a:blip r:embed="rId2">
            <a:alphaModFix/>
          </a:blip>
          <a:srcRect t="64981" b="23562"/>
          <a:stretch/>
        </p:blipFill>
        <p:spPr>
          <a:xfrm>
            <a:off x="0" y="6237312"/>
            <a:ext cx="9144000" cy="620688"/>
          </a:xfrm>
          <a:prstGeom prst="rect">
            <a:avLst/>
          </a:prstGeom>
          <a:noFill/>
          <a:ln>
            <a:noFill/>
          </a:ln>
        </p:spPr>
      </p:pic>
      <p:pic>
        <p:nvPicPr>
          <p:cNvPr id="5" name="Google Shape;99;p2" descr="spoluk.png">
            <a:extLst>
              <a:ext uri="{FF2B5EF4-FFF2-40B4-BE49-F238E27FC236}">
                <a16:creationId xmlns:a16="http://schemas.microsoft.com/office/drawing/2014/main" id="{2EA7E282-32D9-7641-8340-F88B06BC6E65}"/>
              </a:ext>
            </a:extLst>
          </p:cNvPr>
          <p:cNvPicPr preferRelativeResize="0"/>
          <p:nvPr/>
        </p:nvPicPr>
        <p:blipFill rotWithShape="1">
          <a:blip r:embed="rId3">
            <a:alphaModFix/>
          </a:blip>
          <a:srcRect/>
          <a:stretch/>
        </p:blipFill>
        <p:spPr>
          <a:xfrm>
            <a:off x="6948264" y="5877272"/>
            <a:ext cx="2067729" cy="612661"/>
          </a:xfrm>
          <a:prstGeom prst="rect">
            <a:avLst/>
          </a:prstGeom>
          <a:noFill/>
          <a:ln>
            <a:noFill/>
          </a:ln>
        </p:spPr>
      </p:pic>
      <p:sp>
        <p:nvSpPr>
          <p:cNvPr id="9" name="TextBox 8">
            <a:extLst>
              <a:ext uri="{FF2B5EF4-FFF2-40B4-BE49-F238E27FC236}">
                <a16:creationId xmlns:a16="http://schemas.microsoft.com/office/drawing/2014/main" id="{034023F4-AA9E-B206-AF22-6A1EB1F73E39}"/>
              </a:ext>
            </a:extLst>
          </p:cNvPr>
          <p:cNvSpPr txBox="1"/>
          <p:nvPr/>
        </p:nvSpPr>
        <p:spPr>
          <a:xfrm>
            <a:off x="496529" y="929459"/>
            <a:ext cx="8150942" cy="5016758"/>
          </a:xfrm>
          <a:prstGeom prst="rect">
            <a:avLst/>
          </a:prstGeom>
          <a:noFill/>
        </p:spPr>
        <p:txBody>
          <a:bodyPr wrap="square">
            <a:spAutoFit/>
          </a:bodyPr>
          <a:lstStyle/>
          <a:p>
            <a:r>
              <a:rPr lang="en-US" sz="2000" dirty="0"/>
              <a:t>Horizon Europe participation varies widely across the Danube region.</a:t>
            </a:r>
          </a:p>
          <a:p>
            <a:pPr marL="342900" indent="-342900">
              <a:buFont typeface="Arial" panose="020B0604020202020204" pitchFamily="34" charset="0"/>
              <a:buChar char="•"/>
            </a:pPr>
            <a:r>
              <a:rPr lang="en-US" sz="2000" b="1" dirty="0"/>
              <a:t>High-performing countries</a:t>
            </a:r>
            <a:r>
              <a:rPr lang="en-US" sz="2000" dirty="0"/>
              <a:t>: Slovenia, Austria, Germany (Bavaria &amp; Baden-Württemberg) – strong integration into EU research funding and mature ecosystems.</a:t>
            </a:r>
          </a:p>
          <a:p>
            <a:pPr marL="342900" indent="-342900">
              <a:buFont typeface="Arial" panose="020B0604020202020204" pitchFamily="34" charset="0"/>
              <a:buChar char="•"/>
            </a:pPr>
            <a:r>
              <a:rPr lang="en-US" sz="2000" b="1" dirty="0"/>
              <a:t>Lower-performing countries</a:t>
            </a:r>
            <a:r>
              <a:rPr lang="en-US" sz="2000" dirty="0"/>
              <a:t>: Ukraine, Bosnia and Herzegovina, Moldova, Montenegro – face structural barriers to funding and cooperation.</a:t>
            </a:r>
          </a:p>
          <a:p>
            <a:r>
              <a:rPr lang="en-US" sz="2000" dirty="0"/>
              <a:t>Research intensity is linked to institutional capacity, not country size.</a:t>
            </a:r>
          </a:p>
          <a:p>
            <a:pPr marL="342900" indent="-342900">
              <a:buFont typeface="Arial" panose="020B0604020202020204" pitchFamily="34" charset="0"/>
              <a:buChar char="•"/>
            </a:pPr>
            <a:r>
              <a:rPr lang="en-US" sz="2000" dirty="0"/>
              <a:t>Well-funded and strategically positioned institutions outperform even in small countries.</a:t>
            </a:r>
          </a:p>
          <a:p>
            <a:r>
              <a:rPr lang="en-US" sz="2000" dirty="0"/>
              <a:t>Three dominant S3 priority areas:</a:t>
            </a:r>
          </a:p>
          <a:p>
            <a:pPr marL="342900" indent="-342900">
              <a:buFont typeface="Arial" panose="020B0604020202020204" pitchFamily="34" charset="0"/>
              <a:buChar char="•"/>
            </a:pPr>
            <a:r>
              <a:rPr lang="en-US" sz="2000" b="1" dirty="0"/>
              <a:t>Agri-Food, Bioeconomy &amp; Biotechnology</a:t>
            </a:r>
          </a:p>
          <a:p>
            <a:pPr marL="342900" indent="-342900">
              <a:buFont typeface="Arial" panose="020B0604020202020204" pitchFamily="34" charset="0"/>
              <a:buChar char="•"/>
            </a:pPr>
            <a:r>
              <a:rPr lang="en-US" sz="2000" b="1" dirty="0"/>
              <a:t>ICT and </a:t>
            </a:r>
            <a:r>
              <a:rPr lang="en-US" sz="2000" b="1" dirty="0" err="1"/>
              <a:t>Digitalisation</a:t>
            </a:r>
            <a:r>
              <a:rPr lang="en-US" sz="2000" b="1" dirty="0"/>
              <a:t> </a:t>
            </a:r>
          </a:p>
          <a:p>
            <a:pPr marL="342900" indent="-342900">
              <a:buFont typeface="Arial" panose="020B0604020202020204" pitchFamily="34" charset="0"/>
              <a:buChar char="•"/>
            </a:pPr>
            <a:r>
              <a:rPr lang="en-US" sz="2000" b="1" dirty="0"/>
              <a:t>Climate and Energy</a:t>
            </a:r>
          </a:p>
          <a:p>
            <a:r>
              <a:rPr lang="en-US" sz="2000" dirty="0"/>
              <a:t>These priorities are aligned with the EU Green Deal and Digital Europe strategies.</a:t>
            </a:r>
          </a:p>
        </p:txBody>
      </p:sp>
    </p:spTree>
    <p:extLst>
      <p:ext uri="{BB962C8B-B14F-4D97-AF65-F5344CB8AC3E}">
        <p14:creationId xmlns:p14="http://schemas.microsoft.com/office/powerpoint/2010/main" val="2341573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EE7FF-BA4F-5AF4-3440-384F25F5014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A0F1D85-D36B-C0F8-8C2B-8BE3EF138106}"/>
              </a:ext>
            </a:extLst>
          </p:cNvPr>
          <p:cNvSpPr>
            <a:spLocks noGrp="1"/>
          </p:cNvSpPr>
          <p:nvPr>
            <p:ph type="title"/>
          </p:nvPr>
        </p:nvSpPr>
        <p:spPr>
          <a:xfrm>
            <a:off x="128007" y="0"/>
            <a:ext cx="8810720" cy="1143000"/>
          </a:xfrm>
        </p:spPr>
        <p:txBody>
          <a:bodyPr>
            <a:noAutofit/>
          </a:bodyPr>
          <a:lstStyle/>
          <a:p>
            <a:r>
              <a:rPr lang="en-US" sz="3200" b="1" dirty="0"/>
              <a:t>Key Findings</a:t>
            </a:r>
            <a:endParaRPr lang="sk-SK" sz="3200" b="1" dirty="0"/>
          </a:p>
        </p:txBody>
      </p:sp>
      <p:pic>
        <p:nvPicPr>
          <p:cNvPr id="4" name="Google Shape;96;p2" descr="1.jpg">
            <a:extLst>
              <a:ext uri="{FF2B5EF4-FFF2-40B4-BE49-F238E27FC236}">
                <a16:creationId xmlns:a16="http://schemas.microsoft.com/office/drawing/2014/main" id="{B651A923-19DA-3FE7-58EE-1C1659AB23D8}"/>
              </a:ext>
            </a:extLst>
          </p:cNvPr>
          <p:cNvPicPr preferRelativeResize="0"/>
          <p:nvPr/>
        </p:nvPicPr>
        <p:blipFill rotWithShape="1">
          <a:blip r:embed="rId2">
            <a:alphaModFix/>
          </a:blip>
          <a:srcRect t="64981" b="23562"/>
          <a:stretch/>
        </p:blipFill>
        <p:spPr>
          <a:xfrm>
            <a:off x="0" y="6237312"/>
            <a:ext cx="9144000" cy="620688"/>
          </a:xfrm>
          <a:prstGeom prst="rect">
            <a:avLst/>
          </a:prstGeom>
          <a:noFill/>
          <a:ln>
            <a:noFill/>
          </a:ln>
        </p:spPr>
      </p:pic>
      <p:pic>
        <p:nvPicPr>
          <p:cNvPr id="5" name="Google Shape;99;p2" descr="spoluk.png">
            <a:extLst>
              <a:ext uri="{FF2B5EF4-FFF2-40B4-BE49-F238E27FC236}">
                <a16:creationId xmlns:a16="http://schemas.microsoft.com/office/drawing/2014/main" id="{EDB1D28F-3706-E954-0641-ABFB8E64CC12}"/>
              </a:ext>
            </a:extLst>
          </p:cNvPr>
          <p:cNvPicPr preferRelativeResize="0"/>
          <p:nvPr/>
        </p:nvPicPr>
        <p:blipFill rotWithShape="1">
          <a:blip r:embed="rId3">
            <a:alphaModFix/>
          </a:blip>
          <a:srcRect/>
          <a:stretch/>
        </p:blipFill>
        <p:spPr>
          <a:xfrm>
            <a:off x="6948264" y="5877272"/>
            <a:ext cx="2067729" cy="612661"/>
          </a:xfrm>
          <a:prstGeom prst="rect">
            <a:avLst/>
          </a:prstGeom>
          <a:noFill/>
          <a:ln>
            <a:noFill/>
          </a:ln>
        </p:spPr>
      </p:pic>
      <p:sp>
        <p:nvSpPr>
          <p:cNvPr id="9" name="TextBox 8">
            <a:extLst>
              <a:ext uri="{FF2B5EF4-FFF2-40B4-BE49-F238E27FC236}">
                <a16:creationId xmlns:a16="http://schemas.microsoft.com/office/drawing/2014/main" id="{4811C40B-FA55-D65C-C593-8D014356F5DC}"/>
              </a:ext>
            </a:extLst>
          </p:cNvPr>
          <p:cNvSpPr txBox="1"/>
          <p:nvPr/>
        </p:nvSpPr>
        <p:spPr>
          <a:xfrm>
            <a:off x="496529" y="929459"/>
            <a:ext cx="8150942" cy="4247317"/>
          </a:xfrm>
          <a:prstGeom prst="rect">
            <a:avLst/>
          </a:prstGeom>
          <a:noFill/>
        </p:spPr>
        <p:txBody>
          <a:bodyPr wrap="square">
            <a:spAutoFit/>
          </a:bodyPr>
          <a:lstStyle/>
          <a:p>
            <a:r>
              <a:rPr lang="en-US" sz="1800" dirty="0"/>
              <a:t>Horizon Europe networks in the Danube region are highly structured, with a few central institutions:</a:t>
            </a:r>
          </a:p>
          <a:p>
            <a:pPr marL="342900" indent="-342900">
              <a:buFont typeface="Arial" panose="020B0604020202020204" pitchFamily="34" charset="0"/>
              <a:buChar char="•"/>
            </a:pPr>
            <a:r>
              <a:rPr lang="en-US" sz="1800" b="1" dirty="0"/>
              <a:t>Core hubs</a:t>
            </a:r>
            <a:r>
              <a:rPr lang="en-US" sz="1800" dirty="0"/>
              <a:t>: Fraunhofer Society for the Advancement of Applied Research, Technical University of Munich, Jožef Stefan Institute, Vienna University of Technology, University of Natural Resources and Life Sciences, Vienna.</a:t>
            </a:r>
          </a:p>
          <a:p>
            <a:pPr marL="342900" indent="-342900">
              <a:buFont typeface="Arial" panose="020B0604020202020204" pitchFamily="34" charset="0"/>
              <a:buChar char="•"/>
            </a:pPr>
            <a:r>
              <a:rPr lang="en-US" sz="1800" b="1" dirty="0"/>
              <a:t>Emerging players</a:t>
            </a:r>
            <a:r>
              <a:rPr lang="en-US" sz="1800" dirty="0"/>
              <a:t>: Institutions from Croatia, and Serbia gaining influence.</a:t>
            </a:r>
          </a:p>
          <a:p>
            <a:endParaRPr lang="en-US" sz="1800" dirty="0"/>
          </a:p>
          <a:p>
            <a:r>
              <a:rPr lang="en-US" sz="1800" dirty="0"/>
              <a:t>Peripheral countries and smaller institutions remain marginal due to:</a:t>
            </a:r>
          </a:p>
          <a:p>
            <a:pPr marL="342900" indent="-342900">
              <a:buFont typeface="Arial" panose="020B0604020202020204" pitchFamily="34" charset="0"/>
              <a:buChar char="•"/>
            </a:pPr>
            <a:r>
              <a:rPr lang="en-US" sz="1800" dirty="0"/>
              <a:t>Funding constraints,</a:t>
            </a:r>
          </a:p>
          <a:p>
            <a:pPr marL="342900" indent="-342900">
              <a:buFont typeface="Arial" panose="020B0604020202020204" pitchFamily="34" charset="0"/>
              <a:buChar char="•"/>
            </a:pPr>
            <a:r>
              <a:rPr lang="en-US" sz="1800" dirty="0"/>
              <a:t>Administrative burdens,</a:t>
            </a:r>
          </a:p>
          <a:p>
            <a:pPr marL="342900" indent="-342900">
              <a:buFont typeface="Arial" panose="020B0604020202020204" pitchFamily="34" charset="0"/>
              <a:buChar char="•"/>
            </a:pPr>
            <a:r>
              <a:rPr lang="en-US" sz="1800" dirty="0"/>
              <a:t>Weak institutional capacity.</a:t>
            </a:r>
          </a:p>
          <a:p>
            <a:pPr marL="342900" indent="-342900">
              <a:buFont typeface="Arial" panose="020B0604020202020204" pitchFamily="34" charset="0"/>
              <a:buChar char="•"/>
            </a:pPr>
            <a:endParaRPr lang="en-US" sz="1800" dirty="0"/>
          </a:p>
          <a:p>
            <a:r>
              <a:rPr lang="en-US" sz="1800" dirty="0"/>
              <a:t>Important bridging institutions:</a:t>
            </a:r>
          </a:p>
          <a:p>
            <a:pPr marL="342900" indent="-342900">
              <a:buFont typeface="Arial" panose="020B0604020202020204" pitchFamily="34" charset="0"/>
              <a:buChar char="•"/>
            </a:pPr>
            <a:r>
              <a:rPr lang="en-US" sz="1800" dirty="0"/>
              <a:t>Jožef Stefan Institute and </a:t>
            </a:r>
            <a:r>
              <a:rPr lang="en-US" sz="1800" dirty="0" err="1"/>
              <a:t>Ruđer</a:t>
            </a:r>
            <a:r>
              <a:rPr lang="en-US" sz="1800" dirty="0"/>
              <a:t> Bošković Institute play an important bridging role, connecting smaller institutions to leading research networks</a:t>
            </a:r>
          </a:p>
        </p:txBody>
      </p:sp>
    </p:spTree>
    <p:extLst>
      <p:ext uri="{BB962C8B-B14F-4D97-AF65-F5344CB8AC3E}">
        <p14:creationId xmlns:p14="http://schemas.microsoft.com/office/powerpoint/2010/main" val="2090741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C0A17-02AF-0220-79FD-98B82D03762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0855A24-055E-6D77-D4F4-BB18071B0F60}"/>
              </a:ext>
            </a:extLst>
          </p:cNvPr>
          <p:cNvSpPr>
            <a:spLocks noGrp="1"/>
          </p:cNvSpPr>
          <p:nvPr>
            <p:ph type="title"/>
          </p:nvPr>
        </p:nvSpPr>
        <p:spPr>
          <a:xfrm>
            <a:off x="128007" y="0"/>
            <a:ext cx="8810720" cy="1143000"/>
          </a:xfrm>
        </p:spPr>
        <p:txBody>
          <a:bodyPr>
            <a:noAutofit/>
          </a:bodyPr>
          <a:lstStyle/>
          <a:p>
            <a:r>
              <a:rPr lang="en-US" sz="3200" b="1" dirty="0"/>
              <a:t>Future Directions for Research Collaboration in the Danube Region</a:t>
            </a:r>
            <a:endParaRPr lang="sk-SK" sz="3200" b="1" dirty="0"/>
          </a:p>
        </p:txBody>
      </p:sp>
      <p:pic>
        <p:nvPicPr>
          <p:cNvPr id="4" name="Google Shape;96;p2" descr="1.jpg">
            <a:extLst>
              <a:ext uri="{FF2B5EF4-FFF2-40B4-BE49-F238E27FC236}">
                <a16:creationId xmlns:a16="http://schemas.microsoft.com/office/drawing/2014/main" id="{0645654B-42F8-5830-426C-637A8A026DAC}"/>
              </a:ext>
            </a:extLst>
          </p:cNvPr>
          <p:cNvPicPr preferRelativeResize="0"/>
          <p:nvPr/>
        </p:nvPicPr>
        <p:blipFill rotWithShape="1">
          <a:blip r:embed="rId2">
            <a:alphaModFix/>
          </a:blip>
          <a:srcRect t="64981" b="23562"/>
          <a:stretch/>
        </p:blipFill>
        <p:spPr>
          <a:xfrm>
            <a:off x="0" y="6237312"/>
            <a:ext cx="9144000" cy="620688"/>
          </a:xfrm>
          <a:prstGeom prst="rect">
            <a:avLst/>
          </a:prstGeom>
          <a:noFill/>
          <a:ln>
            <a:noFill/>
          </a:ln>
        </p:spPr>
      </p:pic>
      <p:pic>
        <p:nvPicPr>
          <p:cNvPr id="5" name="Google Shape;99;p2" descr="spoluk.png">
            <a:extLst>
              <a:ext uri="{FF2B5EF4-FFF2-40B4-BE49-F238E27FC236}">
                <a16:creationId xmlns:a16="http://schemas.microsoft.com/office/drawing/2014/main" id="{909CEE07-3D83-2D27-E1F4-5E60C4E12B97}"/>
              </a:ext>
            </a:extLst>
          </p:cNvPr>
          <p:cNvPicPr preferRelativeResize="0"/>
          <p:nvPr/>
        </p:nvPicPr>
        <p:blipFill rotWithShape="1">
          <a:blip r:embed="rId3">
            <a:alphaModFix/>
          </a:blip>
          <a:srcRect/>
          <a:stretch/>
        </p:blipFill>
        <p:spPr>
          <a:xfrm>
            <a:off x="6948264" y="5877272"/>
            <a:ext cx="2067729" cy="612661"/>
          </a:xfrm>
          <a:prstGeom prst="rect">
            <a:avLst/>
          </a:prstGeom>
          <a:noFill/>
          <a:ln>
            <a:noFill/>
          </a:ln>
        </p:spPr>
      </p:pic>
      <p:sp>
        <p:nvSpPr>
          <p:cNvPr id="9" name="TextBox 8">
            <a:extLst>
              <a:ext uri="{FF2B5EF4-FFF2-40B4-BE49-F238E27FC236}">
                <a16:creationId xmlns:a16="http://schemas.microsoft.com/office/drawing/2014/main" id="{ED84B87F-8E3D-5999-A538-605B05ECEA09}"/>
              </a:ext>
            </a:extLst>
          </p:cNvPr>
          <p:cNvSpPr txBox="1"/>
          <p:nvPr/>
        </p:nvSpPr>
        <p:spPr>
          <a:xfrm>
            <a:off x="496529" y="1224426"/>
            <a:ext cx="8150942" cy="3477875"/>
          </a:xfrm>
          <a:prstGeom prst="rect">
            <a:avLst/>
          </a:prstGeom>
          <a:noFill/>
        </p:spPr>
        <p:txBody>
          <a:bodyPr wrap="square">
            <a:spAutoFit/>
          </a:bodyPr>
          <a:lstStyle/>
          <a:p>
            <a:r>
              <a:rPr lang="en-US" sz="2000" b="1" dirty="0"/>
              <a:t>1. Bridge regional disparities</a:t>
            </a:r>
            <a:r>
              <a:rPr lang="en-US" sz="2000" dirty="0"/>
              <a:t>: Support non-EU countries (e.g. Ukraine, Moldova, Bosnia and Herzegovina, Montenegro) through targeted capacity-building programs, infrastructure development, and access to EU funding.</a:t>
            </a:r>
          </a:p>
          <a:p>
            <a:endParaRPr lang="en-US" sz="2000" dirty="0"/>
          </a:p>
          <a:p>
            <a:r>
              <a:rPr lang="en-US" sz="2000" b="1" dirty="0"/>
              <a:t>2. Promote cross-border &amp; interdisciplinary collaboration</a:t>
            </a:r>
            <a:r>
              <a:rPr lang="en-US" sz="2000" dirty="0"/>
              <a:t>: Leverage common S3 priorities through joint initiatives.</a:t>
            </a:r>
          </a:p>
          <a:p>
            <a:endParaRPr lang="en-US" sz="2000" dirty="0"/>
          </a:p>
          <a:p>
            <a:r>
              <a:rPr lang="en-US" sz="2000" b="1" dirty="0"/>
              <a:t>3. Empower bridging institutions</a:t>
            </a:r>
            <a:r>
              <a:rPr lang="en-US" sz="2000" dirty="0"/>
              <a:t>: Bridging Institutions should act as mentors, training facilitators, and co-creation hubs for smaller institutions across the region</a:t>
            </a:r>
          </a:p>
        </p:txBody>
      </p:sp>
    </p:spTree>
    <p:extLst>
      <p:ext uri="{BB962C8B-B14F-4D97-AF65-F5344CB8AC3E}">
        <p14:creationId xmlns:p14="http://schemas.microsoft.com/office/powerpoint/2010/main" val="578037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1137D-9CE3-70F8-8C37-5C6EA6740C6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80876EB-BD1D-7AC7-6592-22E7AA3C309E}"/>
              </a:ext>
            </a:extLst>
          </p:cNvPr>
          <p:cNvSpPr>
            <a:spLocks noGrp="1"/>
          </p:cNvSpPr>
          <p:nvPr>
            <p:ph type="title"/>
          </p:nvPr>
        </p:nvSpPr>
        <p:spPr>
          <a:xfrm>
            <a:off x="128007" y="0"/>
            <a:ext cx="8810720" cy="1143000"/>
          </a:xfrm>
        </p:spPr>
        <p:txBody>
          <a:bodyPr>
            <a:noAutofit/>
          </a:bodyPr>
          <a:lstStyle/>
          <a:p>
            <a:r>
              <a:rPr lang="en-US" sz="3200" b="1" dirty="0"/>
              <a:t>Future Directions for Research Collaboration in the Danube Region</a:t>
            </a:r>
            <a:endParaRPr lang="sk-SK" sz="3200" b="1" dirty="0"/>
          </a:p>
        </p:txBody>
      </p:sp>
      <p:pic>
        <p:nvPicPr>
          <p:cNvPr id="4" name="Google Shape;96;p2" descr="1.jpg">
            <a:extLst>
              <a:ext uri="{FF2B5EF4-FFF2-40B4-BE49-F238E27FC236}">
                <a16:creationId xmlns:a16="http://schemas.microsoft.com/office/drawing/2014/main" id="{A4B4D1FA-A090-1FF5-95AD-3395F6856ADA}"/>
              </a:ext>
            </a:extLst>
          </p:cNvPr>
          <p:cNvPicPr preferRelativeResize="0"/>
          <p:nvPr/>
        </p:nvPicPr>
        <p:blipFill rotWithShape="1">
          <a:blip r:embed="rId2">
            <a:alphaModFix/>
          </a:blip>
          <a:srcRect t="64981" b="23562"/>
          <a:stretch/>
        </p:blipFill>
        <p:spPr>
          <a:xfrm>
            <a:off x="0" y="6237312"/>
            <a:ext cx="9144000" cy="620688"/>
          </a:xfrm>
          <a:prstGeom prst="rect">
            <a:avLst/>
          </a:prstGeom>
          <a:noFill/>
          <a:ln>
            <a:noFill/>
          </a:ln>
        </p:spPr>
      </p:pic>
      <p:pic>
        <p:nvPicPr>
          <p:cNvPr id="5" name="Google Shape;99;p2" descr="spoluk.png">
            <a:extLst>
              <a:ext uri="{FF2B5EF4-FFF2-40B4-BE49-F238E27FC236}">
                <a16:creationId xmlns:a16="http://schemas.microsoft.com/office/drawing/2014/main" id="{DD992AE4-2E83-51AE-39A0-39B9849F5832}"/>
              </a:ext>
            </a:extLst>
          </p:cNvPr>
          <p:cNvPicPr preferRelativeResize="0"/>
          <p:nvPr/>
        </p:nvPicPr>
        <p:blipFill rotWithShape="1">
          <a:blip r:embed="rId3">
            <a:alphaModFix/>
          </a:blip>
          <a:srcRect/>
          <a:stretch/>
        </p:blipFill>
        <p:spPr>
          <a:xfrm>
            <a:off x="6948264" y="5877272"/>
            <a:ext cx="2067729" cy="612661"/>
          </a:xfrm>
          <a:prstGeom prst="rect">
            <a:avLst/>
          </a:prstGeom>
          <a:noFill/>
          <a:ln>
            <a:noFill/>
          </a:ln>
        </p:spPr>
      </p:pic>
      <p:sp>
        <p:nvSpPr>
          <p:cNvPr id="9" name="TextBox 8">
            <a:extLst>
              <a:ext uri="{FF2B5EF4-FFF2-40B4-BE49-F238E27FC236}">
                <a16:creationId xmlns:a16="http://schemas.microsoft.com/office/drawing/2014/main" id="{2E0638C4-9358-2B5C-DBDF-208CCEBC6507}"/>
              </a:ext>
            </a:extLst>
          </p:cNvPr>
          <p:cNvSpPr txBox="1"/>
          <p:nvPr/>
        </p:nvSpPr>
        <p:spPr>
          <a:xfrm>
            <a:off x="496529" y="1143000"/>
            <a:ext cx="8150942" cy="3477875"/>
          </a:xfrm>
          <a:prstGeom prst="rect">
            <a:avLst/>
          </a:prstGeom>
          <a:noFill/>
        </p:spPr>
        <p:txBody>
          <a:bodyPr wrap="square">
            <a:spAutoFit/>
          </a:bodyPr>
          <a:lstStyle/>
          <a:p>
            <a:r>
              <a:rPr lang="en-US" sz="2000" b="1" dirty="0"/>
              <a:t>4. Target emerging fields</a:t>
            </a:r>
            <a:r>
              <a:rPr lang="en-US" sz="2000" dirty="0"/>
              <a:t>: Prioritize investment in AI, digital twins, hydrogen technologies, and circular economy innovations through public-private partnerships and dedicated funding calls.</a:t>
            </a:r>
          </a:p>
          <a:p>
            <a:endParaRPr lang="en-US" sz="2000" b="1" dirty="0"/>
          </a:p>
          <a:p>
            <a:r>
              <a:rPr lang="en-US" sz="2000" b="1" dirty="0"/>
              <a:t>5. Leverage regional strengths for mentorship &amp; knowledge sharing</a:t>
            </a:r>
            <a:r>
              <a:rPr lang="en-US" sz="2000" dirty="0"/>
              <a:t>: High-capacity countries (Austria, Germany) should support less developed ecosystems via mentorship programs, technical assistance, and joint R&amp;I initiatives on societal challenges</a:t>
            </a:r>
          </a:p>
          <a:p>
            <a:endParaRPr lang="en-US" sz="2000" dirty="0"/>
          </a:p>
          <a:p>
            <a:r>
              <a:rPr lang="en-US" sz="2000" b="1" dirty="0"/>
              <a:t>6.</a:t>
            </a:r>
            <a:r>
              <a:rPr lang="en-US" sz="2000" dirty="0"/>
              <a:t> </a:t>
            </a:r>
            <a:r>
              <a:rPr lang="en-US" sz="2000" b="1" dirty="0"/>
              <a:t>Establish more intensive cooperation between EUSDR priority areas and successful project partnerships in the region</a:t>
            </a:r>
            <a:endParaRPr lang="en-US" sz="2000" dirty="0"/>
          </a:p>
        </p:txBody>
      </p:sp>
    </p:spTree>
    <p:extLst>
      <p:ext uri="{BB962C8B-B14F-4D97-AF65-F5344CB8AC3E}">
        <p14:creationId xmlns:p14="http://schemas.microsoft.com/office/powerpoint/2010/main" val="3228461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310791" y="6258211"/>
            <a:ext cx="8496944" cy="5711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7" name="Picture 2" descr="C:\Users\Blaskó\Desktop\4da56c6e4199ee90672a68bb2f18884f-Brows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4077037"/>
            <a:ext cx="453097" cy="4530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Blaskó\Desktop\square-facebook-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4077037"/>
            <a:ext cx="449586" cy="449586"/>
          </a:xfrm>
          <a:prstGeom prst="rect">
            <a:avLst/>
          </a:prstGeom>
          <a:noFill/>
          <a:extLst>
            <a:ext uri="{909E8E84-426E-40DD-AFC4-6F175D3DCCD1}">
              <a14:hiddenFill xmlns:a14="http://schemas.microsoft.com/office/drawing/2010/main">
                <a:solidFill>
                  <a:srgbClr val="FFFFFF"/>
                </a:solidFill>
              </a14:hiddenFill>
            </a:ext>
          </a:extLst>
        </p:spPr>
      </p:pic>
      <p:sp>
        <p:nvSpPr>
          <p:cNvPr id="6" name="Obdĺžnik 5"/>
          <p:cNvSpPr/>
          <p:nvPr/>
        </p:nvSpPr>
        <p:spPr>
          <a:xfrm>
            <a:off x="310791" y="908720"/>
            <a:ext cx="8496944"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0" name="Picture 2" descr="Image result for thank you for attention icon"/>
          <p:cNvPicPr>
            <a:picLocks noChangeAspect="1" noChangeArrowheads="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30523" b="33058"/>
          <a:stretch/>
        </p:blipFill>
        <p:spPr bwMode="auto">
          <a:xfrm>
            <a:off x="1223488" y="1273415"/>
            <a:ext cx="6768751" cy="1848827"/>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Image result for arrow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sp>
        <p:nvSpPr>
          <p:cNvPr id="13" name="Obdĺžnik 12"/>
          <p:cNvSpPr/>
          <p:nvPr/>
        </p:nvSpPr>
        <p:spPr>
          <a:xfrm>
            <a:off x="1547664" y="3122242"/>
            <a:ext cx="6215134" cy="646331"/>
          </a:xfrm>
          <a:prstGeom prst="rect">
            <a:avLst/>
          </a:prstGeom>
          <a:noFill/>
        </p:spPr>
        <p:txBody>
          <a:bodyPr wrap="square" lIns="91440" tIns="45720" rIns="91440" bIns="45720">
            <a:spAutoFit/>
          </a:bodyPr>
          <a:lstStyle/>
          <a:p>
            <a:pPr algn="ctr"/>
            <a:r>
              <a:rPr lang="en-GB" sz="3600" b="1" cap="none" spc="0" dirty="0">
                <a:ln w="1905"/>
                <a:solidFill>
                  <a:srgbClr val="7030A0"/>
                </a:solidFill>
                <a:effectLst>
                  <a:innerShdw blurRad="69850" dist="43180" dir="5400000">
                    <a:srgbClr val="000000">
                      <a:alpha val="65000"/>
                    </a:srgbClr>
                  </a:innerShdw>
                </a:effectLst>
              </a:rPr>
              <a:t>For more information</a:t>
            </a:r>
            <a:endParaRPr lang="sk-SK" sz="3600" b="1" cap="none" spc="0" dirty="0">
              <a:ln w="1905"/>
              <a:solidFill>
                <a:srgbClr val="7030A0"/>
              </a:solidFill>
              <a:effectLst>
                <a:innerShdw blurRad="69850" dist="43180" dir="5400000">
                  <a:srgbClr val="000000">
                    <a:alpha val="65000"/>
                  </a:srgbClr>
                </a:innerShdw>
              </a:effectLst>
            </a:endParaRPr>
          </a:p>
        </p:txBody>
      </p:sp>
      <p:pic>
        <p:nvPicPr>
          <p:cNvPr id="8194"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73621" b="56590"/>
          <a:stretch/>
        </p:blipFill>
        <p:spPr bwMode="auto">
          <a:xfrm>
            <a:off x="4472894" y="4033404"/>
            <a:ext cx="554335" cy="513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Zástupný symbol obsahu 2"/>
          <p:cNvSpPr txBox="1">
            <a:spLocks/>
          </p:cNvSpPr>
          <p:nvPr/>
        </p:nvSpPr>
        <p:spPr>
          <a:xfrm>
            <a:off x="1682635" y="4190355"/>
            <a:ext cx="6336704" cy="2010186"/>
          </a:xfrm>
          <a:prstGeom prst="rect">
            <a:avLst/>
          </a:prstGeom>
        </p:spPr>
        <p:txBody>
          <a:bodyPr vert="horz">
            <a:normAutofit fontScale="92500" lnSpcReduction="1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Font typeface="Wingdings 3"/>
              <a:buNone/>
            </a:pPr>
            <a:endParaRPr lang="en-GB" dirty="0"/>
          </a:p>
          <a:p>
            <a:pPr marL="0" indent="0" algn="ctr">
              <a:buNone/>
            </a:pPr>
            <a:r>
              <a:rPr lang="sk-SK" dirty="0">
                <a:solidFill>
                  <a:srgbClr val="0070C0"/>
                </a:solidFill>
              </a:rPr>
              <a:t>www.danubeknowledgesociety.eu</a:t>
            </a:r>
          </a:p>
          <a:p>
            <a:pPr marL="0" indent="0" algn="ctr">
              <a:buNone/>
            </a:pPr>
            <a:r>
              <a:rPr lang="sk-SK" dirty="0">
                <a:solidFill>
                  <a:srgbClr val="0070C0"/>
                </a:solidFill>
              </a:rPr>
              <a:t>f</a:t>
            </a:r>
            <a:r>
              <a:rPr lang="en-GB" dirty="0">
                <a:solidFill>
                  <a:srgbClr val="0070C0"/>
                </a:solidFill>
              </a:rPr>
              <a:t>acebook.com/</a:t>
            </a:r>
            <a:r>
              <a:rPr lang="en-GB" dirty="0" err="1">
                <a:solidFill>
                  <a:srgbClr val="0070C0"/>
                </a:solidFill>
              </a:rPr>
              <a:t>DanubeKnowledgeSociety</a:t>
            </a:r>
            <a:endParaRPr lang="sk-SK" dirty="0">
              <a:solidFill>
                <a:srgbClr val="0070C0"/>
              </a:solidFill>
            </a:endParaRPr>
          </a:p>
          <a:p>
            <a:pPr marL="0" lvl="1" indent="0" algn="ctr">
              <a:spcBef>
                <a:spcPts val="600"/>
              </a:spcBef>
              <a:buClr>
                <a:schemeClr val="accent1"/>
              </a:buClr>
              <a:buNone/>
            </a:pPr>
            <a:r>
              <a:rPr lang="en-US" sz="2600" dirty="0">
                <a:solidFill>
                  <a:srgbClr val="0070C0"/>
                </a:solidFill>
              </a:rPr>
              <a:t>#</a:t>
            </a:r>
            <a:r>
              <a:rPr lang="sk-SK" sz="2600" dirty="0" err="1">
                <a:solidFill>
                  <a:srgbClr val="0070C0"/>
                </a:solidFill>
              </a:rPr>
              <a:t>DanubeKnowledgeSociety</a:t>
            </a:r>
            <a:r>
              <a:rPr lang="en-US" sz="2600" dirty="0">
                <a:solidFill>
                  <a:srgbClr val="0070C0"/>
                </a:solidFill>
              </a:rPr>
              <a:t> </a:t>
            </a:r>
            <a:r>
              <a:rPr lang="sk-SK" sz="2600" dirty="0">
                <a:solidFill>
                  <a:srgbClr val="0070C0"/>
                </a:solidFill>
              </a:rPr>
              <a:t> </a:t>
            </a:r>
          </a:p>
          <a:p>
            <a:pPr marL="0" lvl="1" indent="0" algn="ctr">
              <a:spcBef>
                <a:spcPts val="600"/>
              </a:spcBef>
              <a:buClr>
                <a:schemeClr val="accent1"/>
              </a:buClr>
              <a:buNone/>
            </a:pPr>
            <a:r>
              <a:rPr lang="sk-SK" dirty="0">
                <a:solidFill>
                  <a:srgbClr val="0070C0"/>
                </a:solidFill>
              </a:rPr>
              <a:t>@</a:t>
            </a:r>
            <a:r>
              <a:rPr lang="sk-SK" dirty="0" err="1">
                <a:solidFill>
                  <a:srgbClr val="0070C0"/>
                </a:solidFill>
              </a:rPr>
              <a:t>EUSDR_knowledge</a:t>
            </a:r>
            <a:endParaRPr lang="en-GB" sz="2600" dirty="0">
              <a:solidFill>
                <a:srgbClr val="0070C0"/>
              </a:solidFill>
            </a:endParaRPr>
          </a:p>
          <a:p>
            <a:pPr marL="0" indent="0">
              <a:buFont typeface="Wingdings 3"/>
              <a:buNone/>
            </a:pPr>
            <a:endParaRPr lang="sk-SK" u="sng" dirty="0"/>
          </a:p>
          <a:p>
            <a:pPr marL="0" indent="0" algn="ctr">
              <a:buFont typeface="Wingdings 3"/>
              <a:buNone/>
            </a:pPr>
            <a:endParaRPr lang="sk-SK" u="sng" dirty="0">
              <a:solidFill>
                <a:srgbClr val="7030A0"/>
              </a:solidFill>
            </a:endParaRPr>
          </a:p>
          <a:p>
            <a:pPr marL="0" indent="0" algn="ctr">
              <a:buFont typeface="Wingdings 3"/>
              <a:buNone/>
            </a:pPr>
            <a:endParaRPr lang="sk-SK" u="sng" dirty="0">
              <a:solidFill>
                <a:srgbClr val="7030A0"/>
              </a:solidFill>
            </a:endParaRPr>
          </a:p>
          <a:p>
            <a:pPr>
              <a:buFont typeface="Arial" panose="020B0604020202020204" pitchFamily="34" charset="0"/>
              <a:buChar char="•"/>
            </a:pPr>
            <a:endParaRPr lang="sk-SK" b="1" dirty="0">
              <a:solidFill>
                <a:srgbClr val="0E4194"/>
              </a:solidFill>
            </a:endParaRPr>
          </a:p>
          <a:p>
            <a:pPr marL="457200" lvl="1" indent="0" algn="ctr">
              <a:lnSpc>
                <a:spcPct val="150000"/>
              </a:lnSpc>
              <a:buClr>
                <a:srgbClr val="0E4194"/>
              </a:buClr>
              <a:buSzPct val="25000"/>
              <a:buFont typeface="Wingdings 3"/>
              <a:buNone/>
            </a:pPr>
            <a:endParaRPr lang="en-GB" dirty="0">
              <a:solidFill>
                <a:srgbClr val="7030A0"/>
              </a:solidFill>
            </a:endParaRPr>
          </a:p>
          <a:p>
            <a:pPr marL="0" indent="0">
              <a:buFont typeface="Wingdings 3"/>
              <a:buNone/>
            </a:pPr>
            <a:endParaRPr lang="en-GB" dirty="0"/>
          </a:p>
          <a:p>
            <a:endParaRPr lang="en-GB" dirty="0"/>
          </a:p>
        </p:txBody>
      </p:sp>
      <p:sp>
        <p:nvSpPr>
          <p:cNvPr id="2" name="AutoShape 2" descr="Image result for number 1 transparent background"/>
          <p:cNvSpPr>
            <a:spLocks noChangeAspect="1" noChangeArrowheads="1"/>
          </p:cNvSpPr>
          <p:nvPr/>
        </p:nvSpPr>
        <p:spPr bwMode="auto">
          <a:xfrm>
            <a:off x="1483073" y="573699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sp>
        <p:nvSpPr>
          <p:cNvPr id="5" name="AutoShape 2" descr="data:image/png;base64,iVBORw0KGgoAAAANSUhEUgAAAJcAAACXCAMAAAAvQTlLAAAAXVBMVEUdofL///8AnfIAmvEUn/IAmPHw+P72+/7g8P37/v9LrvSt1/mazvjr9f5it/XK5fvZ7fx3v/bU6vw0p/O+4Pu22/qRyvfF4vttu/Wm1PmGxvd9wvY/qvMAk/FXs/TIycWmAAAEZElEQVR4nO2b6Y6zOgyGg2OWpuxbgTLc/2We0O2jA4WEhI6O5OfHSJU64cU4bxyTMkYQBEEQBEEQBEEQBEEQBPENEBFA/sG/FjIFeDFcu7ruMsFc+Gs1DxBYnUe+M3Lyoku2FLSvhxEhLp13vLPg71+CIuxNrqH/L8BK35nhhfBvLEReRwFfGWSLuNBVxq+nuaqRIL6nmZwMIpTKY4OswzThWsKQt8uqJH7D2ThFm8STn1KD/MLGcSqd20L8nVlvhEVcX+7hPDUGungiR2g18oCf12Q5p+CVeZVBdqHwbnepfGcQrsqaJpuJS0D3CL+r9n0UH1J+hi9uunaKw+dTaRVzLFCU5QkYVwSR7dPFkudApatwa1gryooEB87jMrruDFj0GiovNkOGk6+vcaqgiLtxWqrmx+xCE9+O+q0JBJlatNIqv0/LfJeqUdfbbdYbEeOpmq4n+e60Z+/Tq8I1Zdh7WrI8sdcqkP26kvToz2M9TUWRoDdwsNm8T9jH5RI/L4yL0TJZtS/zAduPE3Phyx/JtcuUKbAUgqDmsDhori4rMZIly4nFdcULi7kyVDZ7xw9NKkK24pRBW/xeALBQc1XJxVDWatmSZz2fZppGvC7GOw4QK8NHZcdcqe15FeX8Ssx3QlCtXyJoG1Egv21fVyvVKebxkhXVwtbmHS+9nLumZz/KNaEFXYyr1i7OSbUmdEobO1rUsCVFKlNd42qIhWaZsE1rqAt7IV0KemVjUiQ0bKPg4JTD2Jix/Civprp6OUh6vvZFqZzTCvgmO9qbruKxNfYjm7r2F4QvlJcWHQLjBqK6heuQ79sFTQBlU9VBp9/xIV5CbyuhRmxu99y+2TuOWa16Axr7snIbzWm0vggZr0J3XcsVvgGnzEp/nG8UhtpEhQ1ZzLq3lsYucce2V1hwiYewYbOU1sCzpEoCg8VHqdoRVQHtFWD+YPXVGnSWkiyx/MYPitBKlpm8E5oxvjxEF69lamqyqSWTeJANfVEU/dW4nN7bF1+G63Tc1tjd6V0G17onOjS2sz7ZvqYCid3sGqsKG5PRt7YEvVh5CauOeV0/B817Ad4R5xLMqwqj98afgdhQ1/mgMycQG0UsOOwoDAiDHLNcR7yBuP6yf43mgLn4D2h2FmLnQ2XJkP0M1Y6neVTOT5VB37S5p1VYpN85/oXc/dGxMxvteiXAPWvEK/3SATSETCfFrLxEUFDl9lqdgeQrpx4RhJ6HhXqnx/YBblzpFWL14bKAMxFq7ruj32cdrYBPgLucNedct2atto/07KHJ4kESZ12b7CglguygZzgkOu8UvxQsNtp6vLu5mh+SWU+AXXeVXEF2sMXLnG90exJ+HsMXvBRYo+Pvp6qBLx0eR2BdqjQhvbxjy0d3jlIGor5s2JdXduLDgaJjpbEhTKKlgtCPgkst2J/9LkH6Poqma6skD6LI86IgTcpzeI174N9I9RVev9jA24fbWvXHkgiCIAiCIAiCIAiCIAjif8d/KlY0EgRk7OkAAAAASUVORK5CYI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pic>
        <p:nvPicPr>
          <p:cNvPr id="1028" name="Picture 4" descr="Twitter nefunguje? Aktuálne problémy a výpadky | Downdetect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70625" y="3989216"/>
            <a:ext cx="601315" cy="517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254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D265CF-6E52-5DC1-FCA9-6C3285C9C04B}"/>
              </a:ext>
            </a:extLst>
          </p:cNvPr>
          <p:cNvSpPr>
            <a:spLocks noGrp="1"/>
          </p:cNvSpPr>
          <p:nvPr>
            <p:ph type="title"/>
          </p:nvPr>
        </p:nvSpPr>
        <p:spPr>
          <a:xfrm>
            <a:off x="128007" y="0"/>
            <a:ext cx="8810720" cy="1143000"/>
          </a:xfrm>
        </p:spPr>
        <p:txBody>
          <a:bodyPr>
            <a:noAutofit/>
          </a:bodyPr>
          <a:lstStyle/>
          <a:p>
            <a:r>
              <a:rPr lang="sk-SK" sz="3200" b="1" dirty="0"/>
              <a:t>Structure od the study</a:t>
            </a:r>
          </a:p>
        </p:txBody>
      </p:sp>
      <p:pic>
        <p:nvPicPr>
          <p:cNvPr id="4" name="Google Shape;96;p2" descr="1.jpg">
            <a:extLst>
              <a:ext uri="{FF2B5EF4-FFF2-40B4-BE49-F238E27FC236}">
                <a16:creationId xmlns:a16="http://schemas.microsoft.com/office/drawing/2014/main" id="{C257FF3C-DF9A-E777-A6A7-8A386BB4E5E7}"/>
              </a:ext>
            </a:extLst>
          </p:cNvPr>
          <p:cNvPicPr preferRelativeResize="0"/>
          <p:nvPr/>
        </p:nvPicPr>
        <p:blipFill rotWithShape="1">
          <a:blip r:embed="rId2">
            <a:alphaModFix/>
          </a:blip>
          <a:srcRect t="64981" b="23562"/>
          <a:stretch/>
        </p:blipFill>
        <p:spPr>
          <a:xfrm>
            <a:off x="0" y="6237312"/>
            <a:ext cx="9144000" cy="620688"/>
          </a:xfrm>
          <a:prstGeom prst="rect">
            <a:avLst/>
          </a:prstGeom>
          <a:noFill/>
          <a:ln>
            <a:noFill/>
          </a:ln>
        </p:spPr>
      </p:pic>
      <p:pic>
        <p:nvPicPr>
          <p:cNvPr id="5" name="Google Shape;99;p2" descr="spoluk.png">
            <a:extLst>
              <a:ext uri="{FF2B5EF4-FFF2-40B4-BE49-F238E27FC236}">
                <a16:creationId xmlns:a16="http://schemas.microsoft.com/office/drawing/2014/main" id="{24DA7CC8-8739-55A3-6D4F-BA8F2A9DDBE2}"/>
              </a:ext>
            </a:extLst>
          </p:cNvPr>
          <p:cNvPicPr preferRelativeResize="0"/>
          <p:nvPr/>
        </p:nvPicPr>
        <p:blipFill rotWithShape="1">
          <a:blip r:embed="rId3">
            <a:alphaModFix/>
          </a:blip>
          <a:srcRect/>
          <a:stretch/>
        </p:blipFill>
        <p:spPr>
          <a:xfrm>
            <a:off x="6948264" y="5877272"/>
            <a:ext cx="2067729" cy="612661"/>
          </a:xfrm>
          <a:prstGeom prst="rect">
            <a:avLst/>
          </a:prstGeom>
          <a:noFill/>
          <a:ln>
            <a:noFill/>
          </a:ln>
        </p:spPr>
      </p:pic>
      <p:sp>
        <p:nvSpPr>
          <p:cNvPr id="3" name="TextBox 2">
            <a:extLst>
              <a:ext uri="{FF2B5EF4-FFF2-40B4-BE49-F238E27FC236}">
                <a16:creationId xmlns:a16="http://schemas.microsoft.com/office/drawing/2014/main" id="{8445CC1A-40F4-9A33-B62C-013EA9EA765A}"/>
              </a:ext>
            </a:extLst>
          </p:cNvPr>
          <p:cNvSpPr txBox="1"/>
          <p:nvPr/>
        </p:nvSpPr>
        <p:spPr>
          <a:xfrm>
            <a:off x="128007" y="1374091"/>
            <a:ext cx="4490884" cy="3170099"/>
          </a:xfrm>
          <a:prstGeom prst="rect">
            <a:avLst/>
          </a:prstGeom>
          <a:noFill/>
        </p:spPr>
        <p:txBody>
          <a:bodyPr wrap="square">
            <a:spAutoFit/>
          </a:bodyPr>
          <a:lstStyle/>
          <a:p>
            <a:pPr marL="285750" indent="-285750">
              <a:buClrTx/>
              <a:buFont typeface="Arial" panose="020B0604020202020204" pitchFamily="34" charset="0"/>
              <a:buChar char="•"/>
            </a:pPr>
            <a:r>
              <a:rPr lang="en-US" sz="2000" kern="1200" dirty="0">
                <a:solidFill>
                  <a:prstClr val="black"/>
                </a:solidFill>
                <a:latin typeface="+mn-lt"/>
                <a:ea typeface="+mn-ea"/>
                <a:cs typeface="+mn-cs"/>
              </a:rPr>
              <a:t>The study has been completed, and the final version is currently undergoing internal review and final revisions before publication</a:t>
            </a:r>
          </a:p>
          <a:p>
            <a:pPr>
              <a:buClrTx/>
              <a:buFontTx/>
              <a:buNone/>
            </a:pPr>
            <a:endParaRPr lang="en-US" sz="2000" kern="1200" dirty="0">
              <a:solidFill>
                <a:prstClr val="black"/>
              </a:solidFill>
              <a:latin typeface="+mn-lt"/>
              <a:ea typeface="+mn-ea"/>
              <a:cs typeface="+mn-cs"/>
            </a:endParaRPr>
          </a:p>
          <a:p>
            <a:pPr marL="285750" indent="-285750">
              <a:buClrTx/>
              <a:buFont typeface="Arial" panose="020B0604020202020204" pitchFamily="34" charset="0"/>
              <a:buChar char="•"/>
            </a:pPr>
            <a:r>
              <a:rPr lang="en-US" sz="2000" kern="1200" dirty="0">
                <a:solidFill>
                  <a:prstClr val="black"/>
                </a:solidFill>
                <a:latin typeface="+mn-lt"/>
                <a:ea typeface="+mn-ea"/>
                <a:cs typeface="+mn-cs"/>
              </a:rPr>
              <a:t>This presentation will provide an overview of the study’s structure, methodology, key findings, and strategic recommendations.</a:t>
            </a:r>
          </a:p>
          <a:p>
            <a:pPr marL="285750" indent="-285750">
              <a:buClrTx/>
              <a:buFont typeface="Arial" panose="020B0604020202020204" pitchFamily="34" charset="0"/>
              <a:buChar char="•"/>
            </a:pPr>
            <a:endParaRPr lang="en-US" sz="2000" kern="1200" dirty="0">
              <a:solidFill>
                <a:prstClr val="black"/>
              </a:solidFill>
              <a:latin typeface="Aptos" panose="02110004020202020204"/>
              <a:ea typeface="+mn-ea"/>
              <a:cs typeface="+mn-cs"/>
            </a:endParaRPr>
          </a:p>
        </p:txBody>
      </p:sp>
      <p:sp>
        <p:nvSpPr>
          <p:cNvPr id="6" name="Content Placeholder 2">
            <a:extLst>
              <a:ext uri="{FF2B5EF4-FFF2-40B4-BE49-F238E27FC236}">
                <a16:creationId xmlns:a16="http://schemas.microsoft.com/office/drawing/2014/main" id="{EC0CCFB4-B1EF-9311-0CCC-EF33C14E5DE7}"/>
              </a:ext>
            </a:extLst>
          </p:cNvPr>
          <p:cNvSpPr txBox="1">
            <a:spLocks/>
          </p:cNvSpPr>
          <p:nvPr/>
        </p:nvSpPr>
        <p:spPr>
          <a:xfrm>
            <a:off x="4572000" y="1374091"/>
            <a:ext cx="4366727" cy="3701910"/>
          </a:xfrm>
          <a:prstGeom prst="rect">
            <a:avLst/>
          </a:prstGeom>
          <a:gradFill rotWithShape="1">
            <a:gsLst>
              <a:gs pos="0">
                <a:srgbClr val="0F9ED5">
                  <a:lumMod val="110000"/>
                  <a:satMod val="105000"/>
                  <a:tint val="67000"/>
                </a:srgbClr>
              </a:gs>
              <a:gs pos="50000">
                <a:srgbClr val="0F9ED5">
                  <a:lumMod val="105000"/>
                  <a:satMod val="103000"/>
                  <a:tint val="73000"/>
                </a:srgbClr>
              </a:gs>
              <a:gs pos="100000">
                <a:srgbClr val="0F9ED5">
                  <a:lumMod val="105000"/>
                  <a:satMod val="109000"/>
                  <a:tint val="81000"/>
                </a:srgbClr>
              </a:gs>
            </a:gsLst>
            <a:lin ang="5400000" scaled="0"/>
          </a:gradFill>
          <a:ln w="12700" cap="flat" cmpd="sng" algn="ctr">
            <a:solidFill>
              <a:srgbClr val="0F9ED5"/>
            </a:solidFill>
            <a:prstDash val="solid"/>
            <a:miter lim="800000"/>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ysClr val="windowText" lastClr="000000"/>
                </a:solidFill>
                <a:effectLst/>
                <a:uLnTx/>
                <a:uFillTx/>
                <a:ea typeface="+mn-ea"/>
                <a:cs typeface="+mn-cs"/>
              </a:rPr>
              <a:t>TABLE OF CONTENTS </a:t>
            </a:r>
          </a:p>
          <a:p>
            <a:pPr marL="914400" marR="0" lvl="1" indent="-457200" algn="l" defTabSz="914400" rtl="0" eaLnBrk="1" fontAlgn="auto" latinLnBrk="0" hangingPunct="1">
              <a:lnSpc>
                <a:spcPct val="100000"/>
              </a:lnSpc>
              <a:spcBef>
                <a:spcPts val="500"/>
              </a:spcBef>
              <a:spcAft>
                <a:spcPts val="0"/>
              </a:spcAft>
              <a:buClrTx/>
              <a:buSzTx/>
              <a:buFont typeface="+mj-lt"/>
              <a:buAutoNum type="arabicPeriod"/>
              <a:tabLst/>
              <a:defRPr/>
            </a:pPr>
            <a:r>
              <a:rPr kumimoji="0" lang="en-US" sz="1600" b="0" i="0" u="none" strike="noStrike" kern="1200" cap="none" spc="0" normalizeH="0" baseline="0" noProof="0" dirty="0">
                <a:ln>
                  <a:noFill/>
                </a:ln>
                <a:solidFill>
                  <a:sysClr val="windowText" lastClr="000000"/>
                </a:solidFill>
                <a:effectLst/>
                <a:uLnTx/>
                <a:uFillTx/>
                <a:ea typeface="+mn-ea"/>
                <a:cs typeface="+mn-cs"/>
              </a:rPr>
              <a:t>Introduction </a:t>
            </a:r>
          </a:p>
          <a:p>
            <a:pPr marL="914400" marR="0" lvl="1" indent="-457200" algn="l" defTabSz="914400" rtl="0" eaLnBrk="1" fontAlgn="auto" latinLnBrk="0" hangingPunct="1">
              <a:lnSpc>
                <a:spcPct val="100000"/>
              </a:lnSpc>
              <a:spcBef>
                <a:spcPts val="500"/>
              </a:spcBef>
              <a:spcAft>
                <a:spcPts val="0"/>
              </a:spcAft>
              <a:buClrTx/>
              <a:buSzTx/>
              <a:buFont typeface="+mj-lt"/>
              <a:buAutoNum type="arabicPeriod"/>
              <a:tabLst/>
              <a:defRPr/>
            </a:pPr>
            <a:r>
              <a:rPr kumimoji="0" lang="en-US" sz="1600" b="0" i="0" u="none" strike="noStrike" kern="1200" cap="none" spc="0" normalizeH="0" baseline="0" noProof="0" dirty="0">
                <a:ln>
                  <a:noFill/>
                </a:ln>
                <a:solidFill>
                  <a:sysClr val="windowText" lastClr="000000"/>
                </a:solidFill>
                <a:effectLst/>
                <a:uLnTx/>
                <a:uFillTx/>
                <a:ea typeface="+mn-ea"/>
                <a:cs typeface="+mn-cs"/>
              </a:rPr>
              <a:t>Smart </a:t>
            </a:r>
            <a:r>
              <a:rPr kumimoji="0" lang="en-US" sz="1600" b="0" i="0" u="none" strike="noStrike" kern="1200" cap="none" spc="0" normalizeH="0" baseline="0" noProof="0" dirty="0" err="1">
                <a:ln>
                  <a:noFill/>
                </a:ln>
                <a:solidFill>
                  <a:sysClr val="windowText" lastClr="000000"/>
                </a:solidFill>
                <a:effectLst/>
                <a:uLnTx/>
                <a:uFillTx/>
                <a:ea typeface="+mn-ea"/>
                <a:cs typeface="+mn-cs"/>
              </a:rPr>
              <a:t>Specialisation</a:t>
            </a:r>
            <a:r>
              <a:rPr kumimoji="0" lang="en-US" sz="1600" b="0" i="0" u="none" strike="noStrike" kern="1200" cap="none" spc="0" normalizeH="0" baseline="0" noProof="0" dirty="0">
                <a:ln>
                  <a:noFill/>
                </a:ln>
                <a:solidFill>
                  <a:sysClr val="windowText" lastClr="000000"/>
                </a:solidFill>
                <a:effectLst/>
                <a:uLnTx/>
                <a:uFillTx/>
                <a:ea typeface="+mn-ea"/>
                <a:cs typeface="+mn-cs"/>
              </a:rPr>
              <a:t> Strategies in the Danube Region</a:t>
            </a:r>
          </a:p>
          <a:p>
            <a:pPr marL="914400" marR="0" lvl="1" indent="-457200" algn="l" defTabSz="914400" rtl="0" eaLnBrk="1" fontAlgn="auto" latinLnBrk="0" hangingPunct="1">
              <a:lnSpc>
                <a:spcPct val="100000"/>
              </a:lnSpc>
              <a:spcBef>
                <a:spcPts val="500"/>
              </a:spcBef>
              <a:spcAft>
                <a:spcPts val="0"/>
              </a:spcAft>
              <a:buClrTx/>
              <a:buSzTx/>
              <a:buFont typeface="+mj-lt"/>
              <a:buAutoNum type="arabicPeriod"/>
              <a:tabLst/>
              <a:defRPr/>
            </a:pPr>
            <a:r>
              <a:rPr kumimoji="0" lang="en-US" sz="1600" b="0" i="0" u="none" strike="noStrike" kern="1200" cap="none" spc="0" normalizeH="0" baseline="0" noProof="0" dirty="0">
                <a:ln>
                  <a:noFill/>
                </a:ln>
                <a:solidFill>
                  <a:sysClr val="windowText" lastClr="000000"/>
                </a:solidFill>
                <a:effectLst/>
                <a:uLnTx/>
                <a:uFillTx/>
                <a:ea typeface="+mn-ea"/>
                <a:cs typeface="+mn-cs"/>
              </a:rPr>
              <a:t>Identification of Key Priority Domains in the Danube Region Based on S3 Priority Areas</a:t>
            </a:r>
          </a:p>
          <a:p>
            <a:pPr marL="914400" marR="0" lvl="1" indent="-457200" algn="l" defTabSz="914400" rtl="0" eaLnBrk="1" fontAlgn="auto" latinLnBrk="0" hangingPunct="1">
              <a:lnSpc>
                <a:spcPct val="100000"/>
              </a:lnSpc>
              <a:spcBef>
                <a:spcPts val="500"/>
              </a:spcBef>
              <a:spcAft>
                <a:spcPts val="0"/>
              </a:spcAft>
              <a:buClrTx/>
              <a:buSzTx/>
              <a:buFont typeface="+mj-lt"/>
              <a:buAutoNum type="arabicPeriod"/>
              <a:tabLst/>
              <a:defRPr/>
            </a:pPr>
            <a:r>
              <a:rPr kumimoji="0" lang="en-US" sz="1600" b="0" i="0" u="none" strike="noStrike" kern="1200" cap="none" spc="0" normalizeH="0" baseline="0" noProof="0" dirty="0">
                <a:ln>
                  <a:noFill/>
                </a:ln>
                <a:solidFill>
                  <a:sysClr val="windowText" lastClr="000000"/>
                </a:solidFill>
                <a:effectLst/>
                <a:uLnTx/>
                <a:uFillTx/>
                <a:ea typeface="+mn-ea"/>
                <a:cs typeface="+mn-cs"/>
              </a:rPr>
              <a:t>Unveiling collaboration patterns and networks in the Danube region countries</a:t>
            </a:r>
          </a:p>
          <a:p>
            <a:pPr marL="914400" marR="0" lvl="1" indent="-457200" algn="l" defTabSz="914400" rtl="0" eaLnBrk="1" fontAlgn="auto" latinLnBrk="0" hangingPunct="1">
              <a:lnSpc>
                <a:spcPct val="100000"/>
              </a:lnSpc>
              <a:spcBef>
                <a:spcPts val="500"/>
              </a:spcBef>
              <a:spcAft>
                <a:spcPts val="0"/>
              </a:spcAft>
              <a:buClrTx/>
              <a:buSzTx/>
              <a:buFont typeface="+mj-lt"/>
              <a:buAutoNum type="arabicPeriod"/>
              <a:tabLst/>
              <a:defRPr/>
            </a:pPr>
            <a:r>
              <a:rPr kumimoji="0" lang="en-US" sz="1600" b="0" i="0" u="none" strike="noStrike" kern="1200" cap="none" spc="0" normalizeH="0" baseline="0" noProof="0" dirty="0">
                <a:ln>
                  <a:noFill/>
                </a:ln>
                <a:solidFill>
                  <a:sysClr val="windowText" lastClr="000000"/>
                </a:solidFill>
                <a:effectLst/>
                <a:uLnTx/>
                <a:uFillTx/>
                <a:ea typeface="+mn-ea"/>
                <a:cs typeface="+mn-cs"/>
              </a:rPr>
              <a:t>Key Findings and Policy Recommendations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ysClr val="windowText" lastClr="000000"/>
              </a:solidFill>
              <a:effectLst/>
              <a:uLnTx/>
              <a:uFillTx/>
              <a:ea typeface="+mn-ea"/>
              <a:cs typeface="+mn-cs"/>
            </a:endParaRPr>
          </a:p>
        </p:txBody>
      </p:sp>
    </p:spTree>
    <p:extLst>
      <p:ext uri="{BB962C8B-B14F-4D97-AF65-F5344CB8AC3E}">
        <p14:creationId xmlns:p14="http://schemas.microsoft.com/office/powerpoint/2010/main" val="1392592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24314-74F5-1849-084D-6EE70E657B2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4709498-936C-248B-AEF7-708A046695AD}"/>
              </a:ext>
            </a:extLst>
          </p:cNvPr>
          <p:cNvSpPr>
            <a:spLocks noGrp="1"/>
          </p:cNvSpPr>
          <p:nvPr>
            <p:ph type="title"/>
          </p:nvPr>
        </p:nvSpPr>
        <p:spPr>
          <a:xfrm>
            <a:off x="128007" y="0"/>
            <a:ext cx="8810720" cy="1143000"/>
          </a:xfrm>
        </p:spPr>
        <p:txBody>
          <a:bodyPr>
            <a:noAutofit/>
          </a:bodyPr>
          <a:lstStyle/>
          <a:p>
            <a:r>
              <a:rPr lang="en-US" sz="3200" b="1" dirty="0"/>
              <a:t>Smart </a:t>
            </a:r>
            <a:r>
              <a:rPr lang="en-US" sz="3200" b="1" dirty="0" err="1"/>
              <a:t>Specialisation</a:t>
            </a:r>
            <a:r>
              <a:rPr lang="en-US" sz="3200" b="1" dirty="0"/>
              <a:t> Strategy: Regional Innovation through Collaboration</a:t>
            </a:r>
            <a:endParaRPr lang="sk-SK" sz="3200" b="1" dirty="0"/>
          </a:p>
        </p:txBody>
      </p:sp>
      <p:pic>
        <p:nvPicPr>
          <p:cNvPr id="4" name="Google Shape;96;p2" descr="1.jpg">
            <a:extLst>
              <a:ext uri="{FF2B5EF4-FFF2-40B4-BE49-F238E27FC236}">
                <a16:creationId xmlns:a16="http://schemas.microsoft.com/office/drawing/2014/main" id="{028AA69A-F98D-94CE-E8D0-36DCB2EFE4BC}"/>
              </a:ext>
            </a:extLst>
          </p:cNvPr>
          <p:cNvPicPr preferRelativeResize="0"/>
          <p:nvPr/>
        </p:nvPicPr>
        <p:blipFill rotWithShape="1">
          <a:blip r:embed="rId2">
            <a:alphaModFix/>
          </a:blip>
          <a:srcRect t="64981" b="23562"/>
          <a:stretch/>
        </p:blipFill>
        <p:spPr>
          <a:xfrm>
            <a:off x="0" y="6237312"/>
            <a:ext cx="9144000" cy="620688"/>
          </a:xfrm>
          <a:prstGeom prst="rect">
            <a:avLst/>
          </a:prstGeom>
          <a:noFill/>
          <a:ln>
            <a:noFill/>
          </a:ln>
        </p:spPr>
      </p:pic>
      <p:pic>
        <p:nvPicPr>
          <p:cNvPr id="5" name="Google Shape;99;p2" descr="spoluk.png">
            <a:extLst>
              <a:ext uri="{FF2B5EF4-FFF2-40B4-BE49-F238E27FC236}">
                <a16:creationId xmlns:a16="http://schemas.microsoft.com/office/drawing/2014/main" id="{BB295967-AAA3-53B8-EAAB-6BCC207A91E0}"/>
              </a:ext>
            </a:extLst>
          </p:cNvPr>
          <p:cNvPicPr preferRelativeResize="0"/>
          <p:nvPr/>
        </p:nvPicPr>
        <p:blipFill rotWithShape="1">
          <a:blip r:embed="rId3">
            <a:alphaModFix/>
          </a:blip>
          <a:srcRect/>
          <a:stretch/>
        </p:blipFill>
        <p:spPr>
          <a:xfrm>
            <a:off x="6948264" y="5877272"/>
            <a:ext cx="2067729" cy="612661"/>
          </a:xfrm>
          <a:prstGeom prst="rect">
            <a:avLst/>
          </a:prstGeom>
          <a:noFill/>
          <a:ln>
            <a:noFill/>
          </a:ln>
        </p:spPr>
      </p:pic>
      <p:sp>
        <p:nvSpPr>
          <p:cNvPr id="3" name="TextBox 2">
            <a:extLst>
              <a:ext uri="{FF2B5EF4-FFF2-40B4-BE49-F238E27FC236}">
                <a16:creationId xmlns:a16="http://schemas.microsoft.com/office/drawing/2014/main" id="{CD8B06BC-6F35-1BE5-CF95-187DD2BD2BCE}"/>
              </a:ext>
            </a:extLst>
          </p:cNvPr>
          <p:cNvSpPr txBox="1"/>
          <p:nvPr/>
        </p:nvSpPr>
        <p:spPr>
          <a:xfrm>
            <a:off x="128007" y="1374091"/>
            <a:ext cx="8671864" cy="4832092"/>
          </a:xfrm>
          <a:prstGeom prst="rect">
            <a:avLst/>
          </a:prstGeom>
          <a:noFill/>
        </p:spPr>
        <p:txBody>
          <a:bodyPr wrap="square">
            <a:spAutoFit/>
          </a:bodyPr>
          <a:lstStyle/>
          <a:p>
            <a:pPr marL="285750" indent="-285750">
              <a:buClrTx/>
              <a:buFont typeface="Arial" panose="020B0604020202020204" pitchFamily="34" charset="0"/>
              <a:buChar char="•"/>
            </a:pPr>
            <a:r>
              <a:rPr lang="en-US" sz="1800" kern="1200" dirty="0">
                <a:solidFill>
                  <a:prstClr val="black"/>
                </a:solidFill>
                <a:latin typeface="+mn-lt"/>
                <a:ea typeface="+mn-ea"/>
                <a:cs typeface="+mn-cs"/>
              </a:rPr>
              <a:t>The S3 approach highlights the unique role of regions in innovation, supporting bottom-up strategies to align investments with local strengths and market opportunities.</a:t>
            </a:r>
          </a:p>
          <a:p>
            <a:pPr>
              <a:buClrTx/>
            </a:pPr>
            <a:endParaRPr lang="en-US" sz="1800" kern="1200" dirty="0">
              <a:solidFill>
                <a:prstClr val="black"/>
              </a:solidFill>
              <a:latin typeface="+mn-lt"/>
              <a:ea typeface="+mn-ea"/>
              <a:cs typeface="+mn-cs"/>
            </a:endParaRPr>
          </a:p>
          <a:p>
            <a:pPr marL="285750" lvl="2" indent="-285750">
              <a:buClrTx/>
              <a:buFont typeface="Arial" panose="020B0604020202020204" pitchFamily="34" charset="0"/>
              <a:buChar char="•"/>
            </a:pPr>
            <a:r>
              <a:rPr lang="en-US" sz="1800" kern="1200" dirty="0">
                <a:solidFill>
                  <a:prstClr val="black"/>
                </a:solidFill>
                <a:latin typeface="+mn-lt"/>
                <a:ea typeface="+mn-ea"/>
                <a:cs typeface="+mn-cs"/>
              </a:rPr>
              <a:t>Scientific findings indicate that S3 can enhance cross-border cooperation, particularly among regions with complementary capabilities, thereby accelerating innovation and contributing to inclusive economic development (Radošević, 2018; Woolford et al., 2021).</a:t>
            </a:r>
          </a:p>
          <a:p>
            <a:pPr>
              <a:buClrTx/>
            </a:pPr>
            <a:endParaRPr lang="en-US" sz="1800" kern="1200" dirty="0">
              <a:solidFill>
                <a:prstClr val="black"/>
              </a:solidFill>
              <a:latin typeface="+mn-lt"/>
              <a:ea typeface="+mn-ea"/>
              <a:cs typeface="+mn-cs"/>
            </a:endParaRPr>
          </a:p>
          <a:p>
            <a:pPr marL="285750" indent="-285750">
              <a:buClrTx/>
              <a:buFont typeface="Arial" panose="020B0604020202020204" pitchFamily="34" charset="0"/>
              <a:buChar char="•"/>
            </a:pPr>
            <a:r>
              <a:rPr lang="en-US" sz="1800" kern="1200" dirty="0">
                <a:solidFill>
                  <a:prstClr val="black"/>
                </a:solidFill>
                <a:latin typeface="+mn-lt"/>
                <a:ea typeface="+mn-ea"/>
                <a:cs typeface="+mn-cs"/>
              </a:rPr>
              <a:t>Collaborative R&amp;I efforts help address specific regional issues, such as environmental sustainability, public health, and economic disparities, with contextually relevant solutions.</a:t>
            </a:r>
          </a:p>
          <a:p>
            <a:pPr>
              <a:buClrTx/>
            </a:pPr>
            <a:endParaRPr lang="en-US" sz="1800" kern="1200" dirty="0">
              <a:solidFill>
                <a:prstClr val="black"/>
              </a:solidFill>
              <a:latin typeface="+mn-lt"/>
              <a:ea typeface="+mn-ea"/>
              <a:cs typeface="+mn-cs"/>
            </a:endParaRPr>
          </a:p>
          <a:p>
            <a:pPr marL="285750" indent="-285750">
              <a:buClrTx/>
              <a:buFont typeface="Arial" panose="020B0604020202020204" pitchFamily="34" charset="0"/>
              <a:buChar char="•"/>
            </a:pPr>
            <a:r>
              <a:rPr lang="en-US" sz="1800" kern="1200" dirty="0">
                <a:solidFill>
                  <a:prstClr val="black"/>
                </a:solidFill>
                <a:latin typeface="+mn-lt"/>
                <a:ea typeface="+mn-ea"/>
                <a:cs typeface="+mn-cs"/>
              </a:rPr>
              <a:t>Regional collaboration builds educational networks, enhances workforce development, and encourages the exchange of best practices and technologies tailored to regional needs.</a:t>
            </a:r>
          </a:p>
          <a:p>
            <a:pPr marL="285750" indent="-285750">
              <a:buClrTx/>
              <a:buFont typeface="Arial" panose="020B0604020202020204" pitchFamily="34" charset="0"/>
              <a:buChar char="•"/>
            </a:pPr>
            <a:endParaRPr lang="en-US" sz="2000" kern="1200" dirty="0">
              <a:solidFill>
                <a:prstClr val="black"/>
              </a:solidFill>
              <a:latin typeface="Aptos" panose="02110004020202020204"/>
              <a:ea typeface="+mn-ea"/>
              <a:cs typeface="+mn-cs"/>
            </a:endParaRPr>
          </a:p>
        </p:txBody>
      </p:sp>
    </p:spTree>
    <p:extLst>
      <p:ext uri="{BB962C8B-B14F-4D97-AF65-F5344CB8AC3E}">
        <p14:creationId xmlns:p14="http://schemas.microsoft.com/office/powerpoint/2010/main" val="1824262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D2969-E159-EBBD-BE6F-5A8FB698937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A49D654-1391-B6B0-645B-648B717BED20}"/>
              </a:ext>
            </a:extLst>
          </p:cNvPr>
          <p:cNvSpPr>
            <a:spLocks noGrp="1"/>
          </p:cNvSpPr>
          <p:nvPr>
            <p:ph type="title"/>
          </p:nvPr>
        </p:nvSpPr>
        <p:spPr>
          <a:xfrm>
            <a:off x="128007" y="0"/>
            <a:ext cx="8810720" cy="1143000"/>
          </a:xfrm>
        </p:spPr>
        <p:txBody>
          <a:bodyPr>
            <a:noAutofit/>
          </a:bodyPr>
          <a:lstStyle/>
          <a:p>
            <a:r>
              <a:rPr lang="en-US" sz="3200" b="1" dirty="0"/>
              <a:t>Aim of the study</a:t>
            </a:r>
            <a:endParaRPr lang="sk-SK" sz="3200" b="1" dirty="0"/>
          </a:p>
        </p:txBody>
      </p:sp>
      <p:pic>
        <p:nvPicPr>
          <p:cNvPr id="4" name="Google Shape;96;p2" descr="1.jpg">
            <a:extLst>
              <a:ext uri="{FF2B5EF4-FFF2-40B4-BE49-F238E27FC236}">
                <a16:creationId xmlns:a16="http://schemas.microsoft.com/office/drawing/2014/main" id="{E1C716DA-D37E-BB84-1EAB-9AC678207533}"/>
              </a:ext>
            </a:extLst>
          </p:cNvPr>
          <p:cNvPicPr preferRelativeResize="0"/>
          <p:nvPr/>
        </p:nvPicPr>
        <p:blipFill rotWithShape="1">
          <a:blip r:embed="rId2">
            <a:alphaModFix/>
          </a:blip>
          <a:srcRect t="64981" b="23562"/>
          <a:stretch/>
        </p:blipFill>
        <p:spPr>
          <a:xfrm>
            <a:off x="0" y="6237312"/>
            <a:ext cx="9144000" cy="620688"/>
          </a:xfrm>
          <a:prstGeom prst="rect">
            <a:avLst/>
          </a:prstGeom>
          <a:noFill/>
          <a:ln>
            <a:noFill/>
          </a:ln>
        </p:spPr>
      </p:pic>
      <p:pic>
        <p:nvPicPr>
          <p:cNvPr id="5" name="Google Shape;99;p2" descr="spoluk.png">
            <a:extLst>
              <a:ext uri="{FF2B5EF4-FFF2-40B4-BE49-F238E27FC236}">
                <a16:creationId xmlns:a16="http://schemas.microsoft.com/office/drawing/2014/main" id="{0E6A5FC1-EB8F-1E07-9EB2-71DF61D63619}"/>
              </a:ext>
            </a:extLst>
          </p:cNvPr>
          <p:cNvPicPr preferRelativeResize="0"/>
          <p:nvPr/>
        </p:nvPicPr>
        <p:blipFill rotWithShape="1">
          <a:blip r:embed="rId3">
            <a:alphaModFix/>
          </a:blip>
          <a:srcRect/>
          <a:stretch/>
        </p:blipFill>
        <p:spPr>
          <a:xfrm>
            <a:off x="6948264" y="5877272"/>
            <a:ext cx="2067729" cy="612661"/>
          </a:xfrm>
          <a:prstGeom prst="rect">
            <a:avLst/>
          </a:prstGeom>
          <a:noFill/>
          <a:ln>
            <a:noFill/>
          </a:ln>
        </p:spPr>
      </p:pic>
      <p:sp>
        <p:nvSpPr>
          <p:cNvPr id="3" name="TextBox 2">
            <a:extLst>
              <a:ext uri="{FF2B5EF4-FFF2-40B4-BE49-F238E27FC236}">
                <a16:creationId xmlns:a16="http://schemas.microsoft.com/office/drawing/2014/main" id="{2A6D5BF9-3DD8-1A05-344D-E103DE0FD471}"/>
              </a:ext>
            </a:extLst>
          </p:cNvPr>
          <p:cNvSpPr txBox="1"/>
          <p:nvPr/>
        </p:nvSpPr>
        <p:spPr>
          <a:xfrm>
            <a:off x="128007" y="857622"/>
            <a:ext cx="8671864" cy="5632311"/>
          </a:xfrm>
          <a:prstGeom prst="rect">
            <a:avLst/>
          </a:prstGeom>
          <a:noFill/>
        </p:spPr>
        <p:txBody>
          <a:bodyPr wrap="square">
            <a:spAutoFit/>
          </a:bodyPr>
          <a:lstStyle/>
          <a:p>
            <a:r>
              <a:rPr lang="en-US" sz="1800" dirty="0">
                <a:latin typeface="+mn-lt"/>
              </a:rPr>
              <a:t>This study, based on an analysis of Horizon Europe projects from 2021 to 2024, explores the current state of research collaboration in the Danube Region, identifies key research domains, and provides actionable recommendations for fostering stronger interregional synergies.</a:t>
            </a:r>
          </a:p>
          <a:p>
            <a:r>
              <a:rPr lang="en-US" sz="1800" dirty="0">
                <a:latin typeface="+mn-lt"/>
              </a:rPr>
              <a:t>Specifically, it addresses the following key questions:</a:t>
            </a:r>
          </a:p>
          <a:p>
            <a:pPr marL="342900" indent="-342900">
              <a:buFont typeface="+mj-lt"/>
              <a:buAutoNum type="arabicPeriod"/>
            </a:pPr>
            <a:r>
              <a:rPr lang="en-US" sz="1800" b="1" dirty="0">
                <a:latin typeface="+mn-lt"/>
              </a:rPr>
              <a:t>What are the most common priority research areas identified in the Smart </a:t>
            </a:r>
            <a:r>
              <a:rPr lang="en-US" sz="1800" b="1" dirty="0" err="1">
                <a:latin typeface="+mn-lt"/>
              </a:rPr>
              <a:t>Specialisation</a:t>
            </a:r>
            <a:r>
              <a:rPr lang="en-US" sz="1800" b="1" dirty="0">
                <a:latin typeface="+mn-lt"/>
              </a:rPr>
              <a:t> Strategies of Danube Region countries</a:t>
            </a:r>
            <a:r>
              <a:rPr lang="en-US" sz="1800" dirty="0">
                <a:latin typeface="+mn-lt"/>
              </a:rPr>
              <a:t>? By examining these areas, the study aims to highlight thematic strengths and identify opportunities for alignment across borders.</a:t>
            </a:r>
          </a:p>
          <a:p>
            <a:pPr marL="342900" indent="-342900">
              <a:buFont typeface="+mj-lt"/>
              <a:buAutoNum type="arabicPeriod"/>
            </a:pPr>
            <a:r>
              <a:rPr lang="en-US" sz="1800" b="1" dirty="0">
                <a:latin typeface="+mn-lt"/>
              </a:rPr>
              <a:t>How are the research networks structured in the region, particularly in terms of connectivity, centrality, and collaboration patterns</a:t>
            </a:r>
            <a:r>
              <a:rPr lang="en-US" sz="1800" dirty="0">
                <a:latin typeface="+mn-lt"/>
              </a:rPr>
              <a:t>? Social network analysis is used to uncover the dynamics of these networks and to determine the role of key institutions.</a:t>
            </a:r>
          </a:p>
          <a:p>
            <a:pPr marL="342900" indent="-342900">
              <a:buFont typeface="+mj-lt"/>
              <a:buAutoNum type="arabicPeriod"/>
            </a:pPr>
            <a:r>
              <a:rPr lang="en-US" sz="1800" b="1" dirty="0">
                <a:latin typeface="+mn-lt"/>
              </a:rPr>
              <a:t>What are the emerging subfields in the most common S3 priority areas</a:t>
            </a:r>
            <a:r>
              <a:rPr lang="en-US" sz="1800" dirty="0">
                <a:latin typeface="+mn-lt"/>
              </a:rPr>
              <a:t>? The study explores the specific sub-themes driving innovation in these domains.</a:t>
            </a:r>
          </a:p>
          <a:p>
            <a:pPr marL="342900" indent="-342900">
              <a:buFont typeface="+mj-lt"/>
              <a:buAutoNum type="arabicPeriod"/>
            </a:pPr>
            <a:r>
              <a:rPr lang="en-US" sz="1800" b="1" dirty="0">
                <a:latin typeface="+mn-lt"/>
              </a:rPr>
              <a:t>How can the region foster greater synergy and inclusivity in research collaboration? </a:t>
            </a:r>
            <a:r>
              <a:rPr lang="en-US" sz="1800" dirty="0">
                <a:latin typeface="+mn-lt"/>
              </a:rPr>
              <a:t>Based on the findings, the study offers actionable recommendations to address disparities and strengthen the collective research impact of the region.</a:t>
            </a:r>
          </a:p>
          <a:p>
            <a:pPr marL="285750" indent="-285750">
              <a:buClrTx/>
              <a:buFont typeface="Arial" panose="020B0604020202020204" pitchFamily="34" charset="0"/>
              <a:buChar char="•"/>
            </a:pPr>
            <a:endParaRPr lang="en-US" sz="1800" kern="1200" dirty="0">
              <a:solidFill>
                <a:prstClr val="black"/>
              </a:solidFill>
              <a:latin typeface="Aptos" panose="02110004020202020204"/>
              <a:ea typeface="+mn-ea"/>
              <a:cs typeface="+mn-cs"/>
            </a:endParaRPr>
          </a:p>
        </p:txBody>
      </p:sp>
    </p:spTree>
    <p:extLst>
      <p:ext uri="{BB962C8B-B14F-4D97-AF65-F5344CB8AC3E}">
        <p14:creationId xmlns:p14="http://schemas.microsoft.com/office/powerpoint/2010/main" val="1970537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09A8A-C0DB-BACA-116C-CF5A16490DF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BA64F89-4B97-C6FC-8362-75444165FB66}"/>
              </a:ext>
            </a:extLst>
          </p:cNvPr>
          <p:cNvSpPr>
            <a:spLocks noGrp="1"/>
          </p:cNvSpPr>
          <p:nvPr>
            <p:ph type="title"/>
          </p:nvPr>
        </p:nvSpPr>
        <p:spPr>
          <a:xfrm>
            <a:off x="128007" y="0"/>
            <a:ext cx="8810720" cy="1143000"/>
          </a:xfrm>
        </p:spPr>
        <p:txBody>
          <a:bodyPr>
            <a:noAutofit/>
          </a:bodyPr>
          <a:lstStyle/>
          <a:p>
            <a:r>
              <a:rPr lang="en-US" sz="3200" b="1" dirty="0"/>
              <a:t>Identification of Key Priority Domains in the Danube Region Based on S3 Priority Areas</a:t>
            </a:r>
            <a:endParaRPr lang="sk-SK" sz="3200" b="1" dirty="0"/>
          </a:p>
        </p:txBody>
      </p:sp>
      <p:pic>
        <p:nvPicPr>
          <p:cNvPr id="4" name="Google Shape;96;p2" descr="1.jpg">
            <a:extLst>
              <a:ext uri="{FF2B5EF4-FFF2-40B4-BE49-F238E27FC236}">
                <a16:creationId xmlns:a16="http://schemas.microsoft.com/office/drawing/2014/main" id="{95E7284A-BC95-75C0-C4FE-5F3CEC2DFA5D}"/>
              </a:ext>
            </a:extLst>
          </p:cNvPr>
          <p:cNvPicPr preferRelativeResize="0"/>
          <p:nvPr/>
        </p:nvPicPr>
        <p:blipFill rotWithShape="1">
          <a:blip r:embed="rId2">
            <a:alphaModFix/>
          </a:blip>
          <a:srcRect t="64981" b="23562"/>
          <a:stretch/>
        </p:blipFill>
        <p:spPr>
          <a:xfrm>
            <a:off x="0" y="6237312"/>
            <a:ext cx="9144000" cy="620688"/>
          </a:xfrm>
          <a:prstGeom prst="rect">
            <a:avLst/>
          </a:prstGeom>
          <a:noFill/>
          <a:ln>
            <a:noFill/>
          </a:ln>
        </p:spPr>
      </p:pic>
      <p:pic>
        <p:nvPicPr>
          <p:cNvPr id="5" name="Google Shape;99;p2" descr="spoluk.png">
            <a:extLst>
              <a:ext uri="{FF2B5EF4-FFF2-40B4-BE49-F238E27FC236}">
                <a16:creationId xmlns:a16="http://schemas.microsoft.com/office/drawing/2014/main" id="{9338AC17-4614-0134-C7E5-434253C5F7A5}"/>
              </a:ext>
            </a:extLst>
          </p:cNvPr>
          <p:cNvPicPr preferRelativeResize="0"/>
          <p:nvPr/>
        </p:nvPicPr>
        <p:blipFill rotWithShape="1">
          <a:blip r:embed="rId3">
            <a:alphaModFix/>
          </a:blip>
          <a:srcRect/>
          <a:stretch/>
        </p:blipFill>
        <p:spPr>
          <a:xfrm>
            <a:off x="6948264" y="5877272"/>
            <a:ext cx="2067729" cy="612661"/>
          </a:xfrm>
          <a:prstGeom prst="rect">
            <a:avLst/>
          </a:prstGeom>
          <a:noFill/>
          <a:ln>
            <a:noFill/>
          </a:ln>
        </p:spPr>
      </p:pic>
      <p:sp>
        <p:nvSpPr>
          <p:cNvPr id="3" name="TextBox 2">
            <a:extLst>
              <a:ext uri="{FF2B5EF4-FFF2-40B4-BE49-F238E27FC236}">
                <a16:creationId xmlns:a16="http://schemas.microsoft.com/office/drawing/2014/main" id="{FF8B5D8E-AF31-6D99-835D-7DC7EB396D11}"/>
              </a:ext>
            </a:extLst>
          </p:cNvPr>
          <p:cNvSpPr txBox="1"/>
          <p:nvPr/>
        </p:nvSpPr>
        <p:spPr>
          <a:xfrm>
            <a:off x="128007" y="1143000"/>
            <a:ext cx="8671864" cy="3785652"/>
          </a:xfrm>
          <a:prstGeom prst="rect">
            <a:avLst/>
          </a:prstGeom>
          <a:noFill/>
        </p:spPr>
        <p:txBody>
          <a:bodyPr wrap="square">
            <a:spAutoFit/>
          </a:bodyPr>
          <a:lstStyle/>
          <a:p>
            <a:r>
              <a:rPr lang="en-US" sz="2000" dirty="0"/>
              <a:t>A structured process was conducted to establish shared research priorities across countries:</a:t>
            </a:r>
          </a:p>
          <a:p>
            <a:pPr marL="800100" lvl="1" indent="-342900">
              <a:buFont typeface="+mj-lt"/>
              <a:buAutoNum type="arabicPeriod"/>
            </a:pPr>
            <a:r>
              <a:rPr lang="en-US" sz="2000" dirty="0"/>
              <a:t>A comprehensive list of priority research areas was compiled based on the priorities identified by each country.</a:t>
            </a:r>
          </a:p>
          <a:p>
            <a:pPr marL="800100" lvl="1" indent="-342900">
              <a:buFont typeface="+mj-lt"/>
              <a:buAutoNum type="arabicPeriod"/>
            </a:pPr>
            <a:r>
              <a:rPr lang="en-US" sz="2000" dirty="0"/>
              <a:t>The frequency of each priority area across countries was analyzed to determine its prevalence.</a:t>
            </a:r>
          </a:p>
          <a:p>
            <a:pPr marL="800100" lvl="1" indent="-342900">
              <a:buFont typeface="+mj-lt"/>
              <a:buAutoNum type="arabicPeriod"/>
            </a:pPr>
            <a:r>
              <a:rPr lang="en-US" sz="2000" dirty="0"/>
              <a:t>Similar priority areas were grouped together to identify those shared by multiple countries.</a:t>
            </a:r>
          </a:p>
          <a:p>
            <a:pPr marL="800100" lvl="1" indent="-342900">
              <a:buFont typeface="+mj-lt"/>
              <a:buAutoNum type="arabicPeriod"/>
            </a:pPr>
            <a:r>
              <a:rPr lang="en-US" sz="2000" dirty="0"/>
              <a:t>Common priority areas were then ranked according to the number of countries that prioritized them, highlighting the most prevalent research themes in the region.</a:t>
            </a:r>
          </a:p>
          <a:p>
            <a:pPr>
              <a:buClrTx/>
            </a:pPr>
            <a:endParaRPr lang="en-US" sz="2000" kern="1200" dirty="0">
              <a:solidFill>
                <a:prstClr val="black"/>
              </a:solidFill>
              <a:latin typeface="Aptos" panose="02110004020202020204"/>
              <a:ea typeface="+mn-ea"/>
              <a:cs typeface="+mn-cs"/>
            </a:endParaRPr>
          </a:p>
        </p:txBody>
      </p:sp>
      <p:graphicFrame>
        <p:nvGraphicFramePr>
          <p:cNvPr id="6" name="Diagram 5">
            <a:extLst>
              <a:ext uri="{FF2B5EF4-FFF2-40B4-BE49-F238E27FC236}">
                <a16:creationId xmlns:a16="http://schemas.microsoft.com/office/drawing/2014/main" id="{EABE353F-5B38-5EAA-3705-D5FDBDFD7E6D}"/>
              </a:ext>
            </a:extLst>
          </p:cNvPr>
          <p:cNvGraphicFramePr/>
          <p:nvPr>
            <p:extLst>
              <p:ext uri="{D42A27DB-BD31-4B8C-83A1-F6EECF244321}">
                <p14:modId xmlns:p14="http://schemas.microsoft.com/office/powerpoint/2010/main" val="3610598232"/>
              </p:ext>
            </p:extLst>
          </p:nvPr>
        </p:nvGraphicFramePr>
        <p:xfrm>
          <a:off x="679654" y="4019079"/>
          <a:ext cx="7964129" cy="22515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7D18A3AC-BBBC-683C-2AF4-5A328FDEA74A}"/>
              </a:ext>
            </a:extLst>
          </p:cNvPr>
          <p:cNvSpPr txBox="1"/>
          <p:nvPr/>
        </p:nvSpPr>
        <p:spPr>
          <a:xfrm>
            <a:off x="778501" y="5593776"/>
            <a:ext cx="8051387" cy="646331"/>
          </a:xfrm>
          <a:prstGeom prst="rect">
            <a:avLst/>
          </a:prstGeom>
          <a:noFill/>
        </p:spPr>
        <p:txBody>
          <a:bodyPr wrap="square">
            <a:spAutoFit/>
          </a:bodyPr>
          <a:lstStyle/>
          <a:p>
            <a:r>
              <a:rPr lang="en-US" dirty="0"/>
              <a:t>Step-by-step approach conducted to identify common research priority areas in the Danube Region</a:t>
            </a:r>
          </a:p>
        </p:txBody>
      </p:sp>
    </p:spTree>
    <p:extLst>
      <p:ext uri="{BB962C8B-B14F-4D97-AF65-F5344CB8AC3E}">
        <p14:creationId xmlns:p14="http://schemas.microsoft.com/office/powerpoint/2010/main" val="2211939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1F645-2F5F-384C-09EF-FE1A3ACDB28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5551F44-E17E-CB80-7976-EAF24868B4C2}"/>
              </a:ext>
            </a:extLst>
          </p:cNvPr>
          <p:cNvSpPr>
            <a:spLocks noGrp="1"/>
          </p:cNvSpPr>
          <p:nvPr>
            <p:ph type="title"/>
          </p:nvPr>
        </p:nvSpPr>
        <p:spPr>
          <a:xfrm>
            <a:off x="128007" y="0"/>
            <a:ext cx="8810720" cy="1143000"/>
          </a:xfrm>
        </p:spPr>
        <p:txBody>
          <a:bodyPr>
            <a:noAutofit/>
          </a:bodyPr>
          <a:lstStyle/>
          <a:p>
            <a:r>
              <a:rPr lang="en-US" sz="3200" b="1" dirty="0"/>
              <a:t>The most prioritized domains in the Danube Region</a:t>
            </a:r>
            <a:endParaRPr lang="sk-SK" sz="3200" b="1" dirty="0"/>
          </a:p>
        </p:txBody>
      </p:sp>
      <p:pic>
        <p:nvPicPr>
          <p:cNvPr id="4" name="Google Shape;96;p2" descr="1.jpg">
            <a:extLst>
              <a:ext uri="{FF2B5EF4-FFF2-40B4-BE49-F238E27FC236}">
                <a16:creationId xmlns:a16="http://schemas.microsoft.com/office/drawing/2014/main" id="{9B74B352-C4DB-A7E4-F5BD-E902EACFA253}"/>
              </a:ext>
            </a:extLst>
          </p:cNvPr>
          <p:cNvPicPr preferRelativeResize="0"/>
          <p:nvPr/>
        </p:nvPicPr>
        <p:blipFill rotWithShape="1">
          <a:blip r:embed="rId2">
            <a:alphaModFix/>
          </a:blip>
          <a:srcRect t="64981" b="23562"/>
          <a:stretch/>
        </p:blipFill>
        <p:spPr>
          <a:xfrm>
            <a:off x="0" y="6237312"/>
            <a:ext cx="9144000" cy="620688"/>
          </a:xfrm>
          <a:prstGeom prst="rect">
            <a:avLst/>
          </a:prstGeom>
          <a:noFill/>
          <a:ln>
            <a:noFill/>
          </a:ln>
        </p:spPr>
      </p:pic>
      <p:pic>
        <p:nvPicPr>
          <p:cNvPr id="5" name="Google Shape;99;p2" descr="spoluk.png">
            <a:extLst>
              <a:ext uri="{FF2B5EF4-FFF2-40B4-BE49-F238E27FC236}">
                <a16:creationId xmlns:a16="http://schemas.microsoft.com/office/drawing/2014/main" id="{468FDB25-9CCB-86F8-0F7F-D64F7108985D}"/>
              </a:ext>
            </a:extLst>
          </p:cNvPr>
          <p:cNvPicPr preferRelativeResize="0"/>
          <p:nvPr/>
        </p:nvPicPr>
        <p:blipFill rotWithShape="1">
          <a:blip r:embed="rId3">
            <a:alphaModFix/>
          </a:blip>
          <a:srcRect/>
          <a:stretch/>
        </p:blipFill>
        <p:spPr>
          <a:xfrm>
            <a:off x="6948264" y="5877272"/>
            <a:ext cx="2067729" cy="612661"/>
          </a:xfrm>
          <a:prstGeom prst="rect">
            <a:avLst/>
          </a:prstGeom>
          <a:noFill/>
          <a:ln>
            <a:noFill/>
          </a:ln>
        </p:spPr>
      </p:pic>
      <p:sp>
        <p:nvSpPr>
          <p:cNvPr id="3" name="TextBox 2">
            <a:extLst>
              <a:ext uri="{FF2B5EF4-FFF2-40B4-BE49-F238E27FC236}">
                <a16:creationId xmlns:a16="http://schemas.microsoft.com/office/drawing/2014/main" id="{564747B8-379D-A422-9F9A-DA5FD3A6CB74}"/>
              </a:ext>
            </a:extLst>
          </p:cNvPr>
          <p:cNvSpPr txBox="1"/>
          <p:nvPr/>
        </p:nvSpPr>
        <p:spPr>
          <a:xfrm>
            <a:off x="128007" y="1143000"/>
            <a:ext cx="8671864" cy="4524315"/>
          </a:xfrm>
          <a:prstGeom prst="rect">
            <a:avLst/>
          </a:prstGeom>
          <a:noFill/>
        </p:spPr>
        <p:txBody>
          <a:bodyPr wrap="square">
            <a:spAutoFit/>
          </a:bodyPr>
          <a:lstStyle/>
          <a:p>
            <a:r>
              <a:rPr lang="en-US" sz="1800" b="1" dirty="0">
                <a:latin typeface="+mn-lt"/>
              </a:rPr>
              <a:t>Agri-Food, Bioeconomy &amp; Biotechnology</a:t>
            </a:r>
          </a:p>
          <a:p>
            <a:pPr marL="285750" indent="-285750">
              <a:buFont typeface="Arial" panose="020B0604020202020204" pitchFamily="34" charset="0"/>
              <a:buChar char="•"/>
            </a:pPr>
            <a:r>
              <a:rPr lang="en-US" sz="1800" dirty="0">
                <a:latin typeface="+mn-lt"/>
              </a:rPr>
              <a:t>Covers sustainable agriculture, food security, and bioeconomy to support rural development and environmental sustainability.</a:t>
            </a:r>
          </a:p>
          <a:p>
            <a:endParaRPr lang="en-US" sz="1800" b="1" dirty="0">
              <a:latin typeface="+mn-lt"/>
            </a:endParaRPr>
          </a:p>
          <a:p>
            <a:r>
              <a:rPr lang="en-US" sz="1800" b="1" dirty="0">
                <a:latin typeface="+mn-lt"/>
              </a:rPr>
              <a:t>ICT and </a:t>
            </a:r>
            <a:r>
              <a:rPr lang="en-US" sz="1800" b="1" dirty="0" err="1">
                <a:latin typeface="+mn-lt"/>
              </a:rPr>
              <a:t>Digitalisation</a:t>
            </a:r>
            <a:endParaRPr lang="en-US" sz="1800" b="1" dirty="0">
              <a:latin typeface="+mn-lt"/>
            </a:endParaRPr>
          </a:p>
          <a:p>
            <a:pPr marL="285750" indent="-285750">
              <a:buFont typeface="Arial" panose="020B0604020202020204" pitchFamily="34" charset="0"/>
              <a:buChar char="•"/>
            </a:pPr>
            <a:r>
              <a:rPr lang="en-US" sz="1800" dirty="0">
                <a:latin typeface="+mn-lt"/>
              </a:rPr>
              <a:t>Encompasses Digital Transformation, Industry 4.0, and ICT-enabled green IT products. Focused on enhancing digital skills, connectivity, and automation to drive regional innovation.</a:t>
            </a:r>
          </a:p>
          <a:p>
            <a:pPr marL="285750" indent="-285750">
              <a:buFont typeface="Arial" panose="020B0604020202020204" pitchFamily="34" charset="0"/>
              <a:buChar char="•"/>
            </a:pPr>
            <a:endParaRPr lang="en-US" sz="1800" dirty="0">
              <a:latin typeface="+mn-lt"/>
            </a:endParaRPr>
          </a:p>
          <a:p>
            <a:r>
              <a:rPr lang="en-US" sz="1800" b="1" dirty="0">
                <a:latin typeface="+mn-lt"/>
              </a:rPr>
              <a:t>Climate and Energy</a:t>
            </a:r>
          </a:p>
          <a:p>
            <a:pPr marL="285750" indent="-285750">
              <a:buFont typeface="Arial" panose="020B0604020202020204" pitchFamily="34" charset="0"/>
              <a:buChar char="•"/>
            </a:pPr>
            <a:r>
              <a:rPr lang="en-US" sz="1800" dirty="0">
                <a:latin typeface="+mn-lt"/>
              </a:rPr>
              <a:t>Includes sustainable energy, renewable resources, and climate resilience. Emphasizes regional efforts to mitigate climate impacts and promote energy efficiency.</a:t>
            </a:r>
          </a:p>
          <a:p>
            <a:endParaRPr lang="en-US" sz="1800" dirty="0">
              <a:latin typeface="+mn-lt"/>
            </a:endParaRPr>
          </a:p>
          <a:p>
            <a:r>
              <a:rPr lang="en-US" sz="1800" dirty="0">
                <a:latin typeface="+mn-lt"/>
              </a:rPr>
              <a:t>These shared priorities create opportunities to address cross-border challenges such as climate change, food security, and public health crises. </a:t>
            </a:r>
          </a:p>
        </p:txBody>
      </p:sp>
    </p:spTree>
    <p:extLst>
      <p:ext uri="{BB962C8B-B14F-4D97-AF65-F5344CB8AC3E}">
        <p14:creationId xmlns:p14="http://schemas.microsoft.com/office/powerpoint/2010/main" val="2165912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1E5BE-9E4D-F19F-DF66-53901468D2C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B8B68BF-A268-2B03-19A9-616C50269E5B}"/>
              </a:ext>
            </a:extLst>
          </p:cNvPr>
          <p:cNvSpPr>
            <a:spLocks noGrp="1"/>
          </p:cNvSpPr>
          <p:nvPr>
            <p:ph type="title"/>
          </p:nvPr>
        </p:nvSpPr>
        <p:spPr>
          <a:xfrm>
            <a:off x="128007" y="0"/>
            <a:ext cx="8810720" cy="850809"/>
          </a:xfrm>
        </p:spPr>
        <p:txBody>
          <a:bodyPr>
            <a:noAutofit/>
          </a:bodyPr>
          <a:lstStyle/>
          <a:p>
            <a:r>
              <a:rPr lang="en-US" sz="2400" b="1" dirty="0"/>
              <a:t>Research Participation of the Danube Region countries in Horizon Europe Projects</a:t>
            </a:r>
            <a:endParaRPr lang="sk-SK" sz="2400" b="1" dirty="0"/>
          </a:p>
        </p:txBody>
      </p:sp>
      <p:pic>
        <p:nvPicPr>
          <p:cNvPr id="4" name="Google Shape;96;p2" descr="1.jpg">
            <a:extLst>
              <a:ext uri="{FF2B5EF4-FFF2-40B4-BE49-F238E27FC236}">
                <a16:creationId xmlns:a16="http://schemas.microsoft.com/office/drawing/2014/main" id="{9FB4ABD9-428F-9F37-E42E-8E297C82520A}"/>
              </a:ext>
            </a:extLst>
          </p:cNvPr>
          <p:cNvPicPr preferRelativeResize="0"/>
          <p:nvPr/>
        </p:nvPicPr>
        <p:blipFill rotWithShape="1">
          <a:blip r:embed="rId2">
            <a:alphaModFix/>
          </a:blip>
          <a:srcRect t="64981" b="23562"/>
          <a:stretch/>
        </p:blipFill>
        <p:spPr>
          <a:xfrm>
            <a:off x="0" y="6237312"/>
            <a:ext cx="9144000" cy="620688"/>
          </a:xfrm>
          <a:prstGeom prst="rect">
            <a:avLst/>
          </a:prstGeom>
          <a:noFill/>
          <a:ln>
            <a:noFill/>
          </a:ln>
        </p:spPr>
      </p:pic>
      <p:pic>
        <p:nvPicPr>
          <p:cNvPr id="5" name="Google Shape;99;p2" descr="spoluk.png">
            <a:extLst>
              <a:ext uri="{FF2B5EF4-FFF2-40B4-BE49-F238E27FC236}">
                <a16:creationId xmlns:a16="http://schemas.microsoft.com/office/drawing/2014/main" id="{E44C76BE-B21A-8C7D-EF41-F0D0F82D46D5}"/>
              </a:ext>
            </a:extLst>
          </p:cNvPr>
          <p:cNvPicPr preferRelativeResize="0"/>
          <p:nvPr/>
        </p:nvPicPr>
        <p:blipFill rotWithShape="1">
          <a:blip r:embed="rId3">
            <a:alphaModFix/>
          </a:blip>
          <a:srcRect/>
          <a:stretch/>
        </p:blipFill>
        <p:spPr>
          <a:xfrm>
            <a:off x="6948264" y="5877272"/>
            <a:ext cx="2067729" cy="612661"/>
          </a:xfrm>
          <a:prstGeom prst="rect">
            <a:avLst/>
          </a:prstGeom>
          <a:noFill/>
          <a:ln>
            <a:noFill/>
          </a:ln>
        </p:spPr>
      </p:pic>
      <p:graphicFrame>
        <p:nvGraphicFramePr>
          <p:cNvPr id="3" name="Table 2">
            <a:extLst>
              <a:ext uri="{FF2B5EF4-FFF2-40B4-BE49-F238E27FC236}">
                <a16:creationId xmlns:a16="http://schemas.microsoft.com/office/drawing/2014/main" id="{6267CECC-0D34-0C4B-A423-9B137E16C992}"/>
              </a:ext>
            </a:extLst>
          </p:cNvPr>
          <p:cNvGraphicFramePr>
            <a:graphicFrameLocks noGrp="1"/>
          </p:cNvGraphicFramePr>
          <p:nvPr>
            <p:extLst>
              <p:ext uri="{D42A27DB-BD31-4B8C-83A1-F6EECF244321}">
                <p14:modId xmlns:p14="http://schemas.microsoft.com/office/powerpoint/2010/main" val="3566475923"/>
              </p:ext>
            </p:extLst>
          </p:nvPr>
        </p:nvGraphicFramePr>
        <p:xfrm>
          <a:off x="412955" y="1218876"/>
          <a:ext cx="8209936" cy="4798142"/>
        </p:xfrm>
        <a:graphic>
          <a:graphicData uri="http://schemas.openxmlformats.org/drawingml/2006/table">
            <a:tbl>
              <a:tblPr firstRow="1" firstCol="1" bandRow="1"/>
              <a:tblGrid>
                <a:gridCol w="947484">
                  <a:extLst>
                    <a:ext uri="{9D8B030D-6E8A-4147-A177-3AD203B41FA5}">
                      <a16:colId xmlns:a16="http://schemas.microsoft.com/office/drawing/2014/main" val="973915733"/>
                    </a:ext>
                  </a:extLst>
                </a:gridCol>
                <a:gridCol w="3049598">
                  <a:extLst>
                    <a:ext uri="{9D8B030D-6E8A-4147-A177-3AD203B41FA5}">
                      <a16:colId xmlns:a16="http://schemas.microsoft.com/office/drawing/2014/main" val="1203991694"/>
                    </a:ext>
                  </a:extLst>
                </a:gridCol>
                <a:gridCol w="1495070">
                  <a:extLst>
                    <a:ext uri="{9D8B030D-6E8A-4147-A177-3AD203B41FA5}">
                      <a16:colId xmlns:a16="http://schemas.microsoft.com/office/drawing/2014/main" val="1343572219"/>
                    </a:ext>
                  </a:extLst>
                </a:gridCol>
                <a:gridCol w="1358892">
                  <a:extLst>
                    <a:ext uri="{9D8B030D-6E8A-4147-A177-3AD203B41FA5}">
                      <a16:colId xmlns:a16="http://schemas.microsoft.com/office/drawing/2014/main" val="2534576858"/>
                    </a:ext>
                  </a:extLst>
                </a:gridCol>
                <a:gridCol w="1358892">
                  <a:extLst>
                    <a:ext uri="{9D8B030D-6E8A-4147-A177-3AD203B41FA5}">
                      <a16:colId xmlns:a16="http://schemas.microsoft.com/office/drawing/2014/main" val="1973337028"/>
                    </a:ext>
                  </a:extLst>
                </a:gridCol>
              </a:tblGrid>
              <a:tr h="786706">
                <a:tc>
                  <a:txBody>
                    <a:bodyPr/>
                    <a:lstStyle/>
                    <a:p>
                      <a:pPr>
                        <a:lnSpc>
                          <a:spcPct val="107000"/>
                        </a:lnSpc>
                        <a:spcAft>
                          <a:spcPts val="800"/>
                        </a:spcAft>
                        <a:buNone/>
                      </a:pPr>
                      <a:r>
                        <a:rPr lang="en-GB" sz="1600" b="1" kern="0"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t>
                      </a:r>
                      <a:r>
                        <a:rPr lang="en-GB" sz="1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ountry</a:t>
                      </a:r>
                      <a:r>
                        <a:rPr lang="en-GB" sz="1600" b="1" kern="0"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a:t>
                      </a:r>
                      <a:r>
                        <a:rPr lang="en-GB" sz="1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ode</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nSpc>
                          <a:spcPct val="107000"/>
                        </a:lnSpc>
                        <a:spcAft>
                          <a:spcPts val="800"/>
                        </a:spcAft>
                        <a:buNone/>
                      </a:pPr>
                      <a:r>
                        <a:rPr lang="en-GB" sz="1600" b="1" kern="0"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t>
                      </a:r>
                      <a:r>
                        <a:rPr lang="en-GB" sz="1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ountry</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nSpc>
                          <a:spcPct val="107000"/>
                        </a:lnSpc>
                        <a:spcAft>
                          <a:spcPts val="800"/>
                        </a:spcAft>
                        <a:buNone/>
                      </a:pPr>
                      <a:r>
                        <a:rPr lang="en-GB" sz="1600" b="1" kern="0"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r>
                        <a:rPr lang="en-GB" sz="1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umber of participations</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nSpc>
                          <a:spcPct val="107000"/>
                        </a:lnSpc>
                        <a:spcAft>
                          <a:spcPts val="800"/>
                        </a:spcAft>
                        <a:buNone/>
                      </a:pPr>
                      <a:r>
                        <a:rPr lang="en-GB" sz="1600" b="1" kern="0"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r>
                        <a:rPr lang="en-GB" sz="1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opulation (in millions)</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nSpc>
                          <a:spcPct val="107000"/>
                        </a:lnSpc>
                        <a:spcAft>
                          <a:spcPts val="800"/>
                        </a:spcAft>
                        <a:buNone/>
                      </a:pPr>
                      <a:r>
                        <a:rPr lang="en-GB" sz="1600" b="1" kern="0"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r>
                        <a:rPr lang="en-GB" sz="1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articipation per million</a:t>
                      </a:r>
                      <a:r>
                        <a:rPr lang="en-GB" sz="1600" b="1" kern="100" cap="all">
                          <a:effectLst/>
                          <a:latin typeface="Calibri" panose="020F0502020204030204" pitchFamily="34" charset="0"/>
                          <a:ea typeface="Aptos" panose="020B0004020202020204" pitchFamily="34" charset="0"/>
                          <a:cs typeface="Arial" panose="020B0604020202020204" pitchFamily="34" charset="0"/>
                        </a:rPr>
                        <a:t> </a:t>
                      </a:r>
                      <a:r>
                        <a:rPr lang="en-GB" sz="1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inhabitants</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3481125389"/>
                  </a:ext>
                </a:extLst>
              </a:tr>
              <a:tr h="268532">
                <a:tc>
                  <a:txBody>
                    <a:bodyPr/>
                    <a:lstStyle/>
                    <a:p>
                      <a:pPr>
                        <a:lnSpc>
                          <a:spcPct val="107000"/>
                        </a:lnSpc>
                        <a:spcAft>
                          <a:spcPts val="800"/>
                        </a:spcAft>
                        <a:buNone/>
                      </a:pPr>
                      <a:r>
                        <a:rPr lang="en-GB" sz="1600" b="1" kern="0"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Austria</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2,789</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309.89</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855805523"/>
                  </a:ext>
                </a:extLst>
              </a:tr>
              <a:tr h="268532">
                <a:tc>
                  <a:txBody>
                    <a:bodyPr/>
                    <a:lstStyle/>
                    <a:p>
                      <a:pPr>
                        <a:lnSpc>
                          <a:spcPct val="107000"/>
                        </a:lnSpc>
                        <a:spcAft>
                          <a:spcPts val="800"/>
                        </a:spcAft>
                        <a:buNone/>
                      </a:pPr>
                      <a:r>
                        <a:rPr lang="en-GB" sz="1600" b="1" kern="0"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BG</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noFill/>
                  </a:tcPr>
                </a:tc>
                <a:tc>
                  <a:txBody>
                    <a:bodyPr/>
                    <a:lstStyle/>
                    <a:p>
                      <a:pPr>
                        <a:lnSpc>
                          <a:spcPct val="107000"/>
                        </a:lnSpc>
                        <a:spcAft>
                          <a:spcPts val="800"/>
                        </a:spcAft>
                        <a:buNone/>
                      </a:pPr>
                      <a:r>
                        <a:rPr lang="en-GB"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Bulgaria</a:t>
                      </a:r>
                      <a:endParaRPr lang="en-US" sz="1600" kern="100" dirty="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noFill/>
                  </a:tcPr>
                </a:tc>
                <a:tc>
                  <a:txBody>
                    <a:bodyPr/>
                    <a:lstStyle/>
                    <a:p>
                      <a:pPr algn="ct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610</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algn="ct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algn="ctr">
                        <a:lnSpc>
                          <a:spcPct val="107000"/>
                        </a:lnSpc>
                        <a:spcAft>
                          <a:spcPts val="800"/>
                        </a:spcAft>
                        <a:buNone/>
                      </a:pPr>
                      <a:r>
                        <a:rPr lang="en-GB"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88.41</a:t>
                      </a:r>
                      <a:endParaRPr lang="en-US" sz="1600" kern="100" dirty="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3921441402"/>
                  </a:ext>
                </a:extLst>
              </a:tr>
              <a:tr h="268532">
                <a:tc>
                  <a:txBody>
                    <a:bodyPr/>
                    <a:lstStyle/>
                    <a:p>
                      <a:pPr>
                        <a:lnSpc>
                          <a:spcPct val="107000"/>
                        </a:lnSpc>
                        <a:spcAft>
                          <a:spcPts val="800"/>
                        </a:spcAft>
                        <a:buNone/>
                      </a:pPr>
                      <a:r>
                        <a:rPr lang="en-GB" sz="1600" b="1" kern="0"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HR</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Croatia</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a:lnSpc>
                          <a:spcPct val="107000"/>
                        </a:lnSpc>
                        <a:spcAft>
                          <a:spcPts val="800"/>
                        </a:spcAft>
                        <a:buNone/>
                      </a:pPr>
                      <a:r>
                        <a:rPr lang="en-GB"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522</a:t>
                      </a:r>
                      <a:endParaRPr lang="en-US" sz="1600" kern="100" dirty="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a:txBody>
                    <a:bodyPr/>
                    <a:lstStyle/>
                    <a:p>
                      <a:pPr algn="ct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a:txBody>
                    <a:bodyPr/>
                    <a:lstStyle/>
                    <a:p>
                      <a:pPr algn="ct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130.5</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71770698"/>
                  </a:ext>
                </a:extLst>
              </a:tr>
              <a:tr h="268532">
                <a:tc>
                  <a:txBody>
                    <a:bodyPr/>
                    <a:lstStyle/>
                    <a:p>
                      <a:pPr>
                        <a:lnSpc>
                          <a:spcPct val="107000"/>
                        </a:lnSpc>
                        <a:spcAft>
                          <a:spcPts val="800"/>
                        </a:spcAft>
                        <a:buNone/>
                      </a:pPr>
                      <a:r>
                        <a:rPr lang="en-GB" sz="1600" b="1" kern="0"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CZ</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noFill/>
                  </a:tcPr>
                </a:tc>
                <a:tc>
                  <a:txBody>
                    <a:bodyPr/>
                    <a:lstStyle/>
                    <a:p>
                      <a:pPr>
                        <a:lnSpc>
                          <a:spcPct val="107000"/>
                        </a:lnSpc>
                        <a:spcAft>
                          <a:spcPts val="800"/>
                        </a:spcAft>
                        <a:buNone/>
                      </a:pPr>
                      <a:r>
                        <a:rPr lang="en-GB"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Czech Republic</a:t>
                      </a:r>
                      <a:endParaRPr lang="en-US" sz="1600" kern="100" dirty="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noFill/>
                  </a:tcPr>
                </a:tc>
                <a:tc>
                  <a:txBody>
                    <a:bodyPr/>
                    <a:lstStyle/>
                    <a:p>
                      <a:pPr algn="ct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1,369</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algn="ct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10.7</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algn="ct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127.94</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1877167842"/>
                  </a:ext>
                </a:extLst>
              </a:tr>
              <a:tr h="520520">
                <a:tc>
                  <a:txBody>
                    <a:bodyPr/>
                    <a:lstStyle/>
                    <a:p>
                      <a:pPr>
                        <a:lnSpc>
                          <a:spcPct val="107000"/>
                        </a:lnSpc>
                        <a:spcAft>
                          <a:spcPts val="800"/>
                        </a:spcAft>
                        <a:buNone/>
                      </a:pPr>
                      <a:r>
                        <a:rPr lang="en-GB" sz="1600" b="1" kern="0"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Germany (Bavaria &amp; Baden-Württemberg)</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4,358</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a:txBody>
                    <a:bodyPr/>
                    <a:lstStyle/>
                    <a:p>
                      <a:pPr algn="ct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24.2</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a:txBody>
                    <a:bodyPr/>
                    <a:lstStyle/>
                    <a:p>
                      <a:pPr algn="ct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180.08</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3482895814"/>
                  </a:ext>
                </a:extLst>
              </a:tr>
              <a:tr h="268532">
                <a:tc>
                  <a:txBody>
                    <a:bodyPr/>
                    <a:lstStyle/>
                    <a:p>
                      <a:pPr>
                        <a:lnSpc>
                          <a:spcPct val="107000"/>
                        </a:lnSpc>
                        <a:spcAft>
                          <a:spcPts val="800"/>
                        </a:spcAft>
                        <a:buNone/>
                      </a:pPr>
                      <a:r>
                        <a:rPr lang="en-GB" sz="1600" b="1" kern="0"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HU</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noFill/>
                  </a:tcPr>
                </a:tc>
                <a:tc>
                  <a:txBody>
                    <a:bodyPr/>
                    <a:lstStyle/>
                    <a:p>
                      <a:pP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Hungary</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noFill/>
                  </a:tcPr>
                </a:tc>
                <a:tc>
                  <a:txBody>
                    <a:bodyPr/>
                    <a:lstStyle/>
                    <a:p>
                      <a:pPr algn="ct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781</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algn="ct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algn="ct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81.35</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1119272552"/>
                  </a:ext>
                </a:extLst>
              </a:tr>
              <a:tr h="268532">
                <a:tc>
                  <a:txBody>
                    <a:bodyPr/>
                    <a:lstStyle/>
                    <a:p>
                      <a:pPr>
                        <a:lnSpc>
                          <a:spcPct val="107000"/>
                        </a:lnSpc>
                        <a:spcAft>
                          <a:spcPts val="800"/>
                        </a:spcAft>
                        <a:buNone/>
                      </a:pPr>
                      <a:r>
                        <a:rPr lang="en-GB" sz="1600" b="1" kern="0"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RO</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Romania</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1,067</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a:txBody>
                    <a:bodyPr/>
                    <a:lstStyle/>
                    <a:p>
                      <a:pPr algn="ct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19.1</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a:txBody>
                    <a:bodyPr/>
                    <a:lstStyle/>
                    <a:p>
                      <a:pPr algn="ct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55.87</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4290935732"/>
                  </a:ext>
                </a:extLst>
              </a:tr>
              <a:tr h="268532">
                <a:tc>
                  <a:txBody>
                    <a:bodyPr/>
                    <a:lstStyle/>
                    <a:p>
                      <a:pPr>
                        <a:lnSpc>
                          <a:spcPct val="107000"/>
                        </a:lnSpc>
                        <a:spcAft>
                          <a:spcPts val="800"/>
                        </a:spcAft>
                        <a:buNone/>
                      </a:pPr>
                      <a:r>
                        <a:rPr lang="en-GB" sz="1600" b="1" kern="0"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SK</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noFill/>
                  </a:tcPr>
                </a:tc>
                <a:tc>
                  <a:txBody>
                    <a:bodyPr/>
                    <a:lstStyle/>
                    <a:p>
                      <a:pPr>
                        <a:lnSpc>
                          <a:spcPct val="107000"/>
                        </a:lnSpc>
                        <a:spcAft>
                          <a:spcPts val="800"/>
                        </a:spcAft>
                        <a:buNone/>
                      </a:pPr>
                      <a:r>
                        <a:rPr lang="en-GB"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Slovakia</a:t>
                      </a:r>
                      <a:endParaRPr lang="en-US" sz="1600" kern="100" dirty="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noFill/>
                  </a:tcPr>
                </a:tc>
                <a:tc>
                  <a:txBody>
                    <a:bodyPr/>
                    <a:lstStyle/>
                    <a:p>
                      <a:pPr algn="ct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422</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algn="ct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algn="ct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78.15</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1447004746"/>
                  </a:ext>
                </a:extLst>
              </a:tr>
              <a:tr h="268532">
                <a:tc>
                  <a:txBody>
                    <a:bodyPr/>
                    <a:lstStyle/>
                    <a:p>
                      <a:pPr>
                        <a:lnSpc>
                          <a:spcPct val="107000"/>
                        </a:lnSpc>
                        <a:spcAft>
                          <a:spcPts val="800"/>
                        </a:spcAft>
                        <a:buNone/>
                      </a:pPr>
                      <a:r>
                        <a:rPr lang="en-GB" sz="1600" b="1" kern="0"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Slovenia</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1,069</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a:txBody>
                    <a:bodyPr/>
                    <a:lstStyle/>
                    <a:p>
                      <a:pPr algn="ct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a:txBody>
                    <a:bodyPr/>
                    <a:lstStyle/>
                    <a:p>
                      <a:pPr algn="ct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509.05</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1581537179"/>
                  </a:ext>
                </a:extLst>
              </a:tr>
              <a:tr h="268532">
                <a:tc>
                  <a:txBody>
                    <a:bodyPr/>
                    <a:lstStyle/>
                    <a:p>
                      <a:pPr>
                        <a:lnSpc>
                          <a:spcPct val="107000"/>
                        </a:lnSpc>
                        <a:spcAft>
                          <a:spcPts val="800"/>
                        </a:spcAft>
                        <a:buNone/>
                      </a:pPr>
                      <a:r>
                        <a:rPr lang="en-GB" sz="1600" b="1" kern="0"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noFill/>
                  </a:tcPr>
                </a:tc>
                <a:tc>
                  <a:txBody>
                    <a:bodyPr/>
                    <a:lstStyle/>
                    <a:p>
                      <a:pP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Bosnia and Herzegovina</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noFill/>
                  </a:tcPr>
                </a:tc>
                <a:tc>
                  <a:txBody>
                    <a:bodyPr/>
                    <a:lstStyle/>
                    <a:p>
                      <a:pPr algn="ct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algn="ct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algn="ct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15.45</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3943156184"/>
                  </a:ext>
                </a:extLst>
              </a:tr>
              <a:tr h="268532">
                <a:tc>
                  <a:txBody>
                    <a:bodyPr/>
                    <a:lstStyle/>
                    <a:p>
                      <a:pPr>
                        <a:lnSpc>
                          <a:spcPct val="107000"/>
                        </a:lnSpc>
                        <a:spcAft>
                          <a:spcPts val="800"/>
                        </a:spcAft>
                        <a:buNone/>
                      </a:pPr>
                      <a:r>
                        <a:rPr lang="en-GB" sz="1600" b="1" kern="0"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MD</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a:lnSpc>
                          <a:spcPct val="107000"/>
                        </a:lnSpc>
                        <a:spcAft>
                          <a:spcPts val="800"/>
                        </a:spcAft>
                        <a:buNone/>
                      </a:pPr>
                      <a:r>
                        <a:rPr lang="en-GB"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Moldova</a:t>
                      </a:r>
                      <a:endParaRPr lang="en-US" sz="1600" kern="100" dirty="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a:txBody>
                    <a:bodyPr/>
                    <a:lstStyle/>
                    <a:p>
                      <a:pPr algn="ct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a:txBody>
                    <a:bodyPr/>
                    <a:lstStyle/>
                    <a:p>
                      <a:pPr algn="ct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25.38</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445220606"/>
                  </a:ext>
                </a:extLst>
              </a:tr>
              <a:tr h="268532">
                <a:tc>
                  <a:txBody>
                    <a:bodyPr/>
                    <a:lstStyle/>
                    <a:p>
                      <a:pPr>
                        <a:lnSpc>
                          <a:spcPct val="107000"/>
                        </a:lnSpc>
                        <a:spcAft>
                          <a:spcPts val="800"/>
                        </a:spcAft>
                        <a:buNone/>
                      </a:pPr>
                      <a:r>
                        <a:rPr lang="en-GB" sz="1600" b="1" kern="0"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noFill/>
                  </a:tcPr>
                </a:tc>
                <a:tc>
                  <a:txBody>
                    <a:bodyPr/>
                    <a:lstStyle/>
                    <a:p>
                      <a:pP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Montenegro</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noFill/>
                  </a:tcPr>
                </a:tc>
                <a:tc>
                  <a:txBody>
                    <a:bodyPr/>
                    <a:lstStyle/>
                    <a:p>
                      <a:pPr algn="ct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algn="ct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algn="ct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53.33</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2167123758"/>
                  </a:ext>
                </a:extLst>
              </a:tr>
              <a:tr h="268532">
                <a:tc>
                  <a:txBody>
                    <a:bodyPr/>
                    <a:lstStyle/>
                    <a:p>
                      <a:pPr>
                        <a:lnSpc>
                          <a:spcPct val="107000"/>
                        </a:lnSpc>
                        <a:spcAft>
                          <a:spcPts val="800"/>
                        </a:spcAft>
                        <a:buNone/>
                      </a:pPr>
                      <a:r>
                        <a:rPr lang="en-GB" sz="1600" b="1" kern="0"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RS</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Serbia</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455</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a:txBody>
                    <a:bodyPr/>
                    <a:lstStyle/>
                    <a:p>
                      <a:pPr algn="ct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a:txBody>
                    <a:bodyPr/>
                    <a:lstStyle/>
                    <a:p>
                      <a:pPr algn="ct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66.91</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4139468450"/>
                  </a:ext>
                </a:extLst>
              </a:tr>
              <a:tr h="268532">
                <a:tc>
                  <a:txBody>
                    <a:bodyPr/>
                    <a:lstStyle/>
                    <a:p>
                      <a:pPr>
                        <a:lnSpc>
                          <a:spcPct val="107000"/>
                        </a:lnSpc>
                        <a:spcAft>
                          <a:spcPts val="800"/>
                        </a:spcAft>
                        <a:buNone/>
                      </a:pPr>
                      <a:r>
                        <a:rPr lang="en-GB" sz="1600" b="1" kern="0" cap="all">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UA</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Ukraine</a:t>
                      </a:r>
                      <a:endParaRPr lang="en-US" sz="1600" kern="100" dirty="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en-GB"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333</a:t>
                      </a:r>
                      <a:endParaRPr lang="en-US" sz="1600" kern="100" dirty="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41.2</a:t>
                      </a:r>
                      <a:endParaRPr lang="en-US" sz="16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en-GB"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8.08</a:t>
                      </a:r>
                      <a:endParaRPr lang="en-US" sz="1600" kern="100" dirty="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713204"/>
                  </a:ext>
                </a:extLst>
              </a:tr>
            </a:tbl>
          </a:graphicData>
        </a:graphic>
      </p:graphicFrame>
      <p:sp>
        <p:nvSpPr>
          <p:cNvPr id="7" name="TextBox 6">
            <a:extLst>
              <a:ext uri="{FF2B5EF4-FFF2-40B4-BE49-F238E27FC236}">
                <a16:creationId xmlns:a16="http://schemas.microsoft.com/office/drawing/2014/main" id="{6E04B70E-C40C-95A3-9428-E11238DAA194}"/>
              </a:ext>
            </a:extLst>
          </p:cNvPr>
          <p:cNvSpPr txBox="1"/>
          <p:nvPr/>
        </p:nvSpPr>
        <p:spPr>
          <a:xfrm>
            <a:off x="412955" y="5985083"/>
            <a:ext cx="4572000" cy="312650"/>
          </a:xfrm>
          <a:prstGeom prst="rect">
            <a:avLst/>
          </a:prstGeom>
          <a:noFill/>
        </p:spPr>
        <p:txBody>
          <a:bodyPr wrap="square">
            <a:spAutoFit/>
          </a:bodyPr>
          <a:lstStyle/>
          <a:p>
            <a:pPr algn="just">
              <a:lnSpc>
                <a:spcPct val="107000"/>
              </a:lnSpc>
              <a:spcAft>
                <a:spcPts val="800"/>
              </a:spcAft>
            </a:pPr>
            <a:r>
              <a:rPr lang="en-GB" sz="1400" kern="100" dirty="0">
                <a:effectLst/>
                <a:latin typeface="Calibri" panose="020F0502020204030204" pitchFamily="34" charset="0"/>
                <a:ea typeface="Aptos" panose="020B0004020202020204" pitchFamily="34" charset="0"/>
                <a:cs typeface="Calibri" panose="020F0502020204030204" pitchFamily="34" charset="0"/>
              </a:rPr>
              <a:t>Source: CORDIS and Eurostat database</a:t>
            </a:r>
            <a:endParaRPr lang="en-US" sz="1800" kern="100" dirty="0">
              <a:effectLst/>
              <a:latin typeface="Calibri" panose="020F0502020204030204" pitchFamily="34" charset="0"/>
              <a:ea typeface="Aptos" panose="020B00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8E7746F-B7F4-885E-6FE8-B0DA0C9B3103}"/>
              </a:ext>
            </a:extLst>
          </p:cNvPr>
          <p:cNvSpPr txBox="1"/>
          <p:nvPr/>
        </p:nvSpPr>
        <p:spPr>
          <a:xfrm>
            <a:off x="412954" y="864267"/>
            <a:ext cx="7639665" cy="375552"/>
          </a:xfrm>
          <a:prstGeom prst="rect">
            <a:avLst/>
          </a:prstGeom>
          <a:noFill/>
        </p:spPr>
        <p:txBody>
          <a:bodyPr wrap="square">
            <a:spAutoFit/>
          </a:bodyPr>
          <a:lstStyle/>
          <a:p>
            <a:pPr algn="just">
              <a:lnSpc>
                <a:spcPct val="107000"/>
              </a:lnSpc>
              <a:spcAft>
                <a:spcPts val="800"/>
              </a:spcAft>
            </a:pPr>
            <a:r>
              <a:rPr lang="en-US" sz="1800" kern="100" dirty="0">
                <a:effectLst/>
                <a:latin typeface="Calibri" panose="020F0502020204030204" pitchFamily="34" charset="0"/>
                <a:ea typeface="Aptos" panose="020B0004020202020204" pitchFamily="34" charset="0"/>
                <a:cs typeface="Calibri" panose="020F0502020204030204" pitchFamily="34" charset="0"/>
              </a:rPr>
              <a:t>Horizon Europe participation by country in the Danube Region (2021-2024)</a:t>
            </a:r>
            <a:endParaRPr lang="en-US" sz="2400" kern="100" dirty="0">
              <a:effectLst/>
              <a:latin typeface="Calibri" panose="020F050202020403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915932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F880E-33E3-7C37-F881-BDF34F35934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780290B-E98B-5AA0-C1DB-A0E22672D143}"/>
              </a:ext>
            </a:extLst>
          </p:cNvPr>
          <p:cNvSpPr>
            <a:spLocks noGrp="1"/>
          </p:cNvSpPr>
          <p:nvPr>
            <p:ph type="title"/>
          </p:nvPr>
        </p:nvSpPr>
        <p:spPr>
          <a:xfrm>
            <a:off x="128007" y="0"/>
            <a:ext cx="8810720" cy="1143000"/>
          </a:xfrm>
        </p:spPr>
        <p:txBody>
          <a:bodyPr>
            <a:noAutofit/>
          </a:bodyPr>
          <a:lstStyle/>
          <a:p>
            <a:r>
              <a:rPr lang="en-US" sz="3200" b="1" dirty="0"/>
              <a:t>Key research sub-fields in the Danube region</a:t>
            </a:r>
            <a:endParaRPr lang="sk-SK" sz="3200" b="1" dirty="0"/>
          </a:p>
        </p:txBody>
      </p:sp>
      <p:pic>
        <p:nvPicPr>
          <p:cNvPr id="4" name="Google Shape;96;p2" descr="1.jpg">
            <a:extLst>
              <a:ext uri="{FF2B5EF4-FFF2-40B4-BE49-F238E27FC236}">
                <a16:creationId xmlns:a16="http://schemas.microsoft.com/office/drawing/2014/main" id="{15C385D6-E294-0111-BAF8-72CFC9D72C56}"/>
              </a:ext>
            </a:extLst>
          </p:cNvPr>
          <p:cNvPicPr preferRelativeResize="0"/>
          <p:nvPr/>
        </p:nvPicPr>
        <p:blipFill rotWithShape="1">
          <a:blip r:embed="rId2">
            <a:alphaModFix/>
          </a:blip>
          <a:srcRect t="64981" b="23562"/>
          <a:stretch/>
        </p:blipFill>
        <p:spPr>
          <a:xfrm>
            <a:off x="0" y="6237312"/>
            <a:ext cx="9144000" cy="620688"/>
          </a:xfrm>
          <a:prstGeom prst="rect">
            <a:avLst/>
          </a:prstGeom>
          <a:noFill/>
          <a:ln>
            <a:noFill/>
          </a:ln>
        </p:spPr>
      </p:pic>
      <p:pic>
        <p:nvPicPr>
          <p:cNvPr id="5" name="Google Shape;99;p2" descr="spoluk.png">
            <a:extLst>
              <a:ext uri="{FF2B5EF4-FFF2-40B4-BE49-F238E27FC236}">
                <a16:creationId xmlns:a16="http://schemas.microsoft.com/office/drawing/2014/main" id="{D4AB52CC-EF53-4C17-00EF-956E2DEFEB86}"/>
              </a:ext>
            </a:extLst>
          </p:cNvPr>
          <p:cNvPicPr preferRelativeResize="0"/>
          <p:nvPr/>
        </p:nvPicPr>
        <p:blipFill rotWithShape="1">
          <a:blip r:embed="rId3">
            <a:alphaModFix/>
          </a:blip>
          <a:srcRect/>
          <a:stretch/>
        </p:blipFill>
        <p:spPr>
          <a:xfrm>
            <a:off x="6948264" y="5877272"/>
            <a:ext cx="2067729" cy="612661"/>
          </a:xfrm>
          <a:prstGeom prst="rect">
            <a:avLst/>
          </a:prstGeom>
          <a:noFill/>
          <a:ln>
            <a:noFill/>
          </a:ln>
        </p:spPr>
      </p:pic>
      <p:sp>
        <p:nvSpPr>
          <p:cNvPr id="9" name="TextBox 8">
            <a:extLst>
              <a:ext uri="{FF2B5EF4-FFF2-40B4-BE49-F238E27FC236}">
                <a16:creationId xmlns:a16="http://schemas.microsoft.com/office/drawing/2014/main" id="{2186DD53-0AC3-F239-1693-5163D54783AF}"/>
              </a:ext>
            </a:extLst>
          </p:cNvPr>
          <p:cNvSpPr txBox="1"/>
          <p:nvPr/>
        </p:nvSpPr>
        <p:spPr>
          <a:xfrm>
            <a:off x="496529" y="929459"/>
            <a:ext cx="8150942" cy="5016758"/>
          </a:xfrm>
          <a:prstGeom prst="rect">
            <a:avLst/>
          </a:prstGeom>
          <a:noFill/>
        </p:spPr>
        <p:txBody>
          <a:bodyPr wrap="square">
            <a:spAutoFit/>
          </a:bodyPr>
          <a:lstStyle/>
          <a:p>
            <a:r>
              <a:rPr lang="en-US" sz="2000" dirty="0"/>
              <a:t>Agri-Food, Bioeconomy &amp; Biotechnology</a:t>
            </a:r>
          </a:p>
          <a:p>
            <a:pPr marL="342900" indent="-342900">
              <a:buFont typeface="Arial" panose="020B0604020202020204" pitchFamily="34" charset="0"/>
              <a:buChar char="•"/>
            </a:pPr>
            <a:r>
              <a:rPr lang="en-US" sz="2000" dirty="0"/>
              <a:t>The Danube region shows strong involvement in </a:t>
            </a:r>
            <a:r>
              <a:rPr lang="en-US" sz="2000" b="1" dirty="0"/>
              <a:t>agri-food innovation</a:t>
            </a:r>
            <a:r>
              <a:rPr lang="en-US" sz="2000" dirty="0"/>
              <a:t>, especially in </a:t>
            </a:r>
            <a:r>
              <a:rPr lang="en-US" sz="2000" b="1" dirty="0"/>
              <a:t>sustainable agriculture, food security, and value chain development</a:t>
            </a:r>
            <a:r>
              <a:rPr lang="en-US" sz="2000" dirty="0"/>
              <a:t>. There is growing attention to bioeconomy through projects on biological resources, circular systems, and bio-based materials.</a:t>
            </a:r>
          </a:p>
          <a:p>
            <a:r>
              <a:rPr lang="en-US" sz="2000" dirty="0"/>
              <a:t>ICT and </a:t>
            </a:r>
            <a:r>
              <a:rPr lang="en-US" sz="2000" dirty="0" err="1"/>
              <a:t>Digitalisation</a:t>
            </a:r>
            <a:r>
              <a:rPr lang="en-US" sz="2000" dirty="0"/>
              <a:t>:</a:t>
            </a:r>
          </a:p>
          <a:p>
            <a:pPr marL="342900" indent="-342900">
              <a:buFont typeface="Arial" panose="020B0604020202020204" pitchFamily="34" charset="0"/>
              <a:buChar char="•"/>
            </a:pPr>
            <a:r>
              <a:rPr lang="en-US" sz="2000" dirty="0"/>
              <a:t>The most active domain, led by </a:t>
            </a:r>
            <a:r>
              <a:rPr lang="en-US" sz="2000" b="1" dirty="0"/>
              <a:t>software development </a:t>
            </a:r>
            <a:r>
              <a:rPr lang="en-US" sz="2000" dirty="0"/>
              <a:t>(476 projects), reflects strong capacity in software engineering and digital innovation. </a:t>
            </a:r>
            <a:r>
              <a:rPr lang="en-US" sz="2000" b="1" dirty="0"/>
              <a:t>Artificial Intelligence </a:t>
            </a:r>
            <a:r>
              <a:rPr lang="en-US" sz="2000" dirty="0"/>
              <a:t>(401 projects) follows closely, with a focus on </a:t>
            </a:r>
            <a:r>
              <a:rPr lang="en-US" sz="2000" b="1" dirty="0"/>
              <a:t>machine learning, deep learning, and AI-driven solutions</a:t>
            </a:r>
            <a:r>
              <a:rPr lang="en-US" sz="2000" dirty="0"/>
              <a:t>.</a:t>
            </a:r>
          </a:p>
          <a:p>
            <a:r>
              <a:rPr lang="en-US" sz="2000" dirty="0"/>
              <a:t>Climate and Energy</a:t>
            </a:r>
          </a:p>
          <a:p>
            <a:pPr marL="342900" indent="-342900">
              <a:buFont typeface="Arial" panose="020B0604020202020204" pitchFamily="34" charset="0"/>
              <a:buChar char="•"/>
            </a:pPr>
            <a:r>
              <a:rPr lang="en-US" sz="2000" dirty="0"/>
              <a:t>The focus on </a:t>
            </a:r>
            <a:r>
              <a:rPr lang="en-US" sz="2000" b="1" dirty="0"/>
              <a:t>recycling, renewable energy, and wastewater management </a:t>
            </a:r>
            <a:r>
              <a:rPr lang="en-US" sz="2000" dirty="0"/>
              <a:t>signals a strong alignment with EU sustainability goals and commitment to green innovation.</a:t>
            </a:r>
          </a:p>
        </p:txBody>
      </p:sp>
    </p:spTree>
    <p:extLst>
      <p:ext uri="{BB962C8B-B14F-4D97-AF65-F5344CB8AC3E}">
        <p14:creationId xmlns:p14="http://schemas.microsoft.com/office/powerpoint/2010/main" val="686702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BF05E-B92D-0C88-52E1-4B92701B36C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BEA2DF7-3380-2C6F-D2B4-07F707E421F6}"/>
              </a:ext>
            </a:extLst>
          </p:cNvPr>
          <p:cNvSpPr>
            <a:spLocks noGrp="1"/>
          </p:cNvSpPr>
          <p:nvPr>
            <p:ph type="title"/>
          </p:nvPr>
        </p:nvSpPr>
        <p:spPr>
          <a:xfrm>
            <a:off x="128007" y="0"/>
            <a:ext cx="8810720" cy="1143000"/>
          </a:xfrm>
        </p:spPr>
        <p:txBody>
          <a:bodyPr>
            <a:noAutofit/>
          </a:bodyPr>
          <a:lstStyle/>
          <a:p>
            <a:r>
              <a:rPr lang="en-US" sz="3200" b="1" dirty="0"/>
              <a:t>Collaboration Network Structure in the Danube Region</a:t>
            </a:r>
            <a:endParaRPr lang="sk-SK" sz="3200" b="1" dirty="0"/>
          </a:p>
        </p:txBody>
      </p:sp>
      <p:pic>
        <p:nvPicPr>
          <p:cNvPr id="4" name="Google Shape;96;p2" descr="1.jpg">
            <a:extLst>
              <a:ext uri="{FF2B5EF4-FFF2-40B4-BE49-F238E27FC236}">
                <a16:creationId xmlns:a16="http://schemas.microsoft.com/office/drawing/2014/main" id="{B40D186B-F943-6B6D-AF09-3A4DEB4576BD}"/>
              </a:ext>
            </a:extLst>
          </p:cNvPr>
          <p:cNvPicPr preferRelativeResize="0"/>
          <p:nvPr/>
        </p:nvPicPr>
        <p:blipFill rotWithShape="1">
          <a:blip r:embed="rId2">
            <a:alphaModFix/>
          </a:blip>
          <a:srcRect t="64981" b="23562"/>
          <a:stretch/>
        </p:blipFill>
        <p:spPr>
          <a:xfrm>
            <a:off x="0" y="6237312"/>
            <a:ext cx="9144000" cy="620688"/>
          </a:xfrm>
          <a:prstGeom prst="rect">
            <a:avLst/>
          </a:prstGeom>
          <a:noFill/>
          <a:ln>
            <a:noFill/>
          </a:ln>
        </p:spPr>
      </p:pic>
      <p:pic>
        <p:nvPicPr>
          <p:cNvPr id="5" name="Google Shape;99;p2" descr="spoluk.png">
            <a:extLst>
              <a:ext uri="{FF2B5EF4-FFF2-40B4-BE49-F238E27FC236}">
                <a16:creationId xmlns:a16="http://schemas.microsoft.com/office/drawing/2014/main" id="{9DE67791-05D4-E650-EBB8-B8E86FA6AED8}"/>
              </a:ext>
            </a:extLst>
          </p:cNvPr>
          <p:cNvPicPr preferRelativeResize="0"/>
          <p:nvPr/>
        </p:nvPicPr>
        <p:blipFill rotWithShape="1">
          <a:blip r:embed="rId3">
            <a:alphaModFix/>
          </a:blip>
          <a:srcRect/>
          <a:stretch/>
        </p:blipFill>
        <p:spPr>
          <a:xfrm>
            <a:off x="6948264" y="5877272"/>
            <a:ext cx="2067729" cy="612661"/>
          </a:xfrm>
          <a:prstGeom prst="rect">
            <a:avLst/>
          </a:prstGeom>
          <a:noFill/>
          <a:ln>
            <a:noFill/>
          </a:ln>
        </p:spPr>
      </p:pic>
      <p:sp>
        <p:nvSpPr>
          <p:cNvPr id="9" name="TextBox 8">
            <a:extLst>
              <a:ext uri="{FF2B5EF4-FFF2-40B4-BE49-F238E27FC236}">
                <a16:creationId xmlns:a16="http://schemas.microsoft.com/office/drawing/2014/main" id="{98ADD5C5-25EC-267A-A9F1-77B864A904A4}"/>
              </a:ext>
            </a:extLst>
          </p:cNvPr>
          <p:cNvSpPr txBox="1"/>
          <p:nvPr/>
        </p:nvSpPr>
        <p:spPr>
          <a:xfrm>
            <a:off x="496529" y="929459"/>
            <a:ext cx="8150942" cy="5016758"/>
          </a:xfrm>
          <a:prstGeom prst="rect">
            <a:avLst/>
          </a:prstGeom>
          <a:noFill/>
        </p:spPr>
        <p:txBody>
          <a:bodyPr wrap="square">
            <a:spAutoFit/>
          </a:bodyPr>
          <a:lstStyle/>
          <a:p>
            <a:r>
              <a:rPr lang="en-US" sz="2000" dirty="0"/>
              <a:t>The Horizon Europe collaboration network in the Danube Region, across all three leading S3 priority areas exhibits </a:t>
            </a:r>
            <a:r>
              <a:rPr lang="en-US" sz="2000" b="1" dirty="0"/>
              <a:t>a robust and well-organized structure</a:t>
            </a:r>
            <a:r>
              <a:rPr lang="en-US" sz="2000" dirty="0"/>
              <a:t>, reflecting strong institutional cooperation.</a:t>
            </a:r>
          </a:p>
          <a:p>
            <a:endParaRPr lang="en-US" sz="2000" dirty="0"/>
          </a:p>
          <a:p>
            <a:r>
              <a:rPr lang="en-US" sz="2000" dirty="0"/>
              <a:t>A key feature is </a:t>
            </a:r>
            <a:r>
              <a:rPr lang="en-US" sz="2000" b="1" dirty="0"/>
              <a:t>the presence of central hubs -</a:t>
            </a:r>
            <a:r>
              <a:rPr lang="en-US" sz="2000" dirty="0"/>
              <a:t> a small number of highly connected organizations that serve as anchors for regional research collaboration.</a:t>
            </a:r>
          </a:p>
          <a:p>
            <a:endParaRPr lang="en-US" sz="2000" dirty="0"/>
          </a:p>
          <a:p>
            <a:r>
              <a:rPr lang="en-US" sz="2000" dirty="0"/>
              <a:t>The geographical distribution of collaboration is uneven:</a:t>
            </a:r>
          </a:p>
          <a:p>
            <a:pPr marL="342900" lvl="3" indent="-342900">
              <a:buFont typeface="Arial" panose="020B0604020202020204" pitchFamily="34" charset="0"/>
              <a:buChar char="•"/>
            </a:pPr>
            <a:r>
              <a:rPr lang="en-US" sz="2000" b="1" dirty="0"/>
              <a:t>Germany and Austria lead the network</a:t>
            </a:r>
            <a:r>
              <a:rPr lang="en-US" sz="2000" dirty="0"/>
              <a:t>, with several institutions in central and highly influential positions. Their organizations act as gateways connecting the broader region to EU-level research efforts.</a:t>
            </a:r>
          </a:p>
          <a:p>
            <a:pPr marL="342900" lvl="3" indent="-342900">
              <a:buFont typeface="Arial" panose="020B0604020202020204" pitchFamily="34" charset="0"/>
              <a:buChar char="•"/>
            </a:pPr>
            <a:r>
              <a:rPr lang="en-US" sz="2000" dirty="0"/>
              <a:t>In contrast, smaller institutions, especially those from </a:t>
            </a:r>
            <a:r>
              <a:rPr lang="en-US" sz="2000" b="1" dirty="0"/>
              <a:t>emerging and non-EU countries</a:t>
            </a:r>
            <a:r>
              <a:rPr lang="en-US" sz="2000" dirty="0"/>
              <a:t>, often remain at the </a:t>
            </a:r>
            <a:r>
              <a:rPr lang="en-US" sz="2000" b="1" dirty="0"/>
              <a:t>network periphery</a:t>
            </a:r>
            <a:r>
              <a:rPr lang="en-US" sz="2000" dirty="0"/>
              <a:t>, reflecting persistent disparities in access, capacity, and funding.</a:t>
            </a:r>
          </a:p>
        </p:txBody>
      </p:sp>
    </p:spTree>
    <p:extLst>
      <p:ext uri="{BB962C8B-B14F-4D97-AF65-F5344CB8AC3E}">
        <p14:creationId xmlns:p14="http://schemas.microsoft.com/office/powerpoint/2010/main" val="1547988353"/>
      </p:ext>
    </p:extLst>
  </p:cSld>
  <p:clrMapOvr>
    <a:masterClrMapping/>
  </p:clrMapOvr>
</p:sld>
</file>

<file path=ppt/theme/theme1.xml><?xml version="1.0" encoding="utf-8"?>
<a:theme xmlns:a="http://schemas.openxmlformats.org/drawingml/2006/main" name="Motív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2475</TotalTime>
  <Words>1555</Words>
  <Application>Microsoft Office PowerPoint</Application>
  <PresentationFormat>On-screen Show (4:3)</PresentationFormat>
  <Paragraphs>196</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Arial</vt:lpstr>
      <vt:lpstr>Calibri</vt:lpstr>
      <vt:lpstr>Times New Roman</vt:lpstr>
      <vt:lpstr>Wingdings 3</vt:lpstr>
      <vt:lpstr>Motív Office</vt:lpstr>
      <vt:lpstr>PowerPoint Presentation</vt:lpstr>
      <vt:lpstr>Structure od the study</vt:lpstr>
      <vt:lpstr>Smart Specialisation Strategy: Regional Innovation through Collaboration</vt:lpstr>
      <vt:lpstr>Aim of the study</vt:lpstr>
      <vt:lpstr>Identification of Key Priority Domains in the Danube Region Based on S3 Priority Areas</vt:lpstr>
      <vt:lpstr>The most prioritized domains in the Danube Region</vt:lpstr>
      <vt:lpstr>Research Participation of the Danube Region countries in Horizon Europe Projects</vt:lpstr>
      <vt:lpstr>Key research sub-fields in the Danube region</vt:lpstr>
      <vt:lpstr>Collaboration Network Structure in the Danube Region</vt:lpstr>
      <vt:lpstr>Project Cooperation Network in ICT and Digitalisation Example from one of the leading S3 priority areas</vt:lpstr>
      <vt:lpstr>Key Findings</vt:lpstr>
      <vt:lpstr>Key Findings</vt:lpstr>
      <vt:lpstr>Future Directions for Research Collaboration in the Danube Region</vt:lpstr>
      <vt:lpstr>Future Directions for Research Collaboration in the Danube Region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Danube Region Strategy</dc:title>
  <dc:creator>jan.petras</dc:creator>
  <cp:lastModifiedBy>Viktor Nedovic</cp:lastModifiedBy>
  <cp:revision>51</cp:revision>
  <dcterms:created xsi:type="dcterms:W3CDTF">2020-06-22T13:31:23Z</dcterms:created>
  <dcterms:modified xsi:type="dcterms:W3CDTF">2025-09-11T08:53:25Z</dcterms:modified>
</cp:coreProperties>
</file>